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87" r:id="rId2"/>
    <p:sldMasterId id="2147483811" r:id="rId3"/>
    <p:sldMasterId id="2147483823" r:id="rId4"/>
  </p:sldMasterIdLst>
  <p:notesMasterIdLst>
    <p:notesMasterId r:id="rId51"/>
  </p:notesMasterIdLst>
  <p:sldIdLst>
    <p:sldId id="286" r:id="rId5"/>
    <p:sldId id="289" r:id="rId6"/>
    <p:sldId id="288" r:id="rId7"/>
    <p:sldId id="301" r:id="rId8"/>
    <p:sldId id="257" r:id="rId9"/>
    <p:sldId id="307" r:id="rId10"/>
    <p:sldId id="292" r:id="rId11"/>
    <p:sldId id="308" r:id="rId12"/>
    <p:sldId id="309" r:id="rId13"/>
    <p:sldId id="290" r:id="rId14"/>
    <p:sldId id="275" r:id="rId15"/>
    <p:sldId id="294" r:id="rId16"/>
    <p:sldId id="258" r:id="rId17"/>
    <p:sldId id="310" r:id="rId18"/>
    <p:sldId id="295" r:id="rId19"/>
    <p:sldId id="260" r:id="rId20"/>
    <p:sldId id="302" r:id="rId21"/>
    <p:sldId id="259" r:id="rId22"/>
    <p:sldId id="271" r:id="rId23"/>
    <p:sldId id="261" r:id="rId24"/>
    <p:sldId id="272" r:id="rId25"/>
    <p:sldId id="262" r:id="rId26"/>
    <p:sldId id="273" r:id="rId27"/>
    <p:sldId id="263" r:id="rId28"/>
    <p:sldId id="274" r:id="rId29"/>
    <p:sldId id="264" r:id="rId30"/>
    <p:sldId id="266" r:id="rId31"/>
    <p:sldId id="265" r:id="rId32"/>
    <p:sldId id="317" r:id="rId33"/>
    <p:sldId id="276" r:id="rId34"/>
    <p:sldId id="311" r:id="rId35"/>
    <p:sldId id="318" r:id="rId36"/>
    <p:sldId id="319" r:id="rId37"/>
    <p:sldId id="312" r:id="rId38"/>
    <p:sldId id="299" r:id="rId39"/>
    <p:sldId id="268" r:id="rId40"/>
    <p:sldId id="284" r:id="rId41"/>
    <p:sldId id="314" r:id="rId42"/>
    <p:sldId id="315" r:id="rId43"/>
    <p:sldId id="282" r:id="rId44"/>
    <p:sldId id="283" r:id="rId45"/>
    <p:sldId id="298" r:id="rId46"/>
    <p:sldId id="313" r:id="rId47"/>
    <p:sldId id="280" r:id="rId48"/>
    <p:sldId id="316" r:id="rId49"/>
    <p:sldId id="297"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99FF66"/>
    <a:srgbClr val="D1FC32"/>
    <a:srgbClr val="000000"/>
    <a:srgbClr val="B2B2B2"/>
    <a:srgbClr val="00CC00"/>
    <a:srgbClr val="FA0000"/>
    <a:srgbClr val="4A5A7A"/>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89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83242-4B2E-4B3C-ADF9-7C6B57ADDDDD}" type="datetimeFigureOut">
              <a:rPr lang="en-US" smtClean="0"/>
              <a:t>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87C3B9-B2A6-40AF-82D4-235372A0FECE}" type="slidenum">
              <a:rPr lang="en-US" smtClean="0"/>
              <a:t>‹#›</a:t>
            </a:fld>
            <a:endParaRPr lang="en-US"/>
          </a:p>
        </p:txBody>
      </p:sp>
    </p:spTree>
    <p:extLst>
      <p:ext uri="{BB962C8B-B14F-4D97-AF65-F5344CB8AC3E}">
        <p14:creationId xmlns:p14="http://schemas.microsoft.com/office/powerpoint/2010/main" val="46050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en-US">
              <a:solidFill>
                <a:srgbClr val="FFFFFF">
                  <a:alpha val="65000"/>
                </a:srgbClr>
              </a:solidFill>
            </a:endParaRP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3757743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067969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4208973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94A2137-BAA7-477D-BE3B-623765B69559}" type="slidenum">
              <a:rPr lang="en-US" smtClean="0">
                <a:solidFill>
                  <a:srgbClr val="000000"/>
                </a:solidFill>
              </a:rPr>
              <a:pPr/>
              <a:t>‹#›</a:t>
            </a:fld>
            <a:endParaRPr lang="en-US">
              <a:solidFill>
                <a:srgbClr val="000000"/>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A8FBCB0-467E-41A1-94DD-DC645DC5C9D8}" type="slidenum">
              <a:rPr lang="en-US" smtClean="0">
                <a:solidFill>
                  <a:srgbClr val="000000"/>
                </a:solidFill>
              </a:rPr>
              <a:pPr/>
              <a:t>‹#›</a:t>
            </a:fld>
            <a:endParaRPr lang="en-US">
              <a:solidFill>
                <a:srgbClr val="000000"/>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F895361-0E92-459F-BE54-D0A5A782D4AA}"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901848C-BF28-4C4B-B32B-BE847657C9DE}"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0A5F0482-F6ED-4C6C-BA2C-8E82CB869C2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FB3BACF4-BF22-4782-8301-AA29A725BEB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DDB863D9-E2C0-4A00-A23E-79FA292ED9C0}"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0AE8AAD-89AF-45E5-B88F-065A40750633}"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28346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70C8A9F4-D9B9-473C-8D7D-25CD1794D7A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AD58977-BE9E-4B15-A0FD-F564758B3438}"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5593398-23A5-4AB2-99BA-2234C65F683F}"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en-US">
              <a:solidFill>
                <a:srgbClr val="FFFFFF">
                  <a:alpha val="65000"/>
                </a:srgbClr>
              </a:solidFill>
            </a:endParaRP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1398261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4704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en-US">
              <a:solidFill>
                <a:srgbClr val="FFFFFF">
                  <a:alpha val="65000"/>
                </a:srgbClr>
              </a:solidFill>
            </a:endParaRP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367938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337398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917045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Date Placeholder 10"/>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en-US">
              <a:solidFill>
                <a:srgbClr val="FFFFFF">
                  <a:alpha val="65000"/>
                </a:srgbClr>
              </a:solidFill>
            </a:endParaRP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9936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70519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en-US">
              <a:solidFill>
                <a:srgbClr val="FFFFFF">
                  <a:alpha val="65000"/>
                </a:srgbClr>
              </a:solidFill>
            </a:endParaRP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1001187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1751511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934735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1113325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1978852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en-US">
              <a:solidFill>
                <a:srgbClr val="FFFFFF">
                  <a:alpha val="65000"/>
                </a:srgbClr>
              </a:solidFill>
            </a:endParaRP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2274869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46221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en-US">
              <a:solidFill>
                <a:srgbClr val="FFFFFF">
                  <a:alpha val="65000"/>
                </a:srgbClr>
              </a:solidFill>
            </a:endParaRP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3729569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328434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1083777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Date Placeholder 10"/>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en-US">
              <a:solidFill>
                <a:srgbClr val="FFFFFF">
                  <a:alpha val="65000"/>
                </a:srgbClr>
              </a:solidFill>
            </a:endParaRP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968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902522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1929585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110253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1825284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112088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400332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82353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Date Placeholder 10"/>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en-US">
              <a:solidFill>
                <a:srgbClr val="FFFFFF">
                  <a:alpha val="65000"/>
                </a:srgbClr>
              </a:solidFill>
            </a:endParaRP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84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60733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99392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C016AC7D-6563-41EC-B382-55146DCEC7FE}" type="datetimeFigureOut">
              <a:rPr lang="en-US" smtClean="0">
                <a:solidFill>
                  <a:srgbClr val="FFFFFF">
                    <a:alpha val="65000"/>
                  </a:srgbClr>
                </a:solidFill>
              </a:rPr>
              <a:pPr/>
              <a:t>8/20/14</a:t>
            </a:fld>
            <a:endParaRPr 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EC3E5324-4D2B-49B9-9051-648897ED41E8}"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5964278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fontAlgn="auto">
              <a:spcBef>
                <a:spcPts val="0"/>
              </a:spcBef>
              <a:spcAft>
                <a:spcPts val="0"/>
              </a:spcAft>
            </a:pPr>
            <a:fld id="{C016AC7D-6563-41EC-B382-55146DCEC7FE}" type="datetimeFigureOut">
              <a:rPr lang="en-US" smtClean="0">
                <a:solidFill>
                  <a:srgbClr val="FFFFFF">
                    <a:alpha val="65000"/>
                  </a:srgbClr>
                </a:solidFill>
                <a:latin typeface="Corbel"/>
              </a:rPr>
              <a:pPr fontAlgn="auto">
                <a:spcBef>
                  <a:spcPts val="0"/>
                </a:spcBef>
                <a:spcAft>
                  <a:spcPts val="0"/>
                </a:spcAft>
              </a:pPr>
              <a:t>8/20/14</a:t>
            </a:fld>
            <a:endParaRPr lang="en-US">
              <a:solidFill>
                <a:srgbClr val="FFFFFF">
                  <a:alpha val="65000"/>
                </a:srgbClr>
              </a:solidFill>
              <a:latin typeface="Corbe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fontAlgn="auto">
              <a:spcBef>
                <a:spcPts val="0"/>
              </a:spcBef>
              <a:spcAft>
                <a:spcPts val="0"/>
              </a:spcAft>
            </a:pPr>
            <a:endParaRPr lang="en-US">
              <a:solidFill>
                <a:srgbClr val="FFFFFF">
                  <a:alpha val="65000"/>
                </a:srgbClr>
              </a:solidFill>
              <a:latin typeface="Corbe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fontAlgn="auto">
              <a:spcBef>
                <a:spcPts val="0"/>
              </a:spcBef>
              <a:spcAft>
                <a:spcPts val="0"/>
              </a:spcAft>
            </a:pPr>
            <a:fld id="{EC3E5324-4D2B-49B9-9051-648897ED41E8}" type="slidenum">
              <a:rPr lang="en-US" smtClean="0">
                <a:solidFill>
                  <a:srgbClr val="FFFFFF">
                    <a:alpha val="65000"/>
                  </a:srgbClr>
                </a:solidFill>
                <a:latin typeface="Corbel"/>
              </a:rPr>
              <a:pPr fontAlgn="auto">
                <a:spcBef>
                  <a:spcPts val="0"/>
                </a:spcBef>
                <a:spcAft>
                  <a:spcPts val="0"/>
                </a:spcAft>
              </a:pPr>
              <a:t>‹#›</a:t>
            </a:fld>
            <a:endParaRPr lang="en-US">
              <a:solidFill>
                <a:srgbClr val="FFFFFF">
                  <a:alpha val="65000"/>
                </a:srgbClr>
              </a:solidFill>
              <a:latin typeface="Corbel"/>
            </a:endParaRPr>
          </a:p>
        </p:txBody>
      </p:sp>
    </p:spTree>
    <p:extLst>
      <p:ext uri="{BB962C8B-B14F-4D97-AF65-F5344CB8AC3E}">
        <p14:creationId xmlns:p14="http://schemas.microsoft.com/office/powerpoint/2010/main" val="3276813748"/>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fld id="{C016AC7D-6563-41EC-B382-55146DCEC7FE}" type="datetimeFigureOut">
              <a:rPr lang="en-US" smtClean="0">
                <a:solidFill>
                  <a:srgbClr val="FFFFFF">
                    <a:alpha val="65000"/>
                  </a:srgbClr>
                </a:solidFill>
                <a:latin typeface="Corbel"/>
              </a:rPr>
              <a:pPr fontAlgn="auto">
                <a:spcBef>
                  <a:spcPts val="0"/>
                </a:spcBef>
                <a:spcAft>
                  <a:spcPts val="0"/>
                </a:spcAft>
              </a:pPr>
              <a:t>8/20/14</a:t>
            </a:fld>
            <a:endParaRPr lang="en-US">
              <a:solidFill>
                <a:srgbClr val="FFFFFF">
                  <a:alpha val="65000"/>
                </a:srgbClr>
              </a:solidFill>
              <a:latin typeface="Corbe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a:solidFill>
                <a:srgbClr val="FFFFFF">
                  <a:alpha val="65000"/>
                </a:srgbClr>
              </a:solidFill>
              <a:latin typeface="Corbe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EC3E5324-4D2B-49B9-9051-648897ED41E8}" type="slidenum">
              <a:rPr lang="en-US" smtClean="0">
                <a:solidFill>
                  <a:srgbClr val="FFFFFF">
                    <a:alpha val="65000"/>
                  </a:srgbClr>
                </a:solidFill>
                <a:latin typeface="Corbel"/>
              </a:rPr>
              <a:pPr fontAlgn="auto">
                <a:spcBef>
                  <a:spcPts val="0"/>
                </a:spcBef>
                <a:spcAft>
                  <a:spcPts val="0"/>
                </a:spcAft>
              </a:pPr>
              <a:t>‹#›</a:t>
            </a:fld>
            <a:endParaRPr lang="en-US">
              <a:solidFill>
                <a:srgbClr val="FFFFFF">
                  <a:alpha val="65000"/>
                </a:srgbClr>
              </a:solidFill>
              <a:latin typeface="Corbel"/>
            </a:endParaRPr>
          </a:p>
        </p:txBody>
      </p:sp>
    </p:spTree>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fontAlgn="auto">
              <a:spcBef>
                <a:spcPts val="0"/>
              </a:spcBef>
              <a:spcAft>
                <a:spcPts val="0"/>
              </a:spcAft>
            </a:pPr>
            <a:fld id="{C016AC7D-6563-41EC-B382-55146DCEC7FE}" type="datetimeFigureOut">
              <a:rPr lang="en-US" smtClean="0">
                <a:solidFill>
                  <a:srgbClr val="FFFFFF">
                    <a:alpha val="65000"/>
                  </a:srgbClr>
                </a:solidFill>
                <a:latin typeface="Corbel"/>
              </a:rPr>
              <a:pPr fontAlgn="auto">
                <a:spcBef>
                  <a:spcPts val="0"/>
                </a:spcBef>
                <a:spcAft>
                  <a:spcPts val="0"/>
                </a:spcAft>
              </a:pPr>
              <a:t>8/20/14</a:t>
            </a:fld>
            <a:endParaRPr lang="en-US">
              <a:solidFill>
                <a:srgbClr val="FFFFFF">
                  <a:alpha val="65000"/>
                </a:srgbClr>
              </a:solidFill>
              <a:latin typeface="Corbe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fontAlgn="auto">
              <a:spcBef>
                <a:spcPts val="0"/>
              </a:spcBef>
              <a:spcAft>
                <a:spcPts val="0"/>
              </a:spcAft>
            </a:pPr>
            <a:endParaRPr lang="en-US">
              <a:solidFill>
                <a:srgbClr val="FFFFFF">
                  <a:alpha val="65000"/>
                </a:srgbClr>
              </a:solidFill>
              <a:latin typeface="Corbe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fontAlgn="auto">
              <a:spcBef>
                <a:spcPts val="0"/>
              </a:spcBef>
              <a:spcAft>
                <a:spcPts val="0"/>
              </a:spcAft>
            </a:pPr>
            <a:fld id="{EC3E5324-4D2B-49B9-9051-648897ED41E8}" type="slidenum">
              <a:rPr lang="en-US" smtClean="0">
                <a:solidFill>
                  <a:srgbClr val="FFFFFF">
                    <a:alpha val="65000"/>
                  </a:srgbClr>
                </a:solidFill>
                <a:latin typeface="Corbel"/>
              </a:rPr>
              <a:pPr fontAlgn="auto">
                <a:spcBef>
                  <a:spcPts val="0"/>
                </a:spcBef>
                <a:spcAft>
                  <a:spcPts val="0"/>
                </a:spcAft>
              </a:pPr>
              <a:t>‹#›</a:t>
            </a:fld>
            <a:endParaRPr lang="en-US">
              <a:solidFill>
                <a:srgbClr val="FFFFFF">
                  <a:alpha val="65000"/>
                </a:srgbClr>
              </a:solidFill>
              <a:latin typeface="Corbel"/>
            </a:endParaRPr>
          </a:p>
        </p:txBody>
      </p:sp>
    </p:spTree>
    <p:extLst>
      <p:ext uri="{BB962C8B-B14F-4D97-AF65-F5344CB8AC3E}">
        <p14:creationId xmlns:p14="http://schemas.microsoft.com/office/powerpoint/2010/main" val="1088822892"/>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fontAlgn="auto">
              <a:spcBef>
                <a:spcPts val="0"/>
              </a:spcBef>
              <a:spcAft>
                <a:spcPts val="0"/>
              </a:spcAft>
            </a:pPr>
            <a:fld id="{C016AC7D-6563-41EC-B382-55146DCEC7FE}" type="datetimeFigureOut">
              <a:rPr lang="en-US" smtClean="0">
                <a:solidFill>
                  <a:srgbClr val="FFFFFF">
                    <a:alpha val="65000"/>
                  </a:srgbClr>
                </a:solidFill>
                <a:latin typeface="Corbel"/>
              </a:rPr>
              <a:pPr fontAlgn="auto">
                <a:spcBef>
                  <a:spcPts val="0"/>
                </a:spcBef>
                <a:spcAft>
                  <a:spcPts val="0"/>
                </a:spcAft>
              </a:pPr>
              <a:t>8/20/14</a:t>
            </a:fld>
            <a:endParaRPr lang="en-US">
              <a:solidFill>
                <a:srgbClr val="FFFFFF">
                  <a:alpha val="65000"/>
                </a:srgbClr>
              </a:solidFill>
              <a:latin typeface="Corbe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fontAlgn="auto">
              <a:spcBef>
                <a:spcPts val="0"/>
              </a:spcBef>
              <a:spcAft>
                <a:spcPts val="0"/>
              </a:spcAft>
            </a:pPr>
            <a:endParaRPr lang="en-US">
              <a:solidFill>
                <a:srgbClr val="FFFFFF">
                  <a:alpha val="65000"/>
                </a:srgbClr>
              </a:solidFill>
              <a:latin typeface="Corbe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fontAlgn="auto">
              <a:spcBef>
                <a:spcPts val="0"/>
              </a:spcBef>
              <a:spcAft>
                <a:spcPts val="0"/>
              </a:spcAft>
            </a:pPr>
            <a:fld id="{EC3E5324-4D2B-49B9-9051-648897ED41E8}" type="slidenum">
              <a:rPr lang="en-US" smtClean="0">
                <a:solidFill>
                  <a:srgbClr val="FFFFFF">
                    <a:alpha val="65000"/>
                  </a:srgbClr>
                </a:solidFill>
                <a:latin typeface="Corbel"/>
              </a:rPr>
              <a:pPr fontAlgn="auto">
                <a:spcBef>
                  <a:spcPts val="0"/>
                </a:spcBef>
                <a:spcAft>
                  <a:spcPts val="0"/>
                </a:spcAft>
              </a:pPr>
              <a:t>‹#›</a:t>
            </a:fld>
            <a:endParaRPr lang="en-US">
              <a:solidFill>
                <a:srgbClr val="FFFFFF">
                  <a:alpha val="65000"/>
                </a:srgbClr>
              </a:solidFill>
              <a:latin typeface="Corbel"/>
            </a:endParaRPr>
          </a:p>
        </p:txBody>
      </p:sp>
    </p:spTree>
    <p:extLst>
      <p:ext uri="{BB962C8B-B14F-4D97-AF65-F5344CB8AC3E}">
        <p14:creationId xmlns:p14="http://schemas.microsoft.com/office/powerpoint/2010/main" val="244552398"/>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hyperlink" Target="mailto:safety@alea.org" TargetMode="External"/><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tsb.gov/about/contact.html" TargetMode="External"/><Relationship Id="rId3"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png"/><Relationship Id="rId9" Type="http://schemas.openxmlformats.org/officeDocument/2006/relationships/image" Target="../media/image24.jpeg"/><Relationship Id="rId1" Type="http://schemas.microsoft.com/office/2007/relationships/media" Target="../media/media1.WAV"/><Relationship Id="rId2" Type="http://schemas.openxmlformats.org/officeDocument/2006/relationships/audio" Target="../media/media1.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115"/>
            <a:ext cx="9144000" cy="609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Rectangle 3"/>
          <p:cNvSpPr>
            <a:spLocks/>
          </p:cNvSpPr>
          <p:nvPr/>
        </p:nvSpPr>
        <p:spPr bwMode="auto">
          <a:xfrm>
            <a:off x="4141788" y="5702419"/>
            <a:ext cx="47736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a:r>
              <a:rPr lang="en-US" sz="3200" b="1" dirty="0">
                <a:latin typeface="Helvetica Neue"/>
                <a:ea typeface="Helvetica Neue"/>
                <a:cs typeface="Helvetica Neue"/>
                <a:sym typeface="Helvetica Neue"/>
              </a:rPr>
              <a:t>Deputy Bryan Smith</a:t>
            </a:r>
          </a:p>
          <a:p>
            <a:pPr algn="ctr"/>
            <a:r>
              <a:rPr lang="en-US" sz="2400" b="1" dirty="0" smtClean="0">
                <a:solidFill>
                  <a:srgbClr val="FFC000"/>
                </a:solidFill>
                <a:latin typeface="Helvetica Neue"/>
                <a:ea typeface="Helvetica Neue"/>
                <a:cs typeface="Helvetica Neue"/>
                <a:sym typeface="Helvetica Neue"/>
              </a:rPr>
              <a:t>ALEA </a:t>
            </a:r>
            <a:r>
              <a:rPr lang="en-US" sz="2400" b="1" dirty="0">
                <a:solidFill>
                  <a:srgbClr val="FFC000"/>
                </a:solidFill>
                <a:latin typeface="Helvetica Neue"/>
                <a:ea typeface="Helvetica Neue"/>
                <a:cs typeface="Helvetica Neue"/>
                <a:sym typeface="Helvetica Neue"/>
              </a:rPr>
              <a:t>Safety Program Manager</a:t>
            </a:r>
          </a:p>
        </p:txBody>
      </p:sp>
      <p:pic>
        <p:nvPicPr>
          <p:cNvPr id="5"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517876"/>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31753"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419600"/>
            <a:ext cx="895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670276"/>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28"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4406900"/>
            <a:ext cx="895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62" y="5439403"/>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30"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4413250"/>
            <a:ext cx="8953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439403"/>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32"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4419600"/>
            <a:ext cx="895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90" y="5517876"/>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34"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4419600"/>
            <a:ext cx="895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90" y="5517876"/>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36"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419600"/>
            <a:ext cx="895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ALEA Safety Fir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517876"/>
            <a:ext cx="3161398" cy="821964"/>
          </a:xfrm>
          <a:prstGeom prst="rect">
            <a:avLst/>
          </a:prstGeom>
          <a:noFill/>
          <a:ln>
            <a:noFill/>
          </a:ln>
          <a:effectLst>
            <a:outerShdw blurRad="225425" dist="50800" dir="5220000" algn="ctr">
              <a:srgbClr val="000000">
                <a:alpha val="33000"/>
              </a:srgbClr>
            </a:outerShdw>
            <a:reflection blurRad="6350" stA="50000" endA="300" endPos="55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38" name="Picture 9" descr="C:\Users\Bryan\AppData\Local\Microsoft\Windows\Temporary Internet Files\Content.IE5\STD6TAKS\MM9003034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419600"/>
            <a:ext cx="895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rot="21168848">
            <a:off x="-2768695" y="-289496"/>
            <a:ext cx="11811000" cy="3124199"/>
          </a:xfrm>
          <a:prstGeom prst="irregularSeal2">
            <a:avLst/>
          </a:prstGeom>
          <a:solidFill>
            <a:srgbClr val="FF0000"/>
          </a:solidFill>
          <a:ln>
            <a:headEnd/>
            <a:tailEnd/>
          </a:ln>
        </p:spPr>
        <p:style>
          <a:lnRef idx="1">
            <a:schemeClr val="dk1"/>
          </a:lnRef>
          <a:fillRef idx="3">
            <a:schemeClr val="dk1"/>
          </a:fillRef>
          <a:effectRef idx="2">
            <a:schemeClr val="dk1"/>
          </a:effectRef>
          <a:fontRef idx="minor">
            <a:schemeClr val="lt1"/>
          </a:fontRef>
        </p:style>
        <p:txBody>
          <a:bodyPr vert="horz" wrap="square" lIns="38100" tIns="38100" rIns="38100" bIns="38100" numCol="1" anchor="ctr" anchorCtr="0" compatLnSpc="1">
            <a:prstTxWarp prst="textNoShape">
              <a:avLst/>
            </a:prstTxWarp>
          </a:bodyPr>
          <a:lstStyle>
            <a:lvl1pPr algn="l" rtl="0" eaLnBrk="0" fontAlgn="base" hangingPunct="0">
              <a:spcBef>
                <a:spcPct val="0"/>
              </a:spcBef>
              <a:spcAft>
                <a:spcPct val="0"/>
              </a:spcAft>
              <a:defRPr sz="5000">
                <a:solidFill>
                  <a:schemeClr val="tx1"/>
                </a:solidFill>
                <a:effectLst>
                  <a:outerShdw blurRad="38100" dist="38100" dir="2700000" algn="tl">
                    <a:srgbClr val="000000"/>
                  </a:outerShdw>
                </a:effectLst>
                <a:latin typeface="+mj-lt"/>
                <a:ea typeface="+mj-ea"/>
                <a:cs typeface="+mj-cs"/>
                <a:sym typeface="Helvetica Neue Light"/>
              </a:defRPr>
            </a:lvl1pPr>
            <a:lvl2pPr algn="l" rtl="0" eaLnBrk="0" fontAlgn="base" hangingPunct="0">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a:defRPr>
            </a:lvl2pPr>
            <a:lvl3pPr algn="l" rtl="0" eaLnBrk="0" fontAlgn="base" hangingPunct="0">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a:defRPr>
            </a:lvl3pPr>
            <a:lvl4pPr algn="l" rtl="0" eaLnBrk="0" fontAlgn="base" hangingPunct="0">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a:defRPr>
            </a:lvl4pPr>
            <a:lvl5pPr algn="l" rtl="0" eaLnBrk="0" fontAlgn="base" hangingPunct="0">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a:defRPr>
            </a:lvl5pPr>
            <a:lvl6pPr marL="457200" algn="l" rtl="0" fontAlgn="base">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50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a:lstStyle>
          <a:p>
            <a:pPr algn="ctr"/>
            <a:r>
              <a:rPr lang="en-US" sz="3600" b="1" dirty="0" smtClean="0">
                <a:solidFill>
                  <a:schemeClr val="bg1"/>
                </a:solidFill>
                <a:effectLst/>
                <a:latin typeface="Stencil" pitchFamily="82" charset="0"/>
              </a:rPr>
              <a:t>Emergency Response Planning</a:t>
            </a:r>
            <a:endParaRPr lang="en-US" sz="3600" b="1" dirty="0">
              <a:solidFill>
                <a:schemeClr val="bg1"/>
              </a:solidFill>
              <a:effectLst/>
              <a:latin typeface="Stencil" pitchFamily="82" charset="0"/>
            </a:endParaRPr>
          </a:p>
        </p:txBody>
      </p:sp>
    </p:spTree>
    <p:extLst>
      <p:ext uri="{BB962C8B-B14F-4D97-AF65-F5344CB8AC3E}">
        <p14:creationId xmlns:p14="http://schemas.microsoft.com/office/powerpoint/2010/main" val="20994792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 presetClass="entr" presetSubtype="0" fill="hold" nodeType="afterEffect">
                                  <p:stCondLst>
                                    <p:cond delay="5000"/>
                                  </p:stCondLst>
                                  <p:childTnLst>
                                    <p:set>
                                      <p:cBhvr>
                                        <p:cTn id="12" dur="1" fill="hold">
                                          <p:stCondLst>
                                            <p:cond delay="0"/>
                                          </p:stCondLst>
                                        </p:cTn>
                                        <p:tgtEl>
                                          <p:spTgt spid="31753"/>
                                        </p:tgtEl>
                                        <p:attrNameLst>
                                          <p:attrName>style.visibility</p:attrName>
                                        </p:attrNameLst>
                                      </p:cBhvr>
                                      <p:to>
                                        <p:strVal val="visible"/>
                                      </p:to>
                                    </p:set>
                                  </p:childTnLst>
                                </p:cTn>
                              </p:par>
                            </p:childTnLst>
                          </p:cTn>
                        </p:par>
                        <p:par>
                          <p:cTn id="13" fill="hold" nodeType="afterGroup">
                            <p:stCondLst>
                              <p:cond delay="6000"/>
                            </p:stCondLst>
                            <p:childTnLst>
                              <p:par>
                                <p:cTn id="14" presetID="2" presetClass="entr" presetSubtype="6" fill="hold" nodeType="afterEffect">
                                  <p:stCondLst>
                                    <p:cond delay="0"/>
                                  </p:stCondLst>
                                  <p:childTnLst>
                                    <p:set>
                                      <p:cBhvr>
                                        <p:cTn id="15" dur="1" fill="hold">
                                          <p:stCondLst>
                                            <p:cond delay="0"/>
                                          </p:stCondLst>
                                        </p:cTn>
                                        <p:tgtEl>
                                          <p:spTgt spid="31753"/>
                                        </p:tgtEl>
                                        <p:attrNameLst>
                                          <p:attrName>style.visibility</p:attrName>
                                        </p:attrNameLst>
                                      </p:cBhvr>
                                      <p:to>
                                        <p:strVal val="visible"/>
                                      </p:to>
                                    </p:set>
                                    <p:anim calcmode="lin" valueType="num">
                                      <p:cBhvr additive="base">
                                        <p:cTn id="16" dur="2000" fill="hold"/>
                                        <p:tgtEl>
                                          <p:spTgt spid="31753"/>
                                        </p:tgtEl>
                                        <p:attrNameLst>
                                          <p:attrName>ppt_x</p:attrName>
                                        </p:attrNameLst>
                                      </p:cBhvr>
                                      <p:tavLst>
                                        <p:tav tm="0">
                                          <p:val>
                                            <p:strVal val="1+#ppt_w/2"/>
                                          </p:val>
                                        </p:tav>
                                        <p:tav tm="100000">
                                          <p:val>
                                            <p:strVal val="#ppt_x"/>
                                          </p:val>
                                        </p:tav>
                                      </p:tavLst>
                                    </p:anim>
                                    <p:anim calcmode="lin" valueType="num">
                                      <p:cBhvr additive="base">
                                        <p:cTn id="17" dur="2000" fill="hold"/>
                                        <p:tgtEl>
                                          <p:spTgt spid="31753"/>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8000"/>
                            </p:stCondLst>
                            <p:childTnLst>
                              <p:par>
                                <p:cTn id="19" presetID="2" presetClass="exit" presetSubtype="8" fill="hold" nodeType="afterEffect">
                                  <p:stCondLst>
                                    <p:cond delay="45000"/>
                                  </p:stCondLst>
                                  <p:childTnLst>
                                    <p:anim calcmode="lin" valueType="num">
                                      <p:cBhvr additive="base">
                                        <p:cTn id="20" dur="1000"/>
                                        <p:tgtEl>
                                          <p:spTgt spid="31753"/>
                                        </p:tgtEl>
                                        <p:attrNameLst>
                                          <p:attrName>ppt_x</p:attrName>
                                        </p:attrNameLst>
                                      </p:cBhvr>
                                      <p:tavLst>
                                        <p:tav tm="0">
                                          <p:val>
                                            <p:strVal val="ppt_x"/>
                                          </p:val>
                                        </p:tav>
                                        <p:tav tm="100000">
                                          <p:val>
                                            <p:strVal val="0-ppt_w/2"/>
                                          </p:val>
                                        </p:tav>
                                      </p:tavLst>
                                    </p:anim>
                                    <p:anim calcmode="lin" valueType="num">
                                      <p:cBhvr additive="base">
                                        <p:cTn id="21" dur="1000"/>
                                        <p:tgtEl>
                                          <p:spTgt spid="31753"/>
                                        </p:tgtEl>
                                        <p:attrNameLst>
                                          <p:attrName>ppt_y</p:attrName>
                                        </p:attrNameLst>
                                      </p:cBhvr>
                                      <p:tavLst>
                                        <p:tav tm="0">
                                          <p:val>
                                            <p:strVal val="ppt_y"/>
                                          </p:val>
                                        </p:tav>
                                        <p:tav tm="100000">
                                          <p:val>
                                            <p:strVal val="ppt_y"/>
                                          </p:val>
                                        </p:tav>
                                      </p:tavLst>
                                    </p:anim>
                                    <p:set>
                                      <p:cBhvr>
                                        <p:cTn id="22" dur="1" fill="hold">
                                          <p:stCondLst>
                                            <p:cond delay="999"/>
                                          </p:stCondLst>
                                        </p:cTn>
                                        <p:tgtEl>
                                          <p:spTgt spid="31753"/>
                                        </p:tgtEl>
                                        <p:attrNameLst>
                                          <p:attrName>style.visibility</p:attrName>
                                        </p:attrNameLst>
                                      </p:cBhvr>
                                      <p:to>
                                        <p:strVal val="hidden"/>
                                      </p:to>
                                    </p:set>
                                  </p:childTnLst>
                                </p:cTn>
                              </p:par>
                              <p:par>
                                <p:cTn id="23" presetID="8" presetClass="emph" presetSubtype="0" fill="remove" nodeType="withEffect">
                                  <p:stCondLst>
                                    <p:cond delay="45700"/>
                                  </p:stCondLst>
                                  <p:childTnLst>
                                    <p:animRot by="-43200000">
                                      <p:cBhvr>
                                        <p:cTn id="24" dur="2000" fill="hold"/>
                                        <p:tgtEl>
                                          <p:spTgt spid="5"/>
                                        </p:tgtEl>
                                        <p:attrNameLst>
                                          <p:attrName>r</p:attrName>
                                        </p:attrNameLst>
                                      </p:cBhvr>
                                    </p:animRot>
                                  </p:childTnLst>
                                </p:cTn>
                              </p:par>
                              <p:par>
                                <p:cTn id="25" presetID="2" presetClass="exit" presetSubtype="8" fill="hold" nodeType="withEffect">
                                  <p:stCondLst>
                                    <p:cond delay="46000"/>
                                  </p:stCondLst>
                                  <p:childTnLst>
                                    <p:anim calcmode="lin" valueType="num">
                                      <p:cBhvr additive="base">
                                        <p:cTn id="26" dur="2000"/>
                                        <p:tgtEl>
                                          <p:spTgt spid="5"/>
                                        </p:tgtEl>
                                        <p:attrNameLst>
                                          <p:attrName>ppt_x</p:attrName>
                                        </p:attrNameLst>
                                      </p:cBhvr>
                                      <p:tavLst>
                                        <p:tav tm="0">
                                          <p:val>
                                            <p:strVal val="ppt_x"/>
                                          </p:val>
                                        </p:tav>
                                        <p:tav tm="100000">
                                          <p:val>
                                            <p:strVal val="0-ppt_w/2"/>
                                          </p:val>
                                        </p:tav>
                                      </p:tavLst>
                                    </p:anim>
                                    <p:anim calcmode="lin" valueType="num">
                                      <p:cBhvr additive="base">
                                        <p:cTn id="27" dur="2000"/>
                                        <p:tgtEl>
                                          <p:spTgt spid="5"/>
                                        </p:tgtEl>
                                        <p:attrNameLst>
                                          <p:attrName>ppt_y</p:attrName>
                                        </p:attrNameLst>
                                      </p:cBhvr>
                                      <p:tavLst>
                                        <p:tav tm="0">
                                          <p:val>
                                            <p:strVal val="ppt_y"/>
                                          </p:val>
                                        </p:tav>
                                        <p:tav tm="100000">
                                          <p:val>
                                            <p:strVal val="ppt_y"/>
                                          </p:val>
                                        </p:tav>
                                      </p:tavLst>
                                    </p:anim>
                                    <p:set>
                                      <p:cBhvr>
                                        <p:cTn id="28" dur="1" fill="hold">
                                          <p:stCondLst>
                                            <p:cond delay="1999"/>
                                          </p:stCondLst>
                                        </p:cTn>
                                        <p:tgtEl>
                                          <p:spTgt spid="5"/>
                                        </p:tgtEl>
                                        <p:attrNameLst>
                                          <p:attrName>style.visibility</p:attrName>
                                        </p:attrNameLst>
                                      </p:cBhvr>
                                      <p:to>
                                        <p:strVal val="hidden"/>
                                      </p:to>
                                    </p:set>
                                  </p:childTnLst>
                                </p:cTn>
                              </p:par>
                            </p:childTnLst>
                          </p:cTn>
                        </p:par>
                        <p:par>
                          <p:cTn id="29" fill="hold" nodeType="afterGroup">
                            <p:stCondLst>
                              <p:cond delay="56000"/>
                            </p:stCondLst>
                            <p:childTnLst>
                              <p:par>
                                <p:cTn id="30" presetID="42" presetClass="entr" presetSubtype="0" fill="hold" nodeType="afterEffect">
                                  <p:stCondLst>
                                    <p:cond delay="30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60000"/>
                            </p:stCondLst>
                            <p:childTnLst>
                              <p:par>
                                <p:cTn id="36" presetID="1" presetClass="entr" presetSubtype="0" fill="hold" nodeType="afterEffect">
                                  <p:stCondLst>
                                    <p:cond delay="500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nodeType="afterGroup">
                            <p:stCondLst>
                              <p:cond delay="65000"/>
                            </p:stCondLst>
                            <p:childTnLst>
                              <p:par>
                                <p:cTn id="39" presetID="2" presetClass="entr" presetSubtype="6"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2000" fill="hold"/>
                                        <p:tgtEl>
                                          <p:spTgt spid="28"/>
                                        </p:tgtEl>
                                        <p:attrNameLst>
                                          <p:attrName>ppt_x</p:attrName>
                                        </p:attrNameLst>
                                      </p:cBhvr>
                                      <p:tavLst>
                                        <p:tav tm="0">
                                          <p:val>
                                            <p:strVal val="1+#ppt_w/2"/>
                                          </p:val>
                                        </p:tav>
                                        <p:tav tm="100000">
                                          <p:val>
                                            <p:strVal val="#ppt_x"/>
                                          </p:val>
                                        </p:tav>
                                      </p:tavLst>
                                    </p:anim>
                                    <p:anim calcmode="lin" valueType="num">
                                      <p:cBhvr additive="base">
                                        <p:cTn id="42" dur="2000" fill="hold"/>
                                        <p:tgtEl>
                                          <p:spTgt spid="28"/>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67000"/>
                            </p:stCondLst>
                            <p:childTnLst>
                              <p:par>
                                <p:cTn id="44" presetID="2" presetClass="exit" presetSubtype="8" fill="hold" nodeType="afterEffect">
                                  <p:stCondLst>
                                    <p:cond delay="45000"/>
                                  </p:stCondLst>
                                  <p:childTnLst>
                                    <p:anim calcmode="lin" valueType="num">
                                      <p:cBhvr additive="base">
                                        <p:cTn id="45" dur="1000"/>
                                        <p:tgtEl>
                                          <p:spTgt spid="28"/>
                                        </p:tgtEl>
                                        <p:attrNameLst>
                                          <p:attrName>ppt_x</p:attrName>
                                        </p:attrNameLst>
                                      </p:cBhvr>
                                      <p:tavLst>
                                        <p:tav tm="0">
                                          <p:val>
                                            <p:strVal val="ppt_x"/>
                                          </p:val>
                                        </p:tav>
                                        <p:tav tm="100000">
                                          <p:val>
                                            <p:strVal val="0-ppt_w/2"/>
                                          </p:val>
                                        </p:tav>
                                      </p:tavLst>
                                    </p:anim>
                                    <p:anim calcmode="lin" valueType="num">
                                      <p:cBhvr additive="base">
                                        <p:cTn id="46" dur="1000"/>
                                        <p:tgtEl>
                                          <p:spTgt spid="28"/>
                                        </p:tgtEl>
                                        <p:attrNameLst>
                                          <p:attrName>ppt_y</p:attrName>
                                        </p:attrNameLst>
                                      </p:cBhvr>
                                      <p:tavLst>
                                        <p:tav tm="0">
                                          <p:val>
                                            <p:strVal val="ppt_y"/>
                                          </p:val>
                                        </p:tav>
                                        <p:tav tm="100000">
                                          <p:val>
                                            <p:strVal val="ppt_y"/>
                                          </p:val>
                                        </p:tav>
                                      </p:tavLst>
                                    </p:anim>
                                    <p:set>
                                      <p:cBhvr>
                                        <p:cTn id="47" dur="1" fill="hold">
                                          <p:stCondLst>
                                            <p:cond delay="999"/>
                                          </p:stCondLst>
                                        </p:cTn>
                                        <p:tgtEl>
                                          <p:spTgt spid="28"/>
                                        </p:tgtEl>
                                        <p:attrNameLst>
                                          <p:attrName>style.visibility</p:attrName>
                                        </p:attrNameLst>
                                      </p:cBhvr>
                                      <p:to>
                                        <p:strVal val="hidden"/>
                                      </p:to>
                                    </p:set>
                                  </p:childTnLst>
                                </p:cTn>
                              </p:par>
                              <p:par>
                                <p:cTn id="48" presetID="8" presetClass="emph" presetSubtype="0" fill="remove" nodeType="withEffect">
                                  <p:stCondLst>
                                    <p:cond delay="45700"/>
                                  </p:stCondLst>
                                  <p:childTnLst>
                                    <p:animRot by="-43200000">
                                      <p:cBhvr>
                                        <p:cTn id="49" dur="2000" fill="hold"/>
                                        <p:tgtEl>
                                          <p:spTgt spid="27"/>
                                        </p:tgtEl>
                                        <p:attrNameLst>
                                          <p:attrName>r</p:attrName>
                                        </p:attrNameLst>
                                      </p:cBhvr>
                                    </p:animRot>
                                  </p:childTnLst>
                                </p:cTn>
                              </p:par>
                              <p:par>
                                <p:cTn id="50" presetID="2" presetClass="exit" presetSubtype="8" fill="hold" nodeType="withEffect">
                                  <p:stCondLst>
                                    <p:cond delay="46000"/>
                                  </p:stCondLst>
                                  <p:childTnLst>
                                    <p:anim calcmode="lin" valueType="num">
                                      <p:cBhvr additive="base">
                                        <p:cTn id="51" dur="2000"/>
                                        <p:tgtEl>
                                          <p:spTgt spid="27"/>
                                        </p:tgtEl>
                                        <p:attrNameLst>
                                          <p:attrName>ppt_x</p:attrName>
                                        </p:attrNameLst>
                                      </p:cBhvr>
                                      <p:tavLst>
                                        <p:tav tm="0">
                                          <p:val>
                                            <p:strVal val="ppt_x"/>
                                          </p:val>
                                        </p:tav>
                                        <p:tav tm="100000">
                                          <p:val>
                                            <p:strVal val="0-ppt_w/2"/>
                                          </p:val>
                                        </p:tav>
                                      </p:tavLst>
                                    </p:anim>
                                    <p:anim calcmode="lin" valueType="num">
                                      <p:cBhvr additive="base">
                                        <p:cTn id="52" dur="2000"/>
                                        <p:tgtEl>
                                          <p:spTgt spid="27"/>
                                        </p:tgtEl>
                                        <p:attrNameLst>
                                          <p:attrName>ppt_y</p:attrName>
                                        </p:attrNameLst>
                                      </p:cBhvr>
                                      <p:tavLst>
                                        <p:tav tm="0">
                                          <p:val>
                                            <p:strVal val="ppt_y"/>
                                          </p:val>
                                        </p:tav>
                                        <p:tav tm="100000">
                                          <p:val>
                                            <p:strVal val="ppt_y"/>
                                          </p:val>
                                        </p:tav>
                                      </p:tavLst>
                                    </p:anim>
                                    <p:set>
                                      <p:cBhvr>
                                        <p:cTn id="53" dur="1" fill="hold">
                                          <p:stCondLst>
                                            <p:cond delay="1999"/>
                                          </p:stCondLst>
                                        </p:cTn>
                                        <p:tgtEl>
                                          <p:spTgt spid="27"/>
                                        </p:tgtEl>
                                        <p:attrNameLst>
                                          <p:attrName>style.visibility</p:attrName>
                                        </p:attrNameLst>
                                      </p:cBhvr>
                                      <p:to>
                                        <p:strVal val="hidden"/>
                                      </p:to>
                                    </p:set>
                                  </p:childTnLst>
                                </p:cTn>
                              </p:par>
                            </p:childTnLst>
                          </p:cTn>
                        </p:par>
                        <p:par>
                          <p:cTn id="54" fill="hold" nodeType="afterGroup">
                            <p:stCondLst>
                              <p:cond delay="115000"/>
                            </p:stCondLst>
                            <p:childTnLst>
                              <p:par>
                                <p:cTn id="55" presetID="42" presetClass="entr" presetSubtype="0" fill="hold" nodeType="afterEffect">
                                  <p:stCondLst>
                                    <p:cond delay="30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119000"/>
                            </p:stCondLst>
                            <p:childTnLst>
                              <p:par>
                                <p:cTn id="61" presetID="1" presetClass="entr" presetSubtype="0" fill="hold" nodeType="afterEffect">
                                  <p:stCondLst>
                                    <p:cond delay="5000"/>
                                  </p:stCondLst>
                                  <p:childTnLst>
                                    <p:set>
                                      <p:cBhvr>
                                        <p:cTn id="62" dur="1" fill="hold">
                                          <p:stCondLst>
                                            <p:cond delay="0"/>
                                          </p:stCondLst>
                                        </p:cTn>
                                        <p:tgtEl>
                                          <p:spTgt spid="30"/>
                                        </p:tgtEl>
                                        <p:attrNameLst>
                                          <p:attrName>style.visibility</p:attrName>
                                        </p:attrNameLst>
                                      </p:cBhvr>
                                      <p:to>
                                        <p:strVal val="visible"/>
                                      </p:to>
                                    </p:set>
                                  </p:childTnLst>
                                </p:cTn>
                              </p:par>
                            </p:childTnLst>
                          </p:cTn>
                        </p:par>
                        <p:par>
                          <p:cTn id="63" fill="hold" nodeType="afterGroup">
                            <p:stCondLst>
                              <p:cond delay="124000"/>
                            </p:stCondLst>
                            <p:childTnLst>
                              <p:par>
                                <p:cTn id="64" presetID="2" presetClass="entr" presetSubtype="6"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2000" fill="hold"/>
                                        <p:tgtEl>
                                          <p:spTgt spid="30"/>
                                        </p:tgtEl>
                                        <p:attrNameLst>
                                          <p:attrName>ppt_x</p:attrName>
                                        </p:attrNameLst>
                                      </p:cBhvr>
                                      <p:tavLst>
                                        <p:tav tm="0">
                                          <p:val>
                                            <p:strVal val="1+#ppt_w/2"/>
                                          </p:val>
                                        </p:tav>
                                        <p:tav tm="100000">
                                          <p:val>
                                            <p:strVal val="#ppt_x"/>
                                          </p:val>
                                        </p:tav>
                                      </p:tavLst>
                                    </p:anim>
                                    <p:anim calcmode="lin" valueType="num">
                                      <p:cBhvr additive="base">
                                        <p:cTn id="67" dur="2000" fill="hold"/>
                                        <p:tgtEl>
                                          <p:spTgt spid="30"/>
                                        </p:tgtEl>
                                        <p:attrNameLst>
                                          <p:attrName>ppt_y</p:attrName>
                                        </p:attrNameLst>
                                      </p:cBhvr>
                                      <p:tavLst>
                                        <p:tav tm="0">
                                          <p:val>
                                            <p:strVal val="1+#ppt_h/2"/>
                                          </p:val>
                                        </p:tav>
                                        <p:tav tm="100000">
                                          <p:val>
                                            <p:strVal val="#ppt_y"/>
                                          </p:val>
                                        </p:tav>
                                      </p:tavLst>
                                    </p:anim>
                                  </p:childTnLst>
                                </p:cTn>
                              </p:par>
                            </p:childTnLst>
                          </p:cTn>
                        </p:par>
                        <p:par>
                          <p:cTn id="68" fill="hold" nodeType="afterGroup">
                            <p:stCondLst>
                              <p:cond delay="126000"/>
                            </p:stCondLst>
                            <p:childTnLst>
                              <p:par>
                                <p:cTn id="69" presetID="2" presetClass="exit" presetSubtype="8" fill="hold" nodeType="afterEffect">
                                  <p:stCondLst>
                                    <p:cond delay="45000"/>
                                  </p:stCondLst>
                                  <p:childTnLst>
                                    <p:anim calcmode="lin" valueType="num">
                                      <p:cBhvr additive="base">
                                        <p:cTn id="70" dur="1000"/>
                                        <p:tgtEl>
                                          <p:spTgt spid="30"/>
                                        </p:tgtEl>
                                        <p:attrNameLst>
                                          <p:attrName>ppt_x</p:attrName>
                                        </p:attrNameLst>
                                      </p:cBhvr>
                                      <p:tavLst>
                                        <p:tav tm="0">
                                          <p:val>
                                            <p:strVal val="ppt_x"/>
                                          </p:val>
                                        </p:tav>
                                        <p:tav tm="100000">
                                          <p:val>
                                            <p:strVal val="0-ppt_w/2"/>
                                          </p:val>
                                        </p:tav>
                                      </p:tavLst>
                                    </p:anim>
                                    <p:anim calcmode="lin" valueType="num">
                                      <p:cBhvr additive="base">
                                        <p:cTn id="71" dur="1000"/>
                                        <p:tgtEl>
                                          <p:spTgt spid="30"/>
                                        </p:tgtEl>
                                        <p:attrNameLst>
                                          <p:attrName>ppt_y</p:attrName>
                                        </p:attrNameLst>
                                      </p:cBhvr>
                                      <p:tavLst>
                                        <p:tav tm="0">
                                          <p:val>
                                            <p:strVal val="ppt_y"/>
                                          </p:val>
                                        </p:tav>
                                        <p:tav tm="100000">
                                          <p:val>
                                            <p:strVal val="ppt_y"/>
                                          </p:val>
                                        </p:tav>
                                      </p:tavLst>
                                    </p:anim>
                                    <p:set>
                                      <p:cBhvr>
                                        <p:cTn id="72" dur="1" fill="hold">
                                          <p:stCondLst>
                                            <p:cond delay="999"/>
                                          </p:stCondLst>
                                        </p:cTn>
                                        <p:tgtEl>
                                          <p:spTgt spid="30"/>
                                        </p:tgtEl>
                                        <p:attrNameLst>
                                          <p:attrName>style.visibility</p:attrName>
                                        </p:attrNameLst>
                                      </p:cBhvr>
                                      <p:to>
                                        <p:strVal val="hidden"/>
                                      </p:to>
                                    </p:set>
                                  </p:childTnLst>
                                </p:cTn>
                              </p:par>
                              <p:par>
                                <p:cTn id="73" presetID="8" presetClass="emph" presetSubtype="0" fill="remove" nodeType="withEffect">
                                  <p:stCondLst>
                                    <p:cond delay="45700"/>
                                  </p:stCondLst>
                                  <p:childTnLst>
                                    <p:animRot by="-43200000">
                                      <p:cBhvr>
                                        <p:cTn id="74" dur="2000" fill="hold"/>
                                        <p:tgtEl>
                                          <p:spTgt spid="29"/>
                                        </p:tgtEl>
                                        <p:attrNameLst>
                                          <p:attrName>r</p:attrName>
                                        </p:attrNameLst>
                                      </p:cBhvr>
                                    </p:animRot>
                                  </p:childTnLst>
                                </p:cTn>
                              </p:par>
                              <p:par>
                                <p:cTn id="75" presetID="2" presetClass="exit" presetSubtype="8" fill="hold" nodeType="withEffect">
                                  <p:stCondLst>
                                    <p:cond delay="46000"/>
                                  </p:stCondLst>
                                  <p:childTnLst>
                                    <p:anim calcmode="lin" valueType="num">
                                      <p:cBhvr additive="base">
                                        <p:cTn id="76" dur="2000"/>
                                        <p:tgtEl>
                                          <p:spTgt spid="29"/>
                                        </p:tgtEl>
                                        <p:attrNameLst>
                                          <p:attrName>ppt_x</p:attrName>
                                        </p:attrNameLst>
                                      </p:cBhvr>
                                      <p:tavLst>
                                        <p:tav tm="0">
                                          <p:val>
                                            <p:strVal val="ppt_x"/>
                                          </p:val>
                                        </p:tav>
                                        <p:tav tm="100000">
                                          <p:val>
                                            <p:strVal val="0-ppt_w/2"/>
                                          </p:val>
                                        </p:tav>
                                      </p:tavLst>
                                    </p:anim>
                                    <p:anim calcmode="lin" valueType="num">
                                      <p:cBhvr additive="base">
                                        <p:cTn id="77" dur="2000"/>
                                        <p:tgtEl>
                                          <p:spTgt spid="29"/>
                                        </p:tgtEl>
                                        <p:attrNameLst>
                                          <p:attrName>ppt_y</p:attrName>
                                        </p:attrNameLst>
                                      </p:cBhvr>
                                      <p:tavLst>
                                        <p:tav tm="0">
                                          <p:val>
                                            <p:strVal val="ppt_y"/>
                                          </p:val>
                                        </p:tav>
                                        <p:tav tm="100000">
                                          <p:val>
                                            <p:strVal val="ppt_y"/>
                                          </p:val>
                                        </p:tav>
                                      </p:tavLst>
                                    </p:anim>
                                    <p:set>
                                      <p:cBhvr>
                                        <p:cTn id="78" dur="1" fill="hold">
                                          <p:stCondLst>
                                            <p:cond delay="1999"/>
                                          </p:stCondLst>
                                        </p:cTn>
                                        <p:tgtEl>
                                          <p:spTgt spid="29"/>
                                        </p:tgtEl>
                                        <p:attrNameLst>
                                          <p:attrName>style.visibility</p:attrName>
                                        </p:attrNameLst>
                                      </p:cBhvr>
                                      <p:to>
                                        <p:strVal val="hidden"/>
                                      </p:to>
                                    </p:set>
                                  </p:childTnLst>
                                </p:cTn>
                              </p:par>
                            </p:childTnLst>
                          </p:cTn>
                        </p:par>
                        <p:par>
                          <p:cTn id="79" fill="hold" nodeType="afterGroup">
                            <p:stCondLst>
                              <p:cond delay="174000"/>
                            </p:stCondLst>
                            <p:childTnLst>
                              <p:par>
                                <p:cTn id="80" presetID="42" presetClass="entr" presetSubtype="0" fill="hold" nodeType="afterEffect">
                                  <p:stCondLst>
                                    <p:cond delay="300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par>
                          <p:cTn id="85" fill="hold" nodeType="afterGroup">
                            <p:stCondLst>
                              <p:cond delay="178000"/>
                            </p:stCondLst>
                            <p:childTnLst>
                              <p:par>
                                <p:cTn id="86" presetID="1" presetClass="entr" presetSubtype="0" fill="hold" nodeType="afterEffect">
                                  <p:stCondLst>
                                    <p:cond delay="5000"/>
                                  </p:stCondLst>
                                  <p:childTnLst>
                                    <p:set>
                                      <p:cBhvr>
                                        <p:cTn id="87" dur="1" fill="hold">
                                          <p:stCondLst>
                                            <p:cond delay="0"/>
                                          </p:stCondLst>
                                        </p:cTn>
                                        <p:tgtEl>
                                          <p:spTgt spid="32"/>
                                        </p:tgtEl>
                                        <p:attrNameLst>
                                          <p:attrName>style.visibility</p:attrName>
                                        </p:attrNameLst>
                                      </p:cBhvr>
                                      <p:to>
                                        <p:strVal val="visible"/>
                                      </p:to>
                                    </p:set>
                                  </p:childTnLst>
                                </p:cTn>
                              </p:par>
                            </p:childTnLst>
                          </p:cTn>
                        </p:par>
                        <p:par>
                          <p:cTn id="88" fill="hold" nodeType="afterGroup">
                            <p:stCondLst>
                              <p:cond delay="183000"/>
                            </p:stCondLst>
                            <p:childTnLst>
                              <p:par>
                                <p:cTn id="89" presetID="2" presetClass="entr" presetSubtype="6"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2000" fill="hold"/>
                                        <p:tgtEl>
                                          <p:spTgt spid="32"/>
                                        </p:tgtEl>
                                        <p:attrNameLst>
                                          <p:attrName>ppt_x</p:attrName>
                                        </p:attrNameLst>
                                      </p:cBhvr>
                                      <p:tavLst>
                                        <p:tav tm="0">
                                          <p:val>
                                            <p:strVal val="1+#ppt_w/2"/>
                                          </p:val>
                                        </p:tav>
                                        <p:tav tm="100000">
                                          <p:val>
                                            <p:strVal val="#ppt_x"/>
                                          </p:val>
                                        </p:tav>
                                      </p:tavLst>
                                    </p:anim>
                                    <p:anim calcmode="lin" valueType="num">
                                      <p:cBhvr additive="base">
                                        <p:cTn id="92" dur="2000" fill="hold"/>
                                        <p:tgtEl>
                                          <p:spTgt spid="32"/>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185000"/>
                            </p:stCondLst>
                            <p:childTnLst>
                              <p:par>
                                <p:cTn id="94" presetID="2" presetClass="exit" presetSubtype="8" fill="hold" nodeType="afterEffect">
                                  <p:stCondLst>
                                    <p:cond delay="45000"/>
                                  </p:stCondLst>
                                  <p:childTnLst>
                                    <p:anim calcmode="lin" valueType="num">
                                      <p:cBhvr additive="base">
                                        <p:cTn id="95" dur="1000"/>
                                        <p:tgtEl>
                                          <p:spTgt spid="32"/>
                                        </p:tgtEl>
                                        <p:attrNameLst>
                                          <p:attrName>ppt_x</p:attrName>
                                        </p:attrNameLst>
                                      </p:cBhvr>
                                      <p:tavLst>
                                        <p:tav tm="0">
                                          <p:val>
                                            <p:strVal val="ppt_x"/>
                                          </p:val>
                                        </p:tav>
                                        <p:tav tm="100000">
                                          <p:val>
                                            <p:strVal val="0-ppt_w/2"/>
                                          </p:val>
                                        </p:tav>
                                      </p:tavLst>
                                    </p:anim>
                                    <p:anim calcmode="lin" valueType="num">
                                      <p:cBhvr additive="base">
                                        <p:cTn id="96" dur="1000"/>
                                        <p:tgtEl>
                                          <p:spTgt spid="32"/>
                                        </p:tgtEl>
                                        <p:attrNameLst>
                                          <p:attrName>ppt_y</p:attrName>
                                        </p:attrNameLst>
                                      </p:cBhvr>
                                      <p:tavLst>
                                        <p:tav tm="0">
                                          <p:val>
                                            <p:strVal val="ppt_y"/>
                                          </p:val>
                                        </p:tav>
                                        <p:tav tm="100000">
                                          <p:val>
                                            <p:strVal val="ppt_y"/>
                                          </p:val>
                                        </p:tav>
                                      </p:tavLst>
                                    </p:anim>
                                    <p:set>
                                      <p:cBhvr>
                                        <p:cTn id="97" dur="1" fill="hold">
                                          <p:stCondLst>
                                            <p:cond delay="999"/>
                                          </p:stCondLst>
                                        </p:cTn>
                                        <p:tgtEl>
                                          <p:spTgt spid="32"/>
                                        </p:tgtEl>
                                        <p:attrNameLst>
                                          <p:attrName>style.visibility</p:attrName>
                                        </p:attrNameLst>
                                      </p:cBhvr>
                                      <p:to>
                                        <p:strVal val="hidden"/>
                                      </p:to>
                                    </p:set>
                                  </p:childTnLst>
                                </p:cTn>
                              </p:par>
                              <p:par>
                                <p:cTn id="98" presetID="8" presetClass="emph" presetSubtype="0" fill="remove" nodeType="withEffect">
                                  <p:stCondLst>
                                    <p:cond delay="45700"/>
                                  </p:stCondLst>
                                  <p:childTnLst>
                                    <p:animRot by="-43200000">
                                      <p:cBhvr>
                                        <p:cTn id="99" dur="2000" fill="hold"/>
                                        <p:tgtEl>
                                          <p:spTgt spid="31"/>
                                        </p:tgtEl>
                                        <p:attrNameLst>
                                          <p:attrName>r</p:attrName>
                                        </p:attrNameLst>
                                      </p:cBhvr>
                                    </p:animRot>
                                  </p:childTnLst>
                                </p:cTn>
                              </p:par>
                              <p:par>
                                <p:cTn id="100" presetID="2" presetClass="exit" presetSubtype="8" fill="hold" nodeType="withEffect">
                                  <p:stCondLst>
                                    <p:cond delay="46000"/>
                                  </p:stCondLst>
                                  <p:childTnLst>
                                    <p:anim calcmode="lin" valueType="num">
                                      <p:cBhvr additive="base">
                                        <p:cTn id="101" dur="2000"/>
                                        <p:tgtEl>
                                          <p:spTgt spid="31"/>
                                        </p:tgtEl>
                                        <p:attrNameLst>
                                          <p:attrName>ppt_x</p:attrName>
                                        </p:attrNameLst>
                                      </p:cBhvr>
                                      <p:tavLst>
                                        <p:tav tm="0">
                                          <p:val>
                                            <p:strVal val="ppt_x"/>
                                          </p:val>
                                        </p:tav>
                                        <p:tav tm="100000">
                                          <p:val>
                                            <p:strVal val="0-ppt_w/2"/>
                                          </p:val>
                                        </p:tav>
                                      </p:tavLst>
                                    </p:anim>
                                    <p:anim calcmode="lin" valueType="num">
                                      <p:cBhvr additive="base">
                                        <p:cTn id="102" dur="2000"/>
                                        <p:tgtEl>
                                          <p:spTgt spid="31"/>
                                        </p:tgtEl>
                                        <p:attrNameLst>
                                          <p:attrName>ppt_y</p:attrName>
                                        </p:attrNameLst>
                                      </p:cBhvr>
                                      <p:tavLst>
                                        <p:tav tm="0">
                                          <p:val>
                                            <p:strVal val="ppt_y"/>
                                          </p:val>
                                        </p:tav>
                                        <p:tav tm="100000">
                                          <p:val>
                                            <p:strVal val="ppt_y"/>
                                          </p:val>
                                        </p:tav>
                                      </p:tavLst>
                                    </p:anim>
                                    <p:set>
                                      <p:cBhvr>
                                        <p:cTn id="103" dur="1" fill="hold">
                                          <p:stCondLst>
                                            <p:cond delay="1999"/>
                                          </p:stCondLst>
                                        </p:cTn>
                                        <p:tgtEl>
                                          <p:spTgt spid="31"/>
                                        </p:tgtEl>
                                        <p:attrNameLst>
                                          <p:attrName>style.visibility</p:attrName>
                                        </p:attrNameLst>
                                      </p:cBhvr>
                                      <p:to>
                                        <p:strVal val="hidden"/>
                                      </p:to>
                                    </p:set>
                                  </p:childTnLst>
                                </p:cTn>
                              </p:par>
                            </p:childTnLst>
                          </p:cTn>
                        </p:par>
                        <p:par>
                          <p:cTn id="104" fill="hold" nodeType="afterGroup">
                            <p:stCondLst>
                              <p:cond delay="233000"/>
                            </p:stCondLst>
                            <p:childTnLst>
                              <p:par>
                                <p:cTn id="105" presetID="42" presetClass="entr" presetSubtype="0" fill="hold" nodeType="afterEffect">
                                  <p:stCondLst>
                                    <p:cond delay="300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1000"/>
                                        <p:tgtEl>
                                          <p:spTgt spid="33"/>
                                        </p:tgtEl>
                                      </p:cBhvr>
                                    </p:animEffect>
                                    <p:anim calcmode="lin" valueType="num">
                                      <p:cBhvr>
                                        <p:cTn id="108" dur="1000" fill="hold"/>
                                        <p:tgtEl>
                                          <p:spTgt spid="33"/>
                                        </p:tgtEl>
                                        <p:attrNameLst>
                                          <p:attrName>ppt_x</p:attrName>
                                        </p:attrNameLst>
                                      </p:cBhvr>
                                      <p:tavLst>
                                        <p:tav tm="0">
                                          <p:val>
                                            <p:strVal val="#ppt_x"/>
                                          </p:val>
                                        </p:tav>
                                        <p:tav tm="100000">
                                          <p:val>
                                            <p:strVal val="#ppt_x"/>
                                          </p:val>
                                        </p:tav>
                                      </p:tavLst>
                                    </p:anim>
                                    <p:anim calcmode="lin" valueType="num">
                                      <p:cBhvr>
                                        <p:cTn id="109" dur="1000" fill="hold"/>
                                        <p:tgtEl>
                                          <p:spTgt spid="33"/>
                                        </p:tgtEl>
                                        <p:attrNameLst>
                                          <p:attrName>ppt_y</p:attrName>
                                        </p:attrNameLst>
                                      </p:cBhvr>
                                      <p:tavLst>
                                        <p:tav tm="0">
                                          <p:val>
                                            <p:strVal val="#ppt_y+.1"/>
                                          </p:val>
                                        </p:tav>
                                        <p:tav tm="100000">
                                          <p:val>
                                            <p:strVal val="#ppt_y"/>
                                          </p:val>
                                        </p:tav>
                                      </p:tavLst>
                                    </p:anim>
                                  </p:childTnLst>
                                </p:cTn>
                              </p:par>
                            </p:childTnLst>
                          </p:cTn>
                        </p:par>
                        <p:par>
                          <p:cTn id="110" fill="hold" nodeType="afterGroup">
                            <p:stCondLst>
                              <p:cond delay="237000"/>
                            </p:stCondLst>
                            <p:childTnLst>
                              <p:par>
                                <p:cTn id="111" presetID="1" presetClass="entr" presetSubtype="0" fill="hold" nodeType="afterEffect">
                                  <p:stCondLst>
                                    <p:cond delay="5000"/>
                                  </p:stCondLst>
                                  <p:childTnLst>
                                    <p:set>
                                      <p:cBhvr>
                                        <p:cTn id="112" dur="1" fill="hold">
                                          <p:stCondLst>
                                            <p:cond delay="0"/>
                                          </p:stCondLst>
                                        </p:cTn>
                                        <p:tgtEl>
                                          <p:spTgt spid="34"/>
                                        </p:tgtEl>
                                        <p:attrNameLst>
                                          <p:attrName>style.visibility</p:attrName>
                                        </p:attrNameLst>
                                      </p:cBhvr>
                                      <p:to>
                                        <p:strVal val="visible"/>
                                      </p:to>
                                    </p:set>
                                  </p:childTnLst>
                                </p:cTn>
                              </p:par>
                            </p:childTnLst>
                          </p:cTn>
                        </p:par>
                        <p:par>
                          <p:cTn id="113" fill="hold" nodeType="afterGroup">
                            <p:stCondLst>
                              <p:cond delay="242000"/>
                            </p:stCondLst>
                            <p:childTnLst>
                              <p:par>
                                <p:cTn id="114" presetID="2" presetClass="entr" presetSubtype="6" fill="hold" nodeType="afterEffect">
                                  <p:stCondLst>
                                    <p:cond delay="0"/>
                                  </p:stCondLst>
                                  <p:childTnLst>
                                    <p:set>
                                      <p:cBhvr>
                                        <p:cTn id="115" dur="1" fill="hold">
                                          <p:stCondLst>
                                            <p:cond delay="0"/>
                                          </p:stCondLst>
                                        </p:cTn>
                                        <p:tgtEl>
                                          <p:spTgt spid="34"/>
                                        </p:tgtEl>
                                        <p:attrNameLst>
                                          <p:attrName>style.visibility</p:attrName>
                                        </p:attrNameLst>
                                      </p:cBhvr>
                                      <p:to>
                                        <p:strVal val="visible"/>
                                      </p:to>
                                    </p:set>
                                    <p:anim calcmode="lin" valueType="num">
                                      <p:cBhvr additive="base">
                                        <p:cTn id="116" dur="2000" fill="hold"/>
                                        <p:tgtEl>
                                          <p:spTgt spid="34"/>
                                        </p:tgtEl>
                                        <p:attrNameLst>
                                          <p:attrName>ppt_x</p:attrName>
                                        </p:attrNameLst>
                                      </p:cBhvr>
                                      <p:tavLst>
                                        <p:tav tm="0">
                                          <p:val>
                                            <p:strVal val="1+#ppt_w/2"/>
                                          </p:val>
                                        </p:tav>
                                        <p:tav tm="100000">
                                          <p:val>
                                            <p:strVal val="#ppt_x"/>
                                          </p:val>
                                        </p:tav>
                                      </p:tavLst>
                                    </p:anim>
                                    <p:anim calcmode="lin" valueType="num">
                                      <p:cBhvr additive="base">
                                        <p:cTn id="117" dur="2000" fill="hold"/>
                                        <p:tgtEl>
                                          <p:spTgt spid="34"/>
                                        </p:tgtEl>
                                        <p:attrNameLst>
                                          <p:attrName>ppt_y</p:attrName>
                                        </p:attrNameLst>
                                      </p:cBhvr>
                                      <p:tavLst>
                                        <p:tav tm="0">
                                          <p:val>
                                            <p:strVal val="1+#ppt_h/2"/>
                                          </p:val>
                                        </p:tav>
                                        <p:tav tm="100000">
                                          <p:val>
                                            <p:strVal val="#ppt_y"/>
                                          </p:val>
                                        </p:tav>
                                      </p:tavLst>
                                    </p:anim>
                                  </p:childTnLst>
                                </p:cTn>
                              </p:par>
                            </p:childTnLst>
                          </p:cTn>
                        </p:par>
                        <p:par>
                          <p:cTn id="118" fill="hold" nodeType="afterGroup">
                            <p:stCondLst>
                              <p:cond delay="244000"/>
                            </p:stCondLst>
                            <p:childTnLst>
                              <p:par>
                                <p:cTn id="119" presetID="2" presetClass="exit" presetSubtype="8" fill="hold" nodeType="afterEffect">
                                  <p:stCondLst>
                                    <p:cond delay="45000"/>
                                  </p:stCondLst>
                                  <p:childTnLst>
                                    <p:anim calcmode="lin" valueType="num">
                                      <p:cBhvr additive="base">
                                        <p:cTn id="120" dur="1000"/>
                                        <p:tgtEl>
                                          <p:spTgt spid="34"/>
                                        </p:tgtEl>
                                        <p:attrNameLst>
                                          <p:attrName>ppt_x</p:attrName>
                                        </p:attrNameLst>
                                      </p:cBhvr>
                                      <p:tavLst>
                                        <p:tav tm="0">
                                          <p:val>
                                            <p:strVal val="ppt_x"/>
                                          </p:val>
                                        </p:tav>
                                        <p:tav tm="100000">
                                          <p:val>
                                            <p:strVal val="0-ppt_w/2"/>
                                          </p:val>
                                        </p:tav>
                                      </p:tavLst>
                                    </p:anim>
                                    <p:anim calcmode="lin" valueType="num">
                                      <p:cBhvr additive="base">
                                        <p:cTn id="121" dur="1000"/>
                                        <p:tgtEl>
                                          <p:spTgt spid="34"/>
                                        </p:tgtEl>
                                        <p:attrNameLst>
                                          <p:attrName>ppt_y</p:attrName>
                                        </p:attrNameLst>
                                      </p:cBhvr>
                                      <p:tavLst>
                                        <p:tav tm="0">
                                          <p:val>
                                            <p:strVal val="ppt_y"/>
                                          </p:val>
                                        </p:tav>
                                        <p:tav tm="100000">
                                          <p:val>
                                            <p:strVal val="ppt_y"/>
                                          </p:val>
                                        </p:tav>
                                      </p:tavLst>
                                    </p:anim>
                                    <p:set>
                                      <p:cBhvr>
                                        <p:cTn id="122" dur="1" fill="hold">
                                          <p:stCondLst>
                                            <p:cond delay="999"/>
                                          </p:stCondLst>
                                        </p:cTn>
                                        <p:tgtEl>
                                          <p:spTgt spid="34"/>
                                        </p:tgtEl>
                                        <p:attrNameLst>
                                          <p:attrName>style.visibility</p:attrName>
                                        </p:attrNameLst>
                                      </p:cBhvr>
                                      <p:to>
                                        <p:strVal val="hidden"/>
                                      </p:to>
                                    </p:set>
                                  </p:childTnLst>
                                </p:cTn>
                              </p:par>
                              <p:par>
                                <p:cTn id="123" presetID="8" presetClass="emph" presetSubtype="0" fill="remove" nodeType="withEffect">
                                  <p:stCondLst>
                                    <p:cond delay="45700"/>
                                  </p:stCondLst>
                                  <p:childTnLst>
                                    <p:animRot by="-43200000">
                                      <p:cBhvr>
                                        <p:cTn id="124" dur="2000" fill="hold"/>
                                        <p:tgtEl>
                                          <p:spTgt spid="33"/>
                                        </p:tgtEl>
                                        <p:attrNameLst>
                                          <p:attrName>r</p:attrName>
                                        </p:attrNameLst>
                                      </p:cBhvr>
                                    </p:animRot>
                                  </p:childTnLst>
                                </p:cTn>
                              </p:par>
                              <p:par>
                                <p:cTn id="125" presetID="2" presetClass="exit" presetSubtype="8" fill="hold" nodeType="withEffect">
                                  <p:stCondLst>
                                    <p:cond delay="46000"/>
                                  </p:stCondLst>
                                  <p:childTnLst>
                                    <p:anim calcmode="lin" valueType="num">
                                      <p:cBhvr additive="base">
                                        <p:cTn id="126" dur="2000"/>
                                        <p:tgtEl>
                                          <p:spTgt spid="33"/>
                                        </p:tgtEl>
                                        <p:attrNameLst>
                                          <p:attrName>ppt_x</p:attrName>
                                        </p:attrNameLst>
                                      </p:cBhvr>
                                      <p:tavLst>
                                        <p:tav tm="0">
                                          <p:val>
                                            <p:strVal val="ppt_x"/>
                                          </p:val>
                                        </p:tav>
                                        <p:tav tm="100000">
                                          <p:val>
                                            <p:strVal val="0-ppt_w/2"/>
                                          </p:val>
                                        </p:tav>
                                      </p:tavLst>
                                    </p:anim>
                                    <p:anim calcmode="lin" valueType="num">
                                      <p:cBhvr additive="base">
                                        <p:cTn id="127" dur="2000"/>
                                        <p:tgtEl>
                                          <p:spTgt spid="33"/>
                                        </p:tgtEl>
                                        <p:attrNameLst>
                                          <p:attrName>ppt_y</p:attrName>
                                        </p:attrNameLst>
                                      </p:cBhvr>
                                      <p:tavLst>
                                        <p:tav tm="0">
                                          <p:val>
                                            <p:strVal val="ppt_y"/>
                                          </p:val>
                                        </p:tav>
                                        <p:tav tm="100000">
                                          <p:val>
                                            <p:strVal val="ppt_y"/>
                                          </p:val>
                                        </p:tav>
                                      </p:tavLst>
                                    </p:anim>
                                    <p:set>
                                      <p:cBhvr>
                                        <p:cTn id="128" dur="1" fill="hold">
                                          <p:stCondLst>
                                            <p:cond delay="1999"/>
                                          </p:stCondLst>
                                        </p:cTn>
                                        <p:tgtEl>
                                          <p:spTgt spid="33"/>
                                        </p:tgtEl>
                                        <p:attrNameLst>
                                          <p:attrName>style.visibility</p:attrName>
                                        </p:attrNameLst>
                                      </p:cBhvr>
                                      <p:to>
                                        <p:strVal val="hidden"/>
                                      </p:to>
                                    </p:set>
                                  </p:childTnLst>
                                </p:cTn>
                              </p:par>
                            </p:childTnLst>
                          </p:cTn>
                        </p:par>
                        <p:par>
                          <p:cTn id="129" fill="hold" nodeType="afterGroup">
                            <p:stCondLst>
                              <p:cond delay="292000"/>
                            </p:stCondLst>
                            <p:childTnLst>
                              <p:par>
                                <p:cTn id="130" presetID="42" presetClass="entr" presetSubtype="0" fill="hold" nodeType="afterEffect">
                                  <p:stCondLst>
                                    <p:cond delay="3000"/>
                                  </p:stCondLst>
                                  <p:childTnLst>
                                    <p:set>
                                      <p:cBhvr>
                                        <p:cTn id="131" dur="1" fill="hold">
                                          <p:stCondLst>
                                            <p:cond delay="0"/>
                                          </p:stCondLst>
                                        </p:cTn>
                                        <p:tgtEl>
                                          <p:spTgt spid="35"/>
                                        </p:tgtEl>
                                        <p:attrNameLst>
                                          <p:attrName>style.visibility</p:attrName>
                                        </p:attrNameLst>
                                      </p:cBhvr>
                                      <p:to>
                                        <p:strVal val="visible"/>
                                      </p:to>
                                    </p:set>
                                    <p:animEffect transition="in" filter="fade">
                                      <p:cBhvr>
                                        <p:cTn id="132" dur="1000"/>
                                        <p:tgtEl>
                                          <p:spTgt spid="35"/>
                                        </p:tgtEl>
                                      </p:cBhvr>
                                    </p:animEffect>
                                    <p:anim calcmode="lin" valueType="num">
                                      <p:cBhvr>
                                        <p:cTn id="133" dur="1000" fill="hold"/>
                                        <p:tgtEl>
                                          <p:spTgt spid="35"/>
                                        </p:tgtEl>
                                        <p:attrNameLst>
                                          <p:attrName>ppt_x</p:attrName>
                                        </p:attrNameLst>
                                      </p:cBhvr>
                                      <p:tavLst>
                                        <p:tav tm="0">
                                          <p:val>
                                            <p:strVal val="#ppt_x"/>
                                          </p:val>
                                        </p:tav>
                                        <p:tav tm="100000">
                                          <p:val>
                                            <p:strVal val="#ppt_x"/>
                                          </p:val>
                                        </p:tav>
                                      </p:tavLst>
                                    </p:anim>
                                    <p:anim calcmode="lin" valueType="num">
                                      <p:cBhvr>
                                        <p:cTn id="134" dur="1000" fill="hold"/>
                                        <p:tgtEl>
                                          <p:spTgt spid="35"/>
                                        </p:tgtEl>
                                        <p:attrNameLst>
                                          <p:attrName>ppt_y</p:attrName>
                                        </p:attrNameLst>
                                      </p:cBhvr>
                                      <p:tavLst>
                                        <p:tav tm="0">
                                          <p:val>
                                            <p:strVal val="#ppt_y+.1"/>
                                          </p:val>
                                        </p:tav>
                                        <p:tav tm="100000">
                                          <p:val>
                                            <p:strVal val="#ppt_y"/>
                                          </p:val>
                                        </p:tav>
                                      </p:tavLst>
                                    </p:anim>
                                  </p:childTnLst>
                                </p:cTn>
                              </p:par>
                            </p:childTnLst>
                          </p:cTn>
                        </p:par>
                        <p:par>
                          <p:cTn id="135" fill="hold" nodeType="afterGroup">
                            <p:stCondLst>
                              <p:cond delay="296000"/>
                            </p:stCondLst>
                            <p:childTnLst>
                              <p:par>
                                <p:cTn id="136" presetID="1" presetClass="entr" presetSubtype="0" fill="hold" nodeType="afterEffect">
                                  <p:stCondLst>
                                    <p:cond delay="5000"/>
                                  </p:stCondLst>
                                  <p:childTnLst>
                                    <p:set>
                                      <p:cBhvr>
                                        <p:cTn id="137" dur="1" fill="hold">
                                          <p:stCondLst>
                                            <p:cond delay="0"/>
                                          </p:stCondLst>
                                        </p:cTn>
                                        <p:tgtEl>
                                          <p:spTgt spid="36"/>
                                        </p:tgtEl>
                                        <p:attrNameLst>
                                          <p:attrName>style.visibility</p:attrName>
                                        </p:attrNameLst>
                                      </p:cBhvr>
                                      <p:to>
                                        <p:strVal val="visible"/>
                                      </p:to>
                                    </p:set>
                                  </p:childTnLst>
                                </p:cTn>
                              </p:par>
                            </p:childTnLst>
                          </p:cTn>
                        </p:par>
                        <p:par>
                          <p:cTn id="138" fill="hold" nodeType="afterGroup">
                            <p:stCondLst>
                              <p:cond delay="301000"/>
                            </p:stCondLst>
                            <p:childTnLst>
                              <p:par>
                                <p:cTn id="139" presetID="2" presetClass="entr" presetSubtype="6" fill="hold" nodeType="after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2000" fill="hold"/>
                                        <p:tgtEl>
                                          <p:spTgt spid="36"/>
                                        </p:tgtEl>
                                        <p:attrNameLst>
                                          <p:attrName>ppt_x</p:attrName>
                                        </p:attrNameLst>
                                      </p:cBhvr>
                                      <p:tavLst>
                                        <p:tav tm="0">
                                          <p:val>
                                            <p:strVal val="1+#ppt_w/2"/>
                                          </p:val>
                                        </p:tav>
                                        <p:tav tm="100000">
                                          <p:val>
                                            <p:strVal val="#ppt_x"/>
                                          </p:val>
                                        </p:tav>
                                      </p:tavLst>
                                    </p:anim>
                                    <p:anim calcmode="lin" valueType="num">
                                      <p:cBhvr additive="base">
                                        <p:cTn id="142" dur="2000" fill="hold"/>
                                        <p:tgtEl>
                                          <p:spTgt spid="36"/>
                                        </p:tgtEl>
                                        <p:attrNameLst>
                                          <p:attrName>ppt_y</p:attrName>
                                        </p:attrNameLst>
                                      </p:cBhvr>
                                      <p:tavLst>
                                        <p:tav tm="0">
                                          <p:val>
                                            <p:strVal val="1+#ppt_h/2"/>
                                          </p:val>
                                        </p:tav>
                                        <p:tav tm="100000">
                                          <p:val>
                                            <p:strVal val="#ppt_y"/>
                                          </p:val>
                                        </p:tav>
                                      </p:tavLst>
                                    </p:anim>
                                  </p:childTnLst>
                                </p:cTn>
                              </p:par>
                            </p:childTnLst>
                          </p:cTn>
                        </p:par>
                        <p:par>
                          <p:cTn id="143" fill="hold" nodeType="afterGroup">
                            <p:stCondLst>
                              <p:cond delay="303000"/>
                            </p:stCondLst>
                            <p:childTnLst>
                              <p:par>
                                <p:cTn id="144" presetID="2" presetClass="exit" presetSubtype="8" fill="hold" nodeType="afterEffect">
                                  <p:stCondLst>
                                    <p:cond delay="45000"/>
                                  </p:stCondLst>
                                  <p:childTnLst>
                                    <p:anim calcmode="lin" valueType="num">
                                      <p:cBhvr additive="base">
                                        <p:cTn id="145" dur="1000"/>
                                        <p:tgtEl>
                                          <p:spTgt spid="36"/>
                                        </p:tgtEl>
                                        <p:attrNameLst>
                                          <p:attrName>ppt_x</p:attrName>
                                        </p:attrNameLst>
                                      </p:cBhvr>
                                      <p:tavLst>
                                        <p:tav tm="0">
                                          <p:val>
                                            <p:strVal val="ppt_x"/>
                                          </p:val>
                                        </p:tav>
                                        <p:tav tm="100000">
                                          <p:val>
                                            <p:strVal val="0-ppt_w/2"/>
                                          </p:val>
                                        </p:tav>
                                      </p:tavLst>
                                    </p:anim>
                                    <p:anim calcmode="lin" valueType="num">
                                      <p:cBhvr additive="base">
                                        <p:cTn id="146" dur="1000"/>
                                        <p:tgtEl>
                                          <p:spTgt spid="36"/>
                                        </p:tgtEl>
                                        <p:attrNameLst>
                                          <p:attrName>ppt_y</p:attrName>
                                        </p:attrNameLst>
                                      </p:cBhvr>
                                      <p:tavLst>
                                        <p:tav tm="0">
                                          <p:val>
                                            <p:strVal val="ppt_y"/>
                                          </p:val>
                                        </p:tav>
                                        <p:tav tm="100000">
                                          <p:val>
                                            <p:strVal val="ppt_y"/>
                                          </p:val>
                                        </p:tav>
                                      </p:tavLst>
                                    </p:anim>
                                    <p:set>
                                      <p:cBhvr>
                                        <p:cTn id="147" dur="1" fill="hold">
                                          <p:stCondLst>
                                            <p:cond delay="999"/>
                                          </p:stCondLst>
                                        </p:cTn>
                                        <p:tgtEl>
                                          <p:spTgt spid="36"/>
                                        </p:tgtEl>
                                        <p:attrNameLst>
                                          <p:attrName>style.visibility</p:attrName>
                                        </p:attrNameLst>
                                      </p:cBhvr>
                                      <p:to>
                                        <p:strVal val="hidden"/>
                                      </p:to>
                                    </p:set>
                                  </p:childTnLst>
                                </p:cTn>
                              </p:par>
                              <p:par>
                                <p:cTn id="148" presetID="8" presetClass="emph" presetSubtype="0" fill="remove" nodeType="withEffect">
                                  <p:stCondLst>
                                    <p:cond delay="45700"/>
                                  </p:stCondLst>
                                  <p:childTnLst>
                                    <p:animRot by="-43200000">
                                      <p:cBhvr>
                                        <p:cTn id="149" dur="2000" fill="hold"/>
                                        <p:tgtEl>
                                          <p:spTgt spid="35"/>
                                        </p:tgtEl>
                                        <p:attrNameLst>
                                          <p:attrName>r</p:attrName>
                                        </p:attrNameLst>
                                      </p:cBhvr>
                                    </p:animRot>
                                  </p:childTnLst>
                                </p:cTn>
                              </p:par>
                              <p:par>
                                <p:cTn id="150" presetID="2" presetClass="exit" presetSubtype="8" fill="hold" nodeType="withEffect">
                                  <p:stCondLst>
                                    <p:cond delay="46000"/>
                                  </p:stCondLst>
                                  <p:childTnLst>
                                    <p:anim calcmode="lin" valueType="num">
                                      <p:cBhvr additive="base">
                                        <p:cTn id="151" dur="2000"/>
                                        <p:tgtEl>
                                          <p:spTgt spid="35"/>
                                        </p:tgtEl>
                                        <p:attrNameLst>
                                          <p:attrName>ppt_x</p:attrName>
                                        </p:attrNameLst>
                                      </p:cBhvr>
                                      <p:tavLst>
                                        <p:tav tm="0">
                                          <p:val>
                                            <p:strVal val="ppt_x"/>
                                          </p:val>
                                        </p:tav>
                                        <p:tav tm="100000">
                                          <p:val>
                                            <p:strVal val="0-ppt_w/2"/>
                                          </p:val>
                                        </p:tav>
                                      </p:tavLst>
                                    </p:anim>
                                    <p:anim calcmode="lin" valueType="num">
                                      <p:cBhvr additive="base">
                                        <p:cTn id="152" dur="2000"/>
                                        <p:tgtEl>
                                          <p:spTgt spid="35"/>
                                        </p:tgtEl>
                                        <p:attrNameLst>
                                          <p:attrName>ppt_y</p:attrName>
                                        </p:attrNameLst>
                                      </p:cBhvr>
                                      <p:tavLst>
                                        <p:tav tm="0">
                                          <p:val>
                                            <p:strVal val="ppt_y"/>
                                          </p:val>
                                        </p:tav>
                                        <p:tav tm="100000">
                                          <p:val>
                                            <p:strVal val="ppt_y"/>
                                          </p:val>
                                        </p:tav>
                                      </p:tavLst>
                                    </p:anim>
                                    <p:set>
                                      <p:cBhvr>
                                        <p:cTn id="153" dur="1" fill="hold">
                                          <p:stCondLst>
                                            <p:cond delay="1999"/>
                                          </p:stCondLst>
                                        </p:cTn>
                                        <p:tgtEl>
                                          <p:spTgt spid="35"/>
                                        </p:tgtEl>
                                        <p:attrNameLst>
                                          <p:attrName>style.visibility</p:attrName>
                                        </p:attrNameLst>
                                      </p:cBhvr>
                                      <p:to>
                                        <p:strVal val="hidden"/>
                                      </p:to>
                                    </p:set>
                                  </p:childTnLst>
                                </p:cTn>
                              </p:par>
                            </p:childTnLst>
                          </p:cTn>
                        </p:par>
                        <p:par>
                          <p:cTn id="154" fill="hold" nodeType="afterGroup">
                            <p:stCondLst>
                              <p:cond delay="351000"/>
                            </p:stCondLst>
                            <p:childTnLst>
                              <p:par>
                                <p:cTn id="155" presetID="42" presetClass="entr" presetSubtype="0" fill="hold" nodeType="afterEffect">
                                  <p:stCondLst>
                                    <p:cond delay="3000"/>
                                  </p:stCondLst>
                                  <p:childTnLst>
                                    <p:set>
                                      <p:cBhvr>
                                        <p:cTn id="156" dur="1" fill="hold">
                                          <p:stCondLst>
                                            <p:cond delay="0"/>
                                          </p:stCondLst>
                                        </p:cTn>
                                        <p:tgtEl>
                                          <p:spTgt spid="37"/>
                                        </p:tgtEl>
                                        <p:attrNameLst>
                                          <p:attrName>style.visibility</p:attrName>
                                        </p:attrNameLst>
                                      </p:cBhvr>
                                      <p:to>
                                        <p:strVal val="visible"/>
                                      </p:to>
                                    </p:set>
                                    <p:animEffect transition="in" filter="fade">
                                      <p:cBhvr>
                                        <p:cTn id="157" dur="1000"/>
                                        <p:tgtEl>
                                          <p:spTgt spid="37"/>
                                        </p:tgtEl>
                                      </p:cBhvr>
                                    </p:animEffect>
                                    <p:anim calcmode="lin" valueType="num">
                                      <p:cBhvr>
                                        <p:cTn id="158" dur="1000" fill="hold"/>
                                        <p:tgtEl>
                                          <p:spTgt spid="37"/>
                                        </p:tgtEl>
                                        <p:attrNameLst>
                                          <p:attrName>ppt_x</p:attrName>
                                        </p:attrNameLst>
                                      </p:cBhvr>
                                      <p:tavLst>
                                        <p:tav tm="0">
                                          <p:val>
                                            <p:strVal val="#ppt_x"/>
                                          </p:val>
                                        </p:tav>
                                        <p:tav tm="100000">
                                          <p:val>
                                            <p:strVal val="#ppt_x"/>
                                          </p:val>
                                        </p:tav>
                                      </p:tavLst>
                                    </p:anim>
                                    <p:anim calcmode="lin" valueType="num">
                                      <p:cBhvr>
                                        <p:cTn id="159" dur="1000" fill="hold"/>
                                        <p:tgtEl>
                                          <p:spTgt spid="37"/>
                                        </p:tgtEl>
                                        <p:attrNameLst>
                                          <p:attrName>ppt_y</p:attrName>
                                        </p:attrNameLst>
                                      </p:cBhvr>
                                      <p:tavLst>
                                        <p:tav tm="0">
                                          <p:val>
                                            <p:strVal val="#ppt_y+.1"/>
                                          </p:val>
                                        </p:tav>
                                        <p:tav tm="100000">
                                          <p:val>
                                            <p:strVal val="#ppt_y"/>
                                          </p:val>
                                        </p:tav>
                                      </p:tavLst>
                                    </p:anim>
                                  </p:childTnLst>
                                </p:cTn>
                              </p:par>
                            </p:childTnLst>
                          </p:cTn>
                        </p:par>
                        <p:par>
                          <p:cTn id="160" fill="hold" nodeType="afterGroup">
                            <p:stCondLst>
                              <p:cond delay="355000"/>
                            </p:stCondLst>
                            <p:childTnLst>
                              <p:par>
                                <p:cTn id="161" presetID="1" presetClass="entr" presetSubtype="0" fill="hold" nodeType="afterEffect">
                                  <p:stCondLst>
                                    <p:cond delay="5000"/>
                                  </p:stCondLst>
                                  <p:childTnLst>
                                    <p:set>
                                      <p:cBhvr>
                                        <p:cTn id="162" dur="1" fill="hold">
                                          <p:stCondLst>
                                            <p:cond delay="0"/>
                                          </p:stCondLst>
                                        </p:cTn>
                                        <p:tgtEl>
                                          <p:spTgt spid="38"/>
                                        </p:tgtEl>
                                        <p:attrNameLst>
                                          <p:attrName>style.visibility</p:attrName>
                                        </p:attrNameLst>
                                      </p:cBhvr>
                                      <p:to>
                                        <p:strVal val="visible"/>
                                      </p:to>
                                    </p:set>
                                  </p:childTnLst>
                                </p:cTn>
                              </p:par>
                            </p:childTnLst>
                          </p:cTn>
                        </p:par>
                        <p:par>
                          <p:cTn id="163" fill="hold" nodeType="afterGroup">
                            <p:stCondLst>
                              <p:cond delay="360000"/>
                            </p:stCondLst>
                            <p:childTnLst>
                              <p:par>
                                <p:cTn id="164" presetID="2" presetClass="entr" presetSubtype="6" fill="hold" nodeType="afterEffect">
                                  <p:stCondLst>
                                    <p:cond delay="0"/>
                                  </p:stCondLst>
                                  <p:childTnLst>
                                    <p:set>
                                      <p:cBhvr>
                                        <p:cTn id="165" dur="1" fill="hold">
                                          <p:stCondLst>
                                            <p:cond delay="0"/>
                                          </p:stCondLst>
                                        </p:cTn>
                                        <p:tgtEl>
                                          <p:spTgt spid="38"/>
                                        </p:tgtEl>
                                        <p:attrNameLst>
                                          <p:attrName>style.visibility</p:attrName>
                                        </p:attrNameLst>
                                      </p:cBhvr>
                                      <p:to>
                                        <p:strVal val="visible"/>
                                      </p:to>
                                    </p:set>
                                    <p:anim calcmode="lin" valueType="num">
                                      <p:cBhvr additive="base">
                                        <p:cTn id="166" dur="2000" fill="hold"/>
                                        <p:tgtEl>
                                          <p:spTgt spid="38"/>
                                        </p:tgtEl>
                                        <p:attrNameLst>
                                          <p:attrName>ppt_x</p:attrName>
                                        </p:attrNameLst>
                                      </p:cBhvr>
                                      <p:tavLst>
                                        <p:tav tm="0">
                                          <p:val>
                                            <p:strVal val="1+#ppt_w/2"/>
                                          </p:val>
                                        </p:tav>
                                        <p:tav tm="100000">
                                          <p:val>
                                            <p:strVal val="#ppt_x"/>
                                          </p:val>
                                        </p:tav>
                                      </p:tavLst>
                                    </p:anim>
                                    <p:anim calcmode="lin" valueType="num">
                                      <p:cBhvr additive="base">
                                        <p:cTn id="167" dur="2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371600"/>
            <a:ext cx="7680960" cy="4724400"/>
          </a:xfrm>
        </p:spPr>
        <p:txBody>
          <a:bodyPr>
            <a:normAutofit lnSpcReduction="10000"/>
          </a:bodyPr>
          <a:lstStyle/>
          <a:p>
            <a:pPr marL="285750" indent="-285750">
              <a:buFont typeface="Wingdings" pitchFamily="2" charset="2"/>
              <a:buChar char="Ø"/>
            </a:pPr>
            <a:r>
              <a:rPr lang="en-US" dirty="0" smtClean="0">
                <a:latin typeface="Arial" pitchFamily="34" charset="0"/>
                <a:cs typeface="Arial" pitchFamily="34" charset="0"/>
              </a:rPr>
              <a:t>11:58 Crash</a:t>
            </a:r>
          </a:p>
          <a:p>
            <a:pPr marL="285750" indent="-285750">
              <a:buFont typeface="Wingdings" pitchFamily="2" charset="2"/>
              <a:buChar char="Ø"/>
            </a:pPr>
            <a:r>
              <a:rPr lang="en-US" dirty="0" smtClean="0">
                <a:latin typeface="Arial" pitchFamily="34" charset="0"/>
                <a:cs typeface="Arial" pitchFamily="34" charset="0"/>
              </a:rPr>
              <a:t>12:14 First attempt to figure out where crew landed</a:t>
            </a:r>
          </a:p>
          <a:p>
            <a:pPr marL="285750" indent="-285750">
              <a:buFont typeface="Wingdings" pitchFamily="2" charset="2"/>
              <a:buChar char="Ø"/>
            </a:pPr>
            <a:r>
              <a:rPr lang="en-US" dirty="0" smtClean="0">
                <a:latin typeface="Arial" pitchFamily="34" charset="0"/>
                <a:cs typeface="Arial" pitchFamily="34" charset="0"/>
              </a:rPr>
              <a:t>12:21 </a:t>
            </a:r>
            <a:r>
              <a:rPr lang="en-US" dirty="0" err="1" smtClean="0">
                <a:latin typeface="Arial" pitchFamily="34" charset="0"/>
                <a:cs typeface="Arial" pitchFamily="34" charset="0"/>
              </a:rPr>
              <a:t>Lat</a:t>
            </a:r>
            <a:r>
              <a:rPr lang="en-US" dirty="0" smtClean="0">
                <a:latin typeface="Arial" pitchFamily="34" charset="0"/>
                <a:cs typeface="Arial" pitchFamily="34" charset="0"/>
              </a:rPr>
              <a:t>/Long Coordinates given to state police units are in different format. Search begins 40 miles away from actual crash site. Second State Police </a:t>
            </a:r>
            <a:r>
              <a:rPr lang="en-US" dirty="0" err="1" smtClean="0">
                <a:latin typeface="Arial" pitchFamily="34" charset="0"/>
                <a:cs typeface="Arial" pitchFamily="34" charset="0"/>
              </a:rPr>
              <a:t>helo</a:t>
            </a:r>
            <a:r>
              <a:rPr lang="en-US" dirty="0" smtClean="0">
                <a:latin typeface="Arial" pitchFamily="34" charset="0"/>
                <a:cs typeface="Arial" pitchFamily="34" charset="0"/>
              </a:rPr>
              <a:t> launched to look.</a:t>
            </a:r>
          </a:p>
          <a:p>
            <a:pPr marL="285750" indent="-285750">
              <a:buFont typeface="Wingdings" pitchFamily="2" charset="2"/>
              <a:buChar char="Ø"/>
            </a:pPr>
            <a:r>
              <a:rPr lang="en-US" dirty="0" smtClean="0">
                <a:latin typeface="Arial" pitchFamily="34" charset="0"/>
                <a:cs typeface="Arial" pitchFamily="34" charset="0"/>
              </a:rPr>
              <a:t>12:31 ATC calls State Police wondering why incident </a:t>
            </a:r>
            <a:r>
              <a:rPr lang="en-US" dirty="0" err="1" smtClean="0">
                <a:latin typeface="Arial" pitchFamily="34" charset="0"/>
                <a:cs typeface="Arial" pitchFamily="34" charset="0"/>
              </a:rPr>
              <a:t>helo</a:t>
            </a:r>
            <a:r>
              <a:rPr lang="en-US" dirty="0" smtClean="0">
                <a:latin typeface="Arial" pitchFamily="34" charset="0"/>
                <a:cs typeface="Arial" pitchFamily="34" charset="0"/>
              </a:rPr>
              <a:t> has not landed there. Second helicopter aborts search due to fog. </a:t>
            </a:r>
          </a:p>
          <a:p>
            <a:pPr marL="285750" indent="-285750">
              <a:buFont typeface="Wingdings" pitchFamily="2" charset="2"/>
              <a:buChar char="Ø"/>
            </a:pPr>
            <a:r>
              <a:rPr lang="en-US" dirty="0" smtClean="0">
                <a:latin typeface="Arial" pitchFamily="34" charset="0"/>
                <a:cs typeface="Arial" pitchFamily="34" charset="0"/>
              </a:rPr>
              <a:t>12:56 State Police declare incident </a:t>
            </a:r>
            <a:r>
              <a:rPr lang="en-US" dirty="0" err="1" smtClean="0">
                <a:latin typeface="Arial" pitchFamily="34" charset="0"/>
                <a:cs typeface="Arial" pitchFamily="34" charset="0"/>
              </a:rPr>
              <a:t>helo</a:t>
            </a:r>
            <a:r>
              <a:rPr lang="en-US" dirty="0" smtClean="0">
                <a:latin typeface="Arial" pitchFamily="34" charset="0"/>
                <a:cs typeface="Arial" pitchFamily="34" charset="0"/>
              </a:rPr>
              <a:t> missing. Victim families begin calling State Police looking for info on loved ones. They are told, “We don’t know”</a:t>
            </a:r>
          </a:p>
          <a:p>
            <a:pPr marL="285750" indent="-285750">
              <a:buFont typeface="Wingdings" pitchFamily="2" charset="2"/>
              <a:buChar char="Ø"/>
            </a:pPr>
            <a:r>
              <a:rPr lang="en-US" dirty="0" smtClean="0">
                <a:latin typeface="Arial" pitchFamily="34" charset="0"/>
                <a:cs typeface="Arial" pitchFamily="34" charset="0"/>
              </a:rPr>
              <a:t>01:30 Supervisor discovers a mishap plan for missing aircraft has not been activated</a:t>
            </a:r>
          </a:p>
          <a:p>
            <a:pPr marL="285750" indent="-285750">
              <a:buFont typeface="Wingdings" pitchFamily="2" charset="2"/>
              <a:buChar char="Ø"/>
            </a:pPr>
            <a:r>
              <a:rPr lang="en-US" dirty="0" smtClean="0">
                <a:latin typeface="Arial" pitchFamily="34" charset="0"/>
                <a:cs typeface="Arial" pitchFamily="34" charset="0"/>
              </a:rPr>
              <a:t>01:59 Two officers take it upon themselves to look for aircraft based on flight plan and find crash site by following in screams and smell of fuel. </a:t>
            </a:r>
            <a:endParaRPr lang="en-US" dirty="0">
              <a:latin typeface="Arial" pitchFamily="34" charset="0"/>
              <a:cs typeface="Arial" pitchFamily="34" charset="0"/>
            </a:endParaRPr>
          </a:p>
        </p:txBody>
      </p:sp>
      <p:sp>
        <p:nvSpPr>
          <p:cNvPr id="2" name="Title 1"/>
          <p:cNvSpPr>
            <a:spLocks noGrp="1"/>
          </p:cNvSpPr>
          <p:nvPr>
            <p:ph type="title"/>
          </p:nvPr>
        </p:nvSpPr>
        <p:spPr>
          <a:xfrm>
            <a:off x="352426" y="228600"/>
            <a:ext cx="7680960" cy="533400"/>
          </a:xfrm>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vert="horz" lIns="91440" tIns="45720" rIns="91440" bIns="45720" rtlCol="0" anchor="b" anchorCtr="0">
            <a:noAutofit/>
          </a:bodyPr>
          <a:lstStyle/>
          <a:p>
            <a:pPr algn="ctr">
              <a:spcBef>
                <a:spcPct val="0"/>
              </a:spcBef>
            </a:pPr>
            <a:r>
              <a:rPr lang="en-US" sz="2800" dirty="0">
                <a:solidFill>
                  <a:schemeClr val="dk1"/>
                </a:solidFill>
                <a:latin typeface="Eras Bold ITC" pitchFamily="34" charset="0"/>
                <a:ea typeface="+mn-ea"/>
                <a:cs typeface="+mn-cs"/>
              </a:rPr>
              <a:t>Hard Lessons to Learn…</a:t>
            </a:r>
          </a:p>
        </p:txBody>
      </p:sp>
      <p:sp>
        <p:nvSpPr>
          <p:cNvPr id="4" name="Content Placeholder 2"/>
          <p:cNvSpPr txBox="1">
            <a:spLocks/>
          </p:cNvSpPr>
          <p:nvPr/>
        </p:nvSpPr>
        <p:spPr>
          <a:xfrm>
            <a:off x="457200" y="1371600"/>
            <a:ext cx="7680960" cy="4724400"/>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285750" indent="-285750">
              <a:buFont typeface="Wingdings" pitchFamily="2" charset="2"/>
              <a:buChar char="Ø"/>
            </a:pPr>
            <a:r>
              <a:rPr lang="en-US" dirty="0" smtClean="0">
                <a:latin typeface="Arial" pitchFamily="34" charset="0"/>
                <a:cs typeface="Arial" pitchFamily="34" charset="0"/>
              </a:rPr>
              <a:t>18:51 Launch for SAR call</a:t>
            </a:r>
          </a:p>
          <a:p>
            <a:pPr marL="285750" indent="-285750">
              <a:buFont typeface="Wingdings" pitchFamily="2" charset="2"/>
              <a:buChar char="Ø"/>
            </a:pPr>
            <a:r>
              <a:rPr lang="en-US" dirty="0" smtClean="0">
                <a:latin typeface="Arial" pitchFamily="34" charset="0"/>
                <a:cs typeface="Arial" pitchFamily="34" charset="0"/>
              </a:rPr>
              <a:t>20:30 Subject located, landed to hike to bring her back to </a:t>
            </a:r>
            <a:r>
              <a:rPr lang="en-US" dirty="0" err="1" smtClean="0">
                <a:latin typeface="Arial" pitchFamily="34" charset="0"/>
                <a:cs typeface="Arial" pitchFamily="34" charset="0"/>
              </a:rPr>
              <a:t>helo</a:t>
            </a:r>
            <a:endParaRPr lang="en-US" dirty="0" smtClean="0">
              <a:latin typeface="Arial" pitchFamily="34" charset="0"/>
              <a:cs typeface="Arial" pitchFamily="34" charset="0"/>
            </a:endParaRPr>
          </a:p>
          <a:p>
            <a:pPr marL="285750" indent="-285750">
              <a:buFont typeface="Wingdings" pitchFamily="2" charset="2"/>
              <a:buChar char="Ø"/>
            </a:pPr>
            <a:r>
              <a:rPr lang="en-US" dirty="0" smtClean="0">
                <a:latin typeface="Arial" pitchFamily="34" charset="0"/>
                <a:cs typeface="Arial" pitchFamily="34" charset="0"/>
              </a:rPr>
              <a:t>21:32 Launch from mountain landing area</a:t>
            </a:r>
          </a:p>
          <a:p>
            <a:pPr marL="285750" indent="-285750">
              <a:buFont typeface="Wingdings" pitchFamily="2" charset="2"/>
              <a:buChar char="Ø"/>
            </a:pPr>
            <a:r>
              <a:rPr lang="en-US" dirty="0" smtClean="0">
                <a:latin typeface="Arial" pitchFamily="34" charset="0"/>
                <a:cs typeface="Arial" pitchFamily="34" charset="0"/>
              </a:rPr>
              <a:t>21:35 Crash</a:t>
            </a:r>
          </a:p>
          <a:p>
            <a:pPr marL="285750" indent="-285750">
              <a:buFont typeface="Wingdings" pitchFamily="2" charset="2"/>
              <a:buChar char="Ø"/>
            </a:pPr>
            <a:r>
              <a:rPr lang="en-US" dirty="0" smtClean="0">
                <a:latin typeface="Arial" pitchFamily="34" charset="0"/>
                <a:cs typeface="Arial" pitchFamily="34" charset="0"/>
              </a:rPr>
              <a:t>22:40 ELT Detected by USAF SAR (406 and 121.5)</a:t>
            </a:r>
          </a:p>
          <a:p>
            <a:pPr marL="285750" indent="-285750">
              <a:buFont typeface="Wingdings" pitchFamily="2" charset="2"/>
              <a:buChar char="Ø"/>
            </a:pPr>
            <a:r>
              <a:rPr lang="en-US" dirty="0" smtClean="0">
                <a:latin typeface="Arial" pitchFamily="34" charset="0"/>
                <a:cs typeface="Arial" pitchFamily="34" charset="0"/>
              </a:rPr>
              <a:t>11:55 (next day, 14.5 hrs. after crash) sole survivor located hiking down mountain</a:t>
            </a:r>
          </a:p>
          <a:p>
            <a:pPr marL="285750" indent="-285750">
              <a:buFont typeface="Wingdings" pitchFamily="2" charset="2"/>
              <a:buChar char="Ø"/>
            </a:pPr>
            <a:r>
              <a:rPr lang="en-US" dirty="0" smtClean="0">
                <a:latin typeface="Arial" pitchFamily="34" charset="0"/>
                <a:cs typeface="Arial" pitchFamily="34" charset="0"/>
              </a:rPr>
              <a:t>13:11 Survivor airlifted off mountain</a:t>
            </a:r>
          </a:p>
          <a:p>
            <a:pPr marL="285750" indent="-285750">
              <a:buFont typeface="Wingdings" pitchFamily="2" charset="2"/>
              <a:buChar char="Ø"/>
            </a:pPr>
            <a:r>
              <a:rPr lang="en-US" dirty="0" smtClean="0">
                <a:latin typeface="Arial" pitchFamily="34" charset="0"/>
                <a:cs typeface="Arial" pitchFamily="34" charset="0"/>
              </a:rPr>
              <a:t>18:16 Aircraft wreckage located</a:t>
            </a:r>
            <a:endParaRPr lang="en-US" dirty="0">
              <a:latin typeface="Arial" pitchFamily="34" charset="0"/>
              <a:cs typeface="Arial" pitchFamily="34" charset="0"/>
            </a:endParaRPr>
          </a:p>
        </p:txBody>
      </p:sp>
    </p:spTree>
    <p:extLst>
      <p:ext uri="{BB962C8B-B14F-4D97-AF65-F5344CB8AC3E}">
        <p14:creationId xmlns:p14="http://schemas.microsoft.com/office/powerpoint/2010/main" val="170070541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7" name="Picture 7" descr="122_2226"/>
          <p:cNvPicPr>
            <a:picLocks noChangeAspect="1" noChangeArrowheads="1"/>
          </p:cNvPicPr>
          <p:nvPr/>
        </p:nvPicPr>
        <p:blipFill>
          <a:blip r:embed="rId2">
            <a:lum contrast="64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122_22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Grp="1" noChangeArrowheads="1"/>
          </p:cNvSpPr>
          <p:nvPr>
            <p:ph sz="quarter" idx="13"/>
          </p:nvPr>
        </p:nvSpPr>
        <p:spPr>
          <a:xfrm>
            <a:off x="381000" y="1447800"/>
            <a:ext cx="8001000" cy="4724400"/>
          </a:xfrm>
          <a:solidFill>
            <a:srgbClr val="BBE0E3">
              <a:alpha val="80000"/>
            </a:srgbClr>
          </a:solidFill>
        </p:spPr>
        <p:txBody>
          <a:bodyPr>
            <a:normAutofit fontScale="92500" lnSpcReduction="20000"/>
          </a:bodyPr>
          <a:lstStyle/>
          <a:p>
            <a:pPr marL="285750" indent="-285750">
              <a:lnSpc>
                <a:spcPct val="90000"/>
              </a:lnSpc>
              <a:buClr>
                <a:srgbClr val="7030A0"/>
              </a:buClr>
              <a:buFont typeface="Arial" pitchFamily="34" charset="0"/>
              <a:buChar char="•"/>
            </a:pPr>
            <a:r>
              <a:rPr lang="en-US" sz="2800" b="1" dirty="0">
                <a:solidFill>
                  <a:schemeClr val="bg1"/>
                </a:solidFill>
              </a:rPr>
              <a:t>Fastest SAR availability </a:t>
            </a:r>
          </a:p>
          <a:p>
            <a:pPr marL="285750" indent="-285750">
              <a:lnSpc>
                <a:spcPct val="90000"/>
              </a:lnSpc>
              <a:buClr>
                <a:srgbClr val="7030A0"/>
              </a:buClr>
              <a:buFont typeface="Arial" pitchFamily="34" charset="0"/>
              <a:buChar char="•"/>
            </a:pPr>
            <a:r>
              <a:rPr lang="en-US" sz="2800" b="1" dirty="0">
                <a:solidFill>
                  <a:schemeClr val="bg1"/>
                </a:solidFill>
              </a:rPr>
              <a:t>Firsthand knowledge of aircraft and crew</a:t>
            </a:r>
          </a:p>
          <a:p>
            <a:pPr marL="285750" indent="-285750">
              <a:lnSpc>
                <a:spcPct val="90000"/>
              </a:lnSpc>
              <a:buClr>
                <a:srgbClr val="7030A0"/>
              </a:buClr>
              <a:buFont typeface="Arial" pitchFamily="34" charset="0"/>
              <a:buChar char="•"/>
            </a:pPr>
            <a:r>
              <a:rPr lang="en-US" sz="2800" b="1" dirty="0">
                <a:solidFill>
                  <a:schemeClr val="bg1"/>
                </a:solidFill>
              </a:rPr>
              <a:t>NTSB and FAA </a:t>
            </a:r>
            <a:r>
              <a:rPr lang="en-US" sz="2800" b="1" dirty="0" smtClean="0">
                <a:solidFill>
                  <a:schemeClr val="bg1"/>
                </a:solidFill>
              </a:rPr>
              <a:t>unavailability and inexperience in airborne LE ops</a:t>
            </a:r>
            <a:endParaRPr lang="en-US" sz="2800" b="1" dirty="0">
              <a:solidFill>
                <a:schemeClr val="bg1"/>
              </a:solidFill>
            </a:endParaRPr>
          </a:p>
          <a:p>
            <a:pPr marL="285750" indent="-285750">
              <a:lnSpc>
                <a:spcPct val="90000"/>
              </a:lnSpc>
              <a:buClr>
                <a:srgbClr val="7030A0"/>
              </a:buClr>
              <a:buFont typeface="Arial" pitchFamily="34" charset="0"/>
              <a:buChar char="•"/>
            </a:pPr>
            <a:r>
              <a:rPr lang="en-US" sz="2800" b="1" dirty="0">
                <a:solidFill>
                  <a:schemeClr val="bg1"/>
                </a:solidFill>
              </a:rPr>
              <a:t>Control of information</a:t>
            </a:r>
          </a:p>
          <a:p>
            <a:pPr marL="285750" indent="-285750">
              <a:lnSpc>
                <a:spcPct val="90000"/>
              </a:lnSpc>
              <a:buClr>
                <a:srgbClr val="7030A0"/>
              </a:buClr>
              <a:buFont typeface="Arial" pitchFamily="34" charset="0"/>
              <a:buChar char="•"/>
            </a:pPr>
            <a:r>
              <a:rPr lang="en-US" sz="2800" b="1" dirty="0">
                <a:solidFill>
                  <a:schemeClr val="bg1"/>
                </a:solidFill>
              </a:rPr>
              <a:t>Lack of aviation knowledge (supervisors, fire/rescue, media, SAR teams)</a:t>
            </a:r>
          </a:p>
          <a:p>
            <a:pPr marL="285750" indent="-285750">
              <a:lnSpc>
                <a:spcPct val="90000"/>
              </a:lnSpc>
              <a:buClr>
                <a:srgbClr val="7030A0"/>
              </a:buClr>
              <a:buFont typeface="Arial" pitchFamily="34" charset="0"/>
              <a:buChar char="•"/>
            </a:pPr>
            <a:r>
              <a:rPr lang="en-US" sz="2800" b="1" dirty="0">
                <a:solidFill>
                  <a:schemeClr val="bg1"/>
                </a:solidFill>
              </a:rPr>
              <a:t>Proper care of crew and </a:t>
            </a:r>
            <a:r>
              <a:rPr lang="en-US" sz="2800" b="1" dirty="0" smtClean="0">
                <a:solidFill>
                  <a:schemeClr val="bg1"/>
                </a:solidFill>
              </a:rPr>
              <a:t>family</a:t>
            </a:r>
          </a:p>
          <a:p>
            <a:pPr marL="285750" indent="-285750">
              <a:lnSpc>
                <a:spcPct val="90000"/>
              </a:lnSpc>
              <a:buClr>
                <a:srgbClr val="7030A0"/>
              </a:buClr>
              <a:buFont typeface="Arial" pitchFamily="34" charset="0"/>
              <a:buChar char="•"/>
            </a:pPr>
            <a:r>
              <a:rPr lang="en-US" sz="2800" b="1" dirty="0" smtClean="0">
                <a:solidFill>
                  <a:schemeClr val="bg1"/>
                </a:solidFill>
              </a:rPr>
              <a:t>Most of us are just one poorly handled incident away from going out of business</a:t>
            </a:r>
          </a:p>
          <a:p>
            <a:pPr marL="285750" indent="-285750">
              <a:lnSpc>
                <a:spcPct val="90000"/>
              </a:lnSpc>
              <a:buClr>
                <a:srgbClr val="7030A0"/>
              </a:buClr>
              <a:buFont typeface="Arial" pitchFamily="34" charset="0"/>
              <a:buChar char="•"/>
            </a:pPr>
            <a:r>
              <a:rPr lang="en-US" sz="3000" b="1" u="sng" dirty="0" smtClean="0">
                <a:solidFill>
                  <a:schemeClr val="bg1"/>
                </a:solidFill>
              </a:rPr>
              <a:t>We are unique in aviation as we are the ones others usually call when their aircraft go down</a:t>
            </a:r>
            <a:endParaRPr lang="en-US" sz="3000" b="1" u="sng" dirty="0">
              <a:solidFill>
                <a:schemeClr val="bg1"/>
              </a:solidFill>
            </a:endParaRPr>
          </a:p>
          <a:p>
            <a:pPr>
              <a:lnSpc>
                <a:spcPct val="90000"/>
              </a:lnSpc>
            </a:pPr>
            <a:endParaRPr lang="en-US" b="1" dirty="0">
              <a:solidFill>
                <a:srgbClr val="FA0000"/>
              </a:solidFill>
            </a:endParaRPr>
          </a:p>
        </p:txBody>
      </p:sp>
      <p:sp>
        <p:nvSpPr>
          <p:cNvPr id="51202" name="Rectangle 2"/>
          <p:cNvSpPr>
            <a:spLocks noGrp="1" noChangeArrowheads="1"/>
          </p:cNvSpPr>
          <p:nvPr>
            <p:ph type="title"/>
          </p:nvPr>
        </p:nvSpPr>
        <p:spPr>
          <a:xfrm>
            <a:off x="457200" y="2819400"/>
            <a:ext cx="8229600" cy="1143000"/>
          </a:xfrm>
          <a:noFill/>
          <a:extLst>
            <a:ext uri="{909E8E84-426E-40dd-AFC4-6F175D3DCCD1}">
              <a14:hiddenFill xmlns:a14="http://schemas.microsoft.com/office/drawing/2010/main">
                <a:solidFill>
                  <a:srgbClr val="969696">
                    <a:alpha val="61000"/>
                  </a:srgbClr>
                </a:solidFill>
              </a14:hiddenFill>
            </a:ext>
          </a:extLst>
        </p:spPr>
        <p:txBody>
          <a:bodyPr/>
          <a:lstStyle/>
          <a:p>
            <a:r>
              <a:rPr lang="en-US" b="1" i="1" dirty="0">
                <a:solidFill>
                  <a:srgbClr val="00FFFF"/>
                </a:solidFill>
              </a:rPr>
              <a:t>Who do you trust?</a:t>
            </a: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51206"/>
                                        </p:tgtEl>
                                      </p:cBhvr>
                                    </p:animEffect>
                                    <p:set>
                                      <p:cBhvr>
                                        <p:cTn id="7" dur="1" fill="hold">
                                          <p:stCondLst>
                                            <p:cond delay="499"/>
                                          </p:stCondLst>
                                        </p:cTn>
                                        <p:tgtEl>
                                          <p:spTgt spid="51206"/>
                                        </p:tgtEl>
                                        <p:attrNameLst>
                                          <p:attrName>style.visibility</p:attrName>
                                        </p:attrNameLst>
                                      </p:cBhvr>
                                      <p:to>
                                        <p:strVal val="hidden"/>
                                      </p:to>
                                    </p:set>
                                  </p:childTnLst>
                                </p:cTn>
                              </p:par>
                              <p:par>
                                <p:cTn id="8" presetID="64" presetClass="path" presetSubtype="0" accel="50000" decel="50000" fill="hold" grpId="1" nodeType="withEffect">
                                  <p:stCondLst>
                                    <p:cond delay="0"/>
                                  </p:stCondLst>
                                  <p:childTnLst>
                                    <p:animMotion origin="layout" path="M 3.33333E-6 1.85185E-6 L 3.33333E-6 -0.37662 " pathEditMode="relative" rAng="0" ptsTypes="AA">
                                      <p:cBhvr>
                                        <p:cTn id="9" dur="2000" fill="hold"/>
                                        <p:tgtEl>
                                          <p:spTgt spid="51202"/>
                                        </p:tgtEl>
                                        <p:attrNameLst>
                                          <p:attrName>ppt_x</p:attrName>
                                          <p:attrName>ppt_y</p:attrName>
                                        </p:attrNameLst>
                                      </p:cBhvr>
                                      <p:rCtr x="0" y="-18843"/>
                                    </p:animMotion>
                                  </p:childTnLst>
                                </p:cTn>
                              </p:par>
                              <p:par>
                                <p:cTn id="10" presetID="21" presetClass="emph" presetSubtype="0" fill="hold" grpId="3" nodeType="withEffect">
                                  <p:stCondLst>
                                    <p:cond delay="0"/>
                                  </p:stCondLst>
                                  <p:childTnLst>
                                    <p:animClr clrSpc="hsl" dir="cw">
                                      <p:cBhvr override="childStyle">
                                        <p:cTn id="11" dur="500" fill="hold"/>
                                        <p:tgtEl>
                                          <p:spTgt spid="51202"/>
                                        </p:tgtEl>
                                        <p:attrNameLst>
                                          <p:attrName>style.color</p:attrName>
                                        </p:attrNameLst>
                                      </p:cBhvr>
                                      <p:by>
                                        <p:hsl h="7200000" s="0" l="0"/>
                                      </p:by>
                                    </p:animClr>
                                    <p:animClr clrSpc="hsl" dir="cw">
                                      <p:cBhvr>
                                        <p:cTn id="12" dur="500" fill="hold"/>
                                        <p:tgtEl>
                                          <p:spTgt spid="51202"/>
                                        </p:tgtEl>
                                        <p:attrNameLst>
                                          <p:attrName>fillcolor</p:attrName>
                                        </p:attrNameLst>
                                      </p:cBhvr>
                                      <p:by>
                                        <p:hsl h="7200000" s="0" l="0"/>
                                      </p:by>
                                    </p:animClr>
                                    <p:animClr clrSpc="hsl" dir="cw">
                                      <p:cBhvr>
                                        <p:cTn id="13" dur="500" fill="hold"/>
                                        <p:tgtEl>
                                          <p:spTgt spid="51202"/>
                                        </p:tgtEl>
                                        <p:attrNameLst>
                                          <p:attrName>stroke.color</p:attrName>
                                        </p:attrNameLst>
                                      </p:cBhvr>
                                      <p:by>
                                        <p:hsl h="7200000" s="0" l="0"/>
                                      </p:by>
                                    </p:animClr>
                                    <p:set>
                                      <p:cBhvr>
                                        <p:cTn id="14" dur="500" fill="hold"/>
                                        <p:tgtEl>
                                          <p:spTgt spid="51202"/>
                                        </p:tgtEl>
                                        <p:attrNameLst>
                                          <p:attrName>fill.type</p:attrName>
                                        </p:attrNameLst>
                                      </p:cBhvr>
                                      <p:to>
                                        <p:strVal val="solid"/>
                                      </p:to>
                                    </p:se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1203">
                                            <p:bg/>
                                          </p:spTgt>
                                        </p:tgtEl>
                                        <p:attrNameLst>
                                          <p:attrName>style.visibility</p:attrName>
                                        </p:attrNameLst>
                                      </p:cBhvr>
                                      <p:to>
                                        <p:strVal val="visible"/>
                                      </p:to>
                                    </p:set>
                                    <p:animEffect transition="in" filter="fade">
                                      <p:cBhvr>
                                        <p:cTn id="18" dur="1000"/>
                                        <p:tgtEl>
                                          <p:spTgt spid="51203">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1203">
                                            <p:txEl>
                                              <p:pRg st="0" end="0"/>
                                            </p:txEl>
                                          </p:spTgt>
                                        </p:tgtEl>
                                        <p:attrNameLst>
                                          <p:attrName>style.visibility</p:attrName>
                                        </p:attrNameLst>
                                      </p:cBhvr>
                                      <p:to>
                                        <p:strVal val="visible"/>
                                      </p:to>
                                    </p:set>
                                    <p:animEffect transition="in" filter="randombar(horizontal)">
                                      <p:cBhvr>
                                        <p:cTn id="21" dur="500"/>
                                        <p:tgtEl>
                                          <p:spTgt spid="5120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1203">
                                            <p:txEl>
                                              <p:pRg st="1" end="1"/>
                                            </p:txEl>
                                          </p:spTgt>
                                        </p:tgtEl>
                                        <p:attrNameLst>
                                          <p:attrName>style.visibility</p:attrName>
                                        </p:attrNameLst>
                                      </p:cBhvr>
                                      <p:to>
                                        <p:strVal val="visible"/>
                                      </p:to>
                                    </p:set>
                                    <p:animEffect transition="in" filter="randombar(horizontal)">
                                      <p:cBhvr>
                                        <p:cTn id="26" dur="500"/>
                                        <p:tgtEl>
                                          <p:spTgt spid="5120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1203">
                                            <p:txEl>
                                              <p:pRg st="2" end="2"/>
                                            </p:txEl>
                                          </p:spTgt>
                                        </p:tgtEl>
                                        <p:attrNameLst>
                                          <p:attrName>style.visibility</p:attrName>
                                        </p:attrNameLst>
                                      </p:cBhvr>
                                      <p:to>
                                        <p:strVal val="visible"/>
                                      </p:to>
                                    </p:set>
                                    <p:animEffect transition="in" filter="randombar(horizontal)">
                                      <p:cBhvr>
                                        <p:cTn id="31" dur="500"/>
                                        <p:tgtEl>
                                          <p:spTgt spid="51203">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1203">
                                            <p:txEl>
                                              <p:pRg st="3" end="3"/>
                                            </p:txEl>
                                          </p:spTgt>
                                        </p:tgtEl>
                                        <p:attrNameLst>
                                          <p:attrName>style.visibility</p:attrName>
                                        </p:attrNameLst>
                                      </p:cBhvr>
                                      <p:to>
                                        <p:strVal val="visible"/>
                                      </p:to>
                                    </p:set>
                                    <p:animEffect transition="in" filter="randombar(horizontal)">
                                      <p:cBhvr>
                                        <p:cTn id="36" dur="500"/>
                                        <p:tgtEl>
                                          <p:spTgt spid="51203">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1203">
                                            <p:txEl>
                                              <p:pRg st="4" end="4"/>
                                            </p:txEl>
                                          </p:spTgt>
                                        </p:tgtEl>
                                        <p:attrNameLst>
                                          <p:attrName>style.visibility</p:attrName>
                                        </p:attrNameLst>
                                      </p:cBhvr>
                                      <p:to>
                                        <p:strVal val="visible"/>
                                      </p:to>
                                    </p:set>
                                    <p:animEffect transition="in" filter="randombar(horizontal)">
                                      <p:cBhvr>
                                        <p:cTn id="41" dur="500"/>
                                        <p:tgtEl>
                                          <p:spTgt spid="51203">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1203">
                                            <p:txEl>
                                              <p:pRg st="5" end="5"/>
                                            </p:txEl>
                                          </p:spTgt>
                                        </p:tgtEl>
                                        <p:attrNameLst>
                                          <p:attrName>style.visibility</p:attrName>
                                        </p:attrNameLst>
                                      </p:cBhvr>
                                      <p:to>
                                        <p:strVal val="visible"/>
                                      </p:to>
                                    </p:set>
                                    <p:animEffect transition="in" filter="randombar(horizontal)">
                                      <p:cBhvr>
                                        <p:cTn id="46" dur="500"/>
                                        <p:tgtEl>
                                          <p:spTgt spid="5120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1203">
                                            <p:txEl>
                                              <p:pRg st="6" end="6"/>
                                            </p:txEl>
                                          </p:spTgt>
                                        </p:tgtEl>
                                        <p:attrNameLst>
                                          <p:attrName>style.visibility</p:attrName>
                                        </p:attrNameLst>
                                      </p:cBhvr>
                                      <p:to>
                                        <p:strVal val="visible"/>
                                      </p:to>
                                    </p:set>
                                    <p:animEffect transition="in" filter="randombar(horizontal)">
                                      <p:cBhvr>
                                        <p:cTn id="51" dur="500"/>
                                        <p:tgtEl>
                                          <p:spTgt spid="5120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51203">
                                            <p:txEl>
                                              <p:pRg st="7" end="7"/>
                                            </p:txEl>
                                          </p:spTgt>
                                        </p:tgtEl>
                                        <p:attrNameLst>
                                          <p:attrName>style.visibility</p:attrName>
                                        </p:attrNameLst>
                                      </p:cBhvr>
                                      <p:to>
                                        <p:strVal val="visible"/>
                                      </p:to>
                                    </p:set>
                                    <p:animEffect transition="in" filter="randombar(horizontal)">
                                      <p:cBhvr>
                                        <p:cTn id="56" dur="500"/>
                                        <p:tgtEl>
                                          <p:spTgt spid="512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nimBg="1"/>
      <p:bldP spid="51202" grpId="1"/>
      <p:bldP spid="51202" gr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G_3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B2B2B2"/>
          </a:solidFill>
        </p:spPr>
      </p:pic>
      <p:sp>
        <p:nvSpPr>
          <p:cNvPr id="3077" name="Text Box 5"/>
          <p:cNvSpPr txBox="1">
            <a:spLocks noChangeArrowheads="1"/>
          </p:cNvSpPr>
          <p:nvPr/>
        </p:nvSpPr>
        <p:spPr bwMode="auto">
          <a:xfrm>
            <a:off x="533401" y="5867400"/>
            <a:ext cx="8305800" cy="609599"/>
          </a:xfrm>
          <a:prstGeom prst="rect">
            <a:avLst/>
          </a:prstGeom>
          <a:extLst/>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lvl1pPr algn="ctr" defTabSz="914400" eaLnBrk="1" latinLnBrk="0" hangingPunct="1">
              <a:buNone/>
              <a:defRPr sz="2800" b="0" cap="none" spc="0" baseline="0">
                <a:solidFill>
                  <a:schemeClr val="dk1"/>
                </a:solidFill>
                <a:latin typeface="Eras Bold ITC" pitchFamily="34" charset="0"/>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r>
              <a:rPr lang="en-US" dirty="0"/>
              <a:t>What Should the Plan Look Like?</a:t>
            </a:r>
          </a:p>
        </p:txBody>
      </p:sp>
      <p:sp>
        <p:nvSpPr>
          <p:cNvPr id="4" name="TextBox 3"/>
          <p:cNvSpPr txBox="1"/>
          <p:nvPr/>
        </p:nvSpPr>
        <p:spPr>
          <a:xfrm>
            <a:off x="1905000" y="1524000"/>
            <a:ext cx="480060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chemeClr val="bg1"/>
                </a:solidFill>
              </a:rPr>
              <a:t>A copy of this plan is available on the ALEA website, under the SAFETY FIRST tab</a:t>
            </a:r>
          </a:p>
          <a:p>
            <a:endParaRPr lang="en-US" dirty="0">
              <a:solidFill>
                <a:schemeClr val="bg1"/>
              </a:solidFill>
            </a:endParaRPr>
          </a:p>
        </p:txBody>
      </p:sp>
    </p:spTree>
    <p:extLst>
      <p:ext uri="{BB962C8B-B14F-4D97-AF65-F5344CB8AC3E}">
        <p14:creationId xmlns:p14="http://schemas.microsoft.com/office/powerpoint/2010/main" val="1128296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undsford Pics 0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2677" r="2816"/>
          <a:stretch/>
        </p:blipFill>
        <p:spPr bwMode="auto">
          <a:xfrm>
            <a:off x="0" y="0"/>
            <a:ext cx="9144000" cy="7213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undsford Pics 04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77" r="2816"/>
          <a:stretch/>
        </p:blipFill>
        <p:spPr bwMode="auto">
          <a:xfrm>
            <a:off x="0" y="0"/>
            <a:ext cx="9144000" cy="72136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sz="quarter" idx="13"/>
          </p:nvPr>
        </p:nvSpPr>
        <p:spPr>
          <a:xfrm>
            <a:off x="457200" y="1524000"/>
            <a:ext cx="4724400" cy="4800600"/>
          </a:xfrm>
          <a:solidFill>
            <a:srgbClr val="B1BBD0">
              <a:alpha val="67843"/>
            </a:srgbClr>
          </a:solidFill>
        </p:spPr>
        <p:txBody>
          <a:bodyPr>
            <a:noAutofit/>
          </a:bodyPr>
          <a:lstStyle/>
          <a:p>
            <a:pPr marL="285750" indent="-285750">
              <a:buClr>
                <a:srgbClr val="FA0000"/>
              </a:buClr>
              <a:buFont typeface="Arial" pitchFamily="34" charset="0"/>
              <a:buChar char="•"/>
            </a:pPr>
            <a:r>
              <a:rPr lang="en-US" sz="2400" b="1" dirty="0">
                <a:solidFill>
                  <a:schemeClr val="bg1"/>
                </a:solidFill>
                <a:latin typeface="Book Antiqua" pitchFamily="18" charset="0"/>
              </a:rPr>
              <a:t>Keep length to a minimum</a:t>
            </a:r>
          </a:p>
          <a:p>
            <a:pPr marL="285750" indent="-285750">
              <a:buClr>
                <a:srgbClr val="FA0000"/>
              </a:buClr>
              <a:buFont typeface="Arial" pitchFamily="34" charset="0"/>
              <a:buChar char="•"/>
            </a:pPr>
            <a:r>
              <a:rPr lang="en-US" sz="2400" b="1" dirty="0">
                <a:solidFill>
                  <a:schemeClr val="bg1"/>
                </a:solidFill>
                <a:latin typeface="Book Antiqua" pitchFamily="18" charset="0"/>
              </a:rPr>
              <a:t>Availability of plan           </a:t>
            </a:r>
            <a:r>
              <a:rPr lang="en-US" sz="2400" b="1" dirty="0">
                <a:solidFill>
                  <a:srgbClr val="FF0000"/>
                </a:solidFill>
                <a:latin typeface="Book Antiqua" pitchFamily="18" charset="0"/>
              </a:rPr>
              <a:t>(hard copy, intranet, etc.)</a:t>
            </a:r>
          </a:p>
          <a:p>
            <a:pPr marL="285750" indent="-285750">
              <a:buClr>
                <a:srgbClr val="FA0000"/>
              </a:buClr>
              <a:buFont typeface="Arial" pitchFamily="34" charset="0"/>
              <a:buChar char="•"/>
            </a:pPr>
            <a:r>
              <a:rPr lang="en-US" sz="2400" b="1" dirty="0" smtClean="0">
                <a:solidFill>
                  <a:schemeClr val="bg1"/>
                </a:solidFill>
                <a:latin typeface="Book Antiqua" pitchFamily="18" charset="0"/>
              </a:rPr>
              <a:t>Defined tasks for designated positions</a:t>
            </a:r>
          </a:p>
          <a:p>
            <a:pPr marL="285750" indent="-285750">
              <a:buClr>
                <a:srgbClr val="FA0000"/>
              </a:buClr>
              <a:buFont typeface="Arial" pitchFamily="34" charset="0"/>
              <a:buChar char="•"/>
            </a:pPr>
            <a:r>
              <a:rPr lang="en-US" sz="2400" b="1" dirty="0" smtClean="0">
                <a:solidFill>
                  <a:schemeClr val="bg1"/>
                </a:solidFill>
                <a:latin typeface="Book Antiqua" pitchFamily="18" charset="0"/>
              </a:rPr>
              <a:t>Provide backups</a:t>
            </a:r>
          </a:p>
          <a:p>
            <a:pPr marL="285750" indent="-285750">
              <a:buClr>
                <a:srgbClr val="FA0000"/>
              </a:buClr>
              <a:buFont typeface="Arial" pitchFamily="34" charset="0"/>
              <a:buChar char="•"/>
            </a:pPr>
            <a:r>
              <a:rPr lang="en-US" sz="2400" b="1" dirty="0" smtClean="0">
                <a:solidFill>
                  <a:schemeClr val="bg1"/>
                </a:solidFill>
                <a:latin typeface="Book Antiqua" pitchFamily="18" charset="0"/>
              </a:rPr>
              <a:t>Quick </a:t>
            </a:r>
            <a:r>
              <a:rPr lang="en-US" sz="2400" b="1" dirty="0">
                <a:solidFill>
                  <a:schemeClr val="bg1"/>
                </a:solidFill>
                <a:latin typeface="Book Antiqua" pitchFamily="18" charset="0"/>
              </a:rPr>
              <a:t>reference sheets</a:t>
            </a:r>
          </a:p>
          <a:p>
            <a:pPr marL="285750" indent="-285750">
              <a:buClr>
                <a:srgbClr val="FA0000"/>
              </a:buClr>
              <a:buFont typeface="Arial" pitchFamily="34" charset="0"/>
              <a:buChar char="•"/>
            </a:pPr>
            <a:r>
              <a:rPr lang="en-US" sz="2400" b="1" dirty="0" smtClean="0">
                <a:solidFill>
                  <a:schemeClr val="bg1"/>
                </a:solidFill>
                <a:latin typeface="Book Antiqua" pitchFamily="18" charset="0"/>
              </a:rPr>
              <a:t>Response </a:t>
            </a:r>
            <a:r>
              <a:rPr lang="en-US" sz="2400" b="1" dirty="0">
                <a:solidFill>
                  <a:schemeClr val="bg1"/>
                </a:solidFill>
                <a:latin typeface="Book Antiqua" pitchFamily="18" charset="0"/>
              </a:rPr>
              <a:t>kit</a:t>
            </a:r>
          </a:p>
          <a:p>
            <a:pPr marL="285750" indent="-285750">
              <a:buClr>
                <a:srgbClr val="FA0000"/>
              </a:buClr>
              <a:buFont typeface="Arial" pitchFamily="34" charset="0"/>
              <a:buChar char="•"/>
            </a:pPr>
            <a:r>
              <a:rPr lang="en-US" sz="2400" b="1" dirty="0">
                <a:solidFill>
                  <a:schemeClr val="bg1"/>
                </a:solidFill>
                <a:latin typeface="Book Antiqua" pitchFamily="18" charset="0"/>
              </a:rPr>
              <a:t>Personal data </a:t>
            </a:r>
            <a:r>
              <a:rPr lang="en-US" sz="2400" b="1" dirty="0" smtClean="0">
                <a:solidFill>
                  <a:schemeClr val="bg1"/>
                </a:solidFill>
                <a:latin typeface="Book Antiqua" pitchFamily="18" charset="0"/>
              </a:rPr>
              <a:t>sheet</a:t>
            </a:r>
          </a:p>
          <a:p>
            <a:pPr marL="285750" indent="-285750">
              <a:buClr>
                <a:srgbClr val="FA0000"/>
              </a:buClr>
              <a:buFont typeface="Arial" pitchFamily="34" charset="0"/>
              <a:buChar char="•"/>
            </a:pPr>
            <a:r>
              <a:rPr lang="en-US" sz="2400" b="1" dirty="0" smtClean="0">
                <a:solidFill>
                  <a:schemeClr val="bg1"/>
                </a:solidFill>
                <a:latin typeface="Book Antiqua" pitchFamily="18" charset="0"/>
              </a:rPr>
              <a:t>Recovery Plan</a:t>
            </a:r>
            <a:endParaRPr lang="en-US" sz="2400" b="1" dirty="0">
              <a:solidFill>
                <a:schemeClr val="bg1"/>
              </a:solidFill>
              <a:latin typeface="Book Antiqua" pitchFamily="18" charset="0"/>
            </a:endParaRPr>
          </a:p>
        </p:txBody>
      </p:sp>
      <p:sp>
        <p:nvSpPr>
          <p:cNvPr id="4098" name="Rectangle 2"/>
          <p:cNvSpPr>
            <a:spLocks noGrp="1" noChangeArrowheads="1"/>
          </p:cNvSpPr>
          <p:nvPr>
            <p:ph type="title"/>
          </p:nvPr>
        </p:nvSpPr>
        <p:spPr>
          <a:xfrm>
            <a:off x="352426"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Written Response Plan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0"/>
                                        </p:tgtEl>
                                      </p:cBhvr>
                                    </p:animEffect>
                                    <p:set>
                                      <p:cBhvr>
                                        <p:cTn id="7" dur="1" fill="hold">
                                          <p:stCondLst>
                                            <p:cond delay="499"/>
                                          </p:stCondLst>
                                        </p:cTn>
                                        <p:tgtEl>
                                          <p:spTgt spid="4100"/>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4099">
                                            <p:bg/>
                                          </p:spTgt>
                                        </p:tgtEl>
                                        <p:attrNameLst>
                                          <p:attrName>style.visibility</p:attrName>
                                        </p:attrNameLst>
                                      </p:cBhvr>
                                      <p:to>
                                        <p:strVal val="visible"/>
                                      </p:to>
                                    </p:set>
                                    <p:animEffect transition="in" filter="fade">
                                      <p:cBhvr>
                                        <p:cTn id="10" dur="1000"/>
                                        <p:tgtEl>
                                          <p:spTgt spid="4099">
                                            <p:bg/>
                                          </p:spTgt>
                                        </p:tgtEl>
                                      </p:cBhvr>
                                    </p:animEffect>
                                    <p:anim calcmode="lin" valueType="num">
                                      <p:cBhvr>
                                        <p:cTn id="11" dur="1000" fill="hold"/>
                                        <p:tgtEl>
                                          <p:spTgt spid="4099">
                                            <p:bg/>
                                          </p:spTgt>
                                        </p:tgtEl>
                                        <p:attrNameLst>
                                          <p:attrName>ppt_x</p:attrName>
                                        </p:attrNameLst>
                                      </p:cBhvr>
                                      <p:tavLst>
                                        <p:tav tm="0">
                                          <p:val>
                                            <p:strVal val="#ppt_x"/>
                                          </p:val>
                                        </p:tav>
                                        <p:tav tm="100000">
                                          <p:val>
                                            <p:strVal val="#ppt_x"/>
                                          </p:val>
                                        </p:tav>
                                      </p:tavLst>
                                    </p:anim>
                                    <p:anim calcmode="lin" valueType="num">
                                      <p:cBhvr>
                                        <p:cTn id="12" dur="1000" fill="hold"/>
                                        <p:tgtEl>
                                          <p:spTgt spid="4099">
                                            <p:bg/>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099">
                                            <p:txEl>
                                              <p:pRg st="1" end="1"/>
                                            </p:txEl>
                                          </p:spTgt>
                                        </p:tgtEl>
                                        <p:attrNameLst>
                                          <p:attrName>style.visibility</p:attrName>
                                        </p:attrNameLst>
                                      </p:cBhvr>
                                      <p:to>
                                        <p:strVal val="visible"/>
                                      </p:to>
                                    </p:set>
                                    <p:animEffect transition="in" filter="fade">
                                      <p:cBhvr>
                                        <p:cTn id="20" dur="1000"/>
                                        <p:tgtEl>
                                          <p:spTgt spid="4099">
                                            <p:txEl>
                                              <p:pRg st="1" end="1"/>
                                            </p:txEl>
                                          </p:spTgt>
                                        </p:tgtEl>
                                      </p:cBhvr>
                                    </p:animEffect>
                                    <p:anim calcmode="lin" valueType="num">
                                      <p:cBhvr>
                                        <p:cTn id="21"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099">
                                            <p:txEl>
                                              <p:pRg st="2" end="2"/>
                                            </p:txEl>
                                          </p:spTgt>
                                        </p:tgtEl>
                                        <p:attrNameLst>
                                          <p:attrName>style.visibility</p:attrName>
                                        </p:attrNameLst>
                                      </p:cBhvr>
                                      <p:to>
                                        <p:strVal val="visible"/>
                                      </p:to>
                                    </p:set>
                                    <p:animEffect transition="in" filter="fade">
                                      <p:cBhvr>
                                        <p:cTn id="25" dur="1000"/>
                                        <p:tgtEl>
                                          <p:spTgt spid="4099">
                                            <p:txEl>
                                              <p:pRg st="2" end="2"/>
                                            </p:txEl>
                                          </p:spTgt>
                                        </p:tgtEl>
                                      </p:cBhvr>
                                    </p:animEffect>
                                    <p:anim calcmode="lin" valueType="num">
                                      <p:cBhvr>
                                        <p:cTn id="26"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099">
                                            <p:txEl>
                                              <p:pRg st="3" end="3"/>
                                            </p:txEl>
                                          </p:spTgt>
                                        </p:tgtEl>
                                        <p:attrNameLst>
                                          <p:attrName>style.visibility</p:attrName>
                                        </p:attrNameLst>
                                      </p:cBhvr>
                                      <p:to>
                                        <p:strVal val="visible"/>
                                      </p:to>
                                    </p:set>
                                    <p:animEffect transition="in" filter="fade">
                                      <p:cBhvr>
                                        <p:cTn id="30" dur="1000"/>
                                        <p:tgtEl>
                                          <p:spTgt spid="4099">
                                            <p:txEl>
                                              <p:pRg st="3" end="3"/>
                                            </p:txEl>
                                          </p:spTgt>
                                        </p:tgtEl>
                                      </p:cBhvr>
                                    </p:animEffect>
                                    <p:anim calcmode="lin" valueType="num">
                                      <p:cBhvr>
                                        <p:cTn id="31"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4099">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099">
                                            <p:txEl>
                                              <p:pRg st="4" end="4"/>
                                            </p:txEl>
                                          </p:spTgt>
                                        </p:tgtEl>
                                        <p:attrNameLst>
                                          <p:attrName>style.visibility</p:attrName>
                                        </p:attrNameLst>
                                      </p:cBhvr>
                                      <p:to>
                                        <p:strVal val="visible"/>
                                      </p:to>
                                    </p:set>
                                    <p:animEffect transition="in" filter="fade">
                                      <p:cBhvr>
                                        <p:cTn id="35" dur="1000"/>
                                        <p:tgtEl>
                                          <p:spTgt spid="4099">
                                            <p:txEl>
                                              <p:pRg st="4" end="4"/>
                                            </p:txEl>
                                          </p:spTgt>
                                        </p:tgtEl>
                                      </p:cBhvr>
                                    </p:animEffect>
                                    <p:anim calcmode="lin" valueType="num">
                                      <p:cBhvr>
                                        <p:cTn id="36"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099">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099">
                                            <p:txEl>
                                              <p:pRg st="5" end="5"/>
                                            </p:txEl>
                                          </p:spTgt>
                                        </p:tgtEl>
                                        <p:attrNameLst>
                                          <p:attrName>style.visibility</p:attrName>
                                        </p:attrNameLst>
                                      </p:cBhvr>
                                      <p:to>
                                        <p:strVal val="visible"/>
                                      </p:to>
                                    </p:set>
                                    <p:animEffect transition="in" filter="fade">
                                      <p:cBhvr>
                                        <p:cTn id="40" dur="1000"/>
                                        <p:tgtEl>
                                          <p:spTgt spid="4099">
                                            <p:txEl>
                                              <p:pRg st="5" end="5"/>
                                            </p:txEl>
                                          </p:spTgt>
                                        </p:tgtEl>
                                      </p:cBhvr>
                                    </p:animEffect>
                                    <p:anim calcmode="lin" valueType="num">
                                      <p:cBhvr>
                                        <p:cTn id="41"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099">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099">
                                            <p:txEl>
                                              <p:pRg st="6" end="6"/>
                                            </p:txEl>
                                          </p:spTgt>
                                        </p:tgtEl>
                                        <p:attrNameLst>
                                          <p:attrName>style.visibility</p:attrName>
                                        </p:attrNameLst>
                                      </p:cBhvr>
                                      <p:to>
                                        <p:strVal val="visible"/>
                                      </p:to>
                                    </p:set>
                                    <p:animEffect transition="in" filter="fade">
                                      <p:cBhvr>
                                        <p:cTn id="45" dur="1000"/>
                                        <p:tgtEl>
                                          <p:spTgt spid="4099">
                                            <p:txEl>
                                              <p:pRg st="6" end="6"/>
                                            </p:txEl>
                                          </p:spTgt>
                                        </p:tgtEl>
                                      </p:cBhvr>
                                    </p:animEffect>
                                    <p:anim calcmode="lin" valueType="num">
                                      <p:cBhvr>
                                        <p:cTn id="46"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099">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099">
                                            <p:txEl>
                                              <p:pRg st="7" end="7"/>
                                            </p:txEl>
                                          </p:spTgt>
                                        </p:tgtEl>
                                        <p:attrNameLst>
                                          <p:attrName>style.visibility</p:attrName>
                                        </p:attrNameLst>
                                      </p:cBhvr>
                                      <p:to>
                                        <p:strVal val="visible"/>
                                      </p:to>
                                    </p:set>
                                    <p:animEffect transition="in" filter="fade">
                                      <p:cBhvr>
                                        <p:cTn id="50" dur="1000"/>
                                        <p:tgtEl>
                                          <p:spTgt spid="4099">
                                            <p:txEl>
                                              <p:pRg st="7" end="7"/>
                                            </p:txEl>
                                          </p:spTgt>
                                        </p:tgtEl>
                                      </p:cBhvr>
                                    </p:animEffect>
                                    <p:anim calcmode="lin" valueType="num">
                                      <p:cBhvr>
                                        <p:cTn id="51"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409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sz="quarter" idx="13"/>
          </p:nvPr>
        </p:nvSpPr>
        <p:spPr>
          <a:xfrm>
            <a:off x="457200" y="914400"/>
            <a:ext cx="8458200" cy="5791200"/>
          </a:xfrm>
          <a:solidFill>
            <a:schemeClr val="bg1">
              <a:alpha val="67843"/>
            </a:schemeClr>
          </a:solidFill>
        </p:spPr>
        <p:txBody>
          <a:bodyPr>
            <a:normAutofit fontScale="70000" lnSpcReduction="20000"/>
          </a:bodyPr>
          <a:lstStyle/>
          <a:p>
            <a:r>
              <a:rPr lang="en-US" sz="2600" b="1" dirty="0">
                <a:solidFill>
                  <a:srgbClr val="FFC000"/>
                </a:solidFill>
              </a:rPr>
              <a:t>03.02.04 	Emergency Preparedness and Response</a:t>
            </a:r>
            <a:r>
              <a:rPr lang="en-US" sz="2600" b="1" dirty="0"/>
              <a:t>: Unit Accident Plan</a:t>
            </a:r>
            <a:r>
              <a:rPr lang="en-US" sz="2600" dirty="0"/>
              <a:t>: The aviation unit shall have a written accident plan detailing the procedures and notifications to be followed in the event of an accident or serious incident. as part of the unit’s Safety Management System. The plan shall be incorporated into the unit’s policy mandating compliance in the event of an accident or serious incident involving substantial damage to aircraft, injury or death of crewmembers, passengers or persons on the ground. The accident plan shall also address aviation ground accidents and incidents not involving aircraft flight operations. The plan shall include, but not limited to: </a:t>
            </a:r>
          </a:p>
          <a:p>
            <a:r>
              <a:rPr lang="en-US" sz="2600" dirty="0">
                <a:solidFill>
                  <a:srgbClr val="FFFF00"/>
                </a:solidFill>
              </a:rPr>
              <a:t>1. Individual actions that shall be taken in the event of an accident. </a:t>
            </a:r>
          </a:p>
          <a:p>
            <a:r>
              <a:rPr lang="en-US" sz="2600" dirty="0"/>
              <a:t>2. Scene security and containment, identification of, collection and preservation of evidence, first at scene checklist. </a:t>
            </a:r>
          </a:p>
          <a:p>
            <a:r>
              <a:rPr lang="en-US" sz="2600" dirty="0">
                <a:solidFill>
                  <a:srgbClr val="FFFF00"/>
                </a:solidFill>
              </a:rPr>
              <a:t>3. Current contact information for all unit personnel. </a:t>
            </a:r>
          </a:p>
          <a:p>
            <a:r>
              <a:rPr lang="en-US" sz="2600" dirty="0"/>
              <a:t>4. Immediate response checklist and notification procedures, including telephone numbers for: </a:t>
            </a:r>
          </a:p>
          <a:p>
            <a:pPr lvl="3"/>
            <a:r>
              <a:rPr lang="en-US" sz="2200" dirty="0"/>
              <a:t>a</a:t>
            </a:r>
            <a:r>
              <a:rPr lang="en-US" sz="2900" dirty="0"/>
              <a:t>. EMS/Fire/Rescue </a:t>
            </a:r>
            <a:endParaRPr lang="en-US" sz="2900" dirty="0">
              <a:solidFill>
                <a:srgbClr val="FFFF00"/>
              </a:solidFill>
            </a:endParaRPr>
          </a:p>
          <a:p>
            <a:pPr lvl="3"/>
            <a:r>
              <a:rPr lang="en-US" sz="2900" dirty="0"/>
              <a:t>b. Command notification </a:t>
            </a:r>
          </a:p>
          <a:p>
            <a:pPr lvl="3"/>
            <a:r>
              <a:rPr lang="en-US" sz="2900" dirty="0"/>
              <a:t>c. Forensics/Crime Lab </a:t>
            </a:r>
          </a:p>
          <a:p>
            <a:pPr lvl="3"/>
            <a:r>
              <a:rPr lang="en-US" sz="2900" dirty="0"/>
              <a:t>d. FAA/TC Air Traffic Control facilities </a:t>
            </a:r>
          </a:p>
          <a:p>
            <a:pPr lvl="3"/>
            <a:r>
              <a:rPr lang="en-US" sz="2900" dirty="0"/>
              <a:t>e. Other law enforcement units </a:t>
            </a:r>
          </a:p>
          <a:p>
            <a:pPr lvl="3"/>
            <a:r>
              <a:rPr lang="en-US" sz="2900" dirty="0"/>
              <a:t>f. Medical care facilities </a:t>
            </a:r>
          </a:p>
        </p:txBody>
      </p:sp>
      <p:sp>
        <p:nvSpPr>
          <p:cNvPr id="4098" name="Rectangle 2"/>
          <p:cNvSpPr>
            <a:spLocks noGrp="1" noChangeArrowheads="1"/>
          </p:cNvSpPr>
          <p:nvPr>
            <p:ph type="title"/>
          </p:nvPr>
        </p:nvSpPr>
        <p:spPr>
          <a:xfrm>
            <a:off x="845820"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Written Response </a:t>
            </a:r>
            <a:r>
              <a:rPr lang="en-US" sz="2800" dirty="0" smtClean="0">
                <a:solidFill>
                  <a:schemeClr val="dk1"/>
                </a:solidFill>
                <a:latin typeface="Eras Bold ITC" pitchFamily="34" charset="0"/>
                <a:ea typeface="+mn-ea"/>
                <a:cs typeface="+mn-cs"/>
              </a:rPr>
              <a:t>Plan - PSAAC</a:t>
            </a:r>
            <a:endParaRPr lang="en-US" sz="2800" dirty="0">
              <a:solidFill>
                <a:schemeClr val="dk1"/>
              </a:solidFill>
              <a:latin typeface="Eras Bold ITC" pitchFamily="34" charset="0"/>
              <a:ea typeface="+mn-ea"/>
              <a:cs typeface="+mn-cs"/>
            </a:endParaRPr>
          </a:p>
        </p:txBody>
      </p:sp>
      <p:sp>
        <p:nvSpPr>
          <p:cNvPr id="6" name="Rectangle 3"/>
          <p:cNvSpPr txBox="1">
            <a:spLocks noChangeArrowheads="1"/>
          </p:cNvSpPr>
          <p:nvPr/>
        </p:nvSpPr>
        <p:spPr>
          <a:xfrm>
            <a:off x="457200" y="899886"/>
            <a:ext cx="8458200" cy="5943600"/>
          </a:xfrm>
          <a:prstGeom prst="rect">
            <a:avLst/>
          </a:prstGeom>
          <a:solidFill>
            <a:schemeClr val="bg1">
              <a:alpha val="67843"/>
            </a:schemeClr>
          </a:solidFill>
        </p:spPr>
        <p:txBody>
          <a:bodyPr vert="horz" lIns="91440" tIns="45720" rIns="91440" bIns="45720" rtlCol="0">
            <a:normAutofit fontScale="70000" lnSpcReduction="20000"/>
          </a:bodyPr>
          <a:lstStyle>
            <a:lvl1pPr marL="0" indent="0" defTabSz="914400" eaLnBrk="1" latinLnBrk="0" hangingPunct="1">
              <a:spcBef>
                <a:spcPts val="1200"/>
              </a:spcBef>
              <a:spcAft>
                <a:spcPts val="0"/>
              </a:spcAft>
              <a:buClr>
                <a:schemeClr val="accent5"/>
              </a:buClr>
              <a:buFont typeface="Arial" pitchFamily="34" charset="0"/>
              <a:buNone/>
              <a:defRPr sz="2600" b="1" i="0" cap="none" spc="30" baseline="0">
                <a:solidFill>
                  <a:srgbClr val="FFC000"/>
                </a:solidFill>
                <a:latin typeface="+mn-lt"/>
                <a:cs typeface="Tahoma" pitchFamily="34" charset="0"/>
              </a:defRPr>
            </a:lvl1pPr>
            <a:lvl2pPr marL="171450" indent="-171450" defTabSz="914400" eaLnBrk="1" latinLnBrk="0" hangingPunct="1">
              <a:spcBef>
                <a:spcPts val="600"/>
              </a:spcBef>
              <a:buClr>
                <a:schemeClr val="accent1"/>
              </a:buClr>
              <a:buFont typeface="Arial" pitchFamily="34" charset="0"/>
              <a:buChar char="•"/>
              <a:defRPr sz="1600">
                <a:latin typeface="+mn-lt"/>
                <a:cs typeface="Tahoma" pitchFamily="34" charset="0"/>
              </a:defRPr>
            </a:lvl2pPr>
            <a:lvl3pPr marL="344488" indent="-165100" defTabSz="914400" eaLnBrk="1" latinLnBrk="0" hangingPunct="1">
              <a:spcBef>
                <a:spcPts val="600"/>
              </a:spcBef>
              <a:buClr>
                <a:schemeClr val="accent1"/>
              </a:buClr>
              <a:buFont typeface="Arial" pitchFamily="34" charset="0"/>
              <a:buChar char="•"/>
              <a:defRPr sz="1600">
                <a:latin typeface="+mn-lt"/>
                <a:cs typeface="Tahoma" pitchFamily="34" charset="0"/>
              </a:defRPr>
            </a:lvl3pPr>
            <a:lvl4pPr marL="517525" lvl="3" indent="-169863" defTabSz="914400" eaLnBrk="1" latinLnBrk="0" hangingPunct="1">
              <a:spcBef>
                <a:spcPts val="600"/>
              </a:spcBef>
              <a:buClr>
                <a:schemeClr val="accent1"/>
              </a:buClr>
              <a:buFont typeface="Arial" pitchFamily="34" charset="0"/>
              <a:buChar char="•"/>
              <a:defRPr sz="2200">
                <a:latin typeface="+mn-lt"/>
                <a:cs typeface="Tahoma" pitchFamily="34" charset="0"/>
              </a:defRPr>
            </a:lvl4pPr>
            <a:lvl5pPr marL="688975" indent="-173038" defTabSz="914400" eaLnBrk="1" latinLnBrk="0" hangingPunct="1">
              <a:spcBef>
                <a:spcPts val="600"/>
              </a:spcBef>
              <a:buClr>
                <a:schemeClr val="accent1"/>
              </a:buClr>
              <a:buFont typeface="Arial" pitchFamily="34" charset="0"/>
              <a:buChar char="•"/>
              <a:defRPr sz="1600">
                <a:latin typeface="+mn-lt"/>
                <a:cs typeface="Tahoma" pitchFamily="34" charset="0"/>
              </a:defRPr>
            </a:lvl5pPr>
            <a:lvl6pPr marL="868680" indent="-173736">
              <a:spcBef>
                <a:spcPts val="600"/>
              </a:spcBef>
              <a:buClr>
                <a:schemeClr val="accent1"/>
              </a:buClr>
              <a:buFont typeface="Arial" pitchFamily="34" charset="0"/>
              <a:buChar char="•"/>
              <a:defRPr sz="1600">
                <a:latin typeface="+mn-lt"/>
              </a:defRPr>
            </a:lvl6pPr>
            <a:lvl7pPr marL="1069848" indent="-173736">
              <a:spcBef>
                <a:spcPts val="600"/>
              </a:spcBef>
              <a:buClr>
                <a:schemeClr val="accent1"/>
              </a:buClr>
              <a:buFont typeface="Arial" pitchFamily="34" charset="0"/>
              <a:buChar char="•"/>
              <a:defRPr sz="1600">
                <a:latin typeface="+mn-lt"/>
              </a:defRPr>
            </a:lvl7pPr>
            <a:lvl8pPr marL="1243584" indent="-173736">
              <a:spcBef>
                <a:spcPts val="600"/>
              </a:spcBef>
              <a:buClr>
                <a:schemeClr val="accent1"/>
              </a:buClr>
              <a:buFont typeface="Arial" pitchFamily="34" charset="0"/>
              <a:buChar char="•"/>
              <a:defRPr sz="1600">
                <a:latin typeface="+mn-lt"/>
              </a:defRPr>
            </a:lvl8pPr>
            <a:lvl9pPr marL="1408176" indent="-173736">
              <a:spcBef>
                <a:spcPts val="600"/>
              </a:spcBef>
              <a:buClr>
                <a:schemeClr val="accent1"/>
              </a:buClr>
              <a:buFont typeface="Arial" pitchFamily="34" charset="0"/>
              <a:buChar char="•"/>
              <a:defRPr sz="1600">
                <a:latin typeface="+mn-lt"/>
              </a:defRPr>
            </a:lvl9pPr>
          </a:lstStyle>
          <a:p>
            <a:r>
              <a:rPr lang="en-US" dirty="0"/>
              <a:t>g. NTSB/TC </a:t>
            </a:r>
          </a:p>
          <a:p>
            <a:r>
              <a:rPr lang="en-US" dirty="0">
                <a:solidFill>
                  <a:schemeClr val="tx1"/>
                </a:solidFill>
              </a:rPr>
              <a:t>h. Legal advisor/risk manager </a:t>
            </a:r>
          </a:p>
          <a:p>
            <a:r>
              <a:rPr lang="en-US" dirty="0" err="1"/>
              <a:t>i</a:t>
            </a:r>
            <a:r>
              <a:rPr lang="en-US" dirty="0"/>
              <a:t>. Medical Examiner/Coroner </a:t>
            </a:r>
          </a:p>
          <a:p>
            <a:r>
              <a:rPr lang="en-US" dirty="0">
                <a:solidFill>
                  <a:schemeClr val="tx1"/>
                </a:solidFill>
              </a:rPr>
              <a:t>j. Aircrew family notification </a:t>
            </a:r>
          </a:p>
          <a:p>
            <a:r>
              <a:rPr lang="en-US" dirty="0"/>
              <a:t>k. Aircraft manufacturer </a:t>
            </a:r>
          </a:p>
          <a:p>
            <a:r>
              <a:rPr lang="en-US" dirty="0">
                <a:solidFill>
                  <a:schemeClr val="tx1"/>
                </a:solidFill>
              </a:rPr>
              <a:t>l. Aircraft or other equipment manufacturers </a:t>
            </a:r>
          </a:p>
          <a:p>
            <a:r>
              <a:rPr lang="en-US" dirty="0"/>
              <a:t>m. Unit commander/manager </a:t>
            </a:r>
          </a:p>
          <a:p>
            <a:r>
              <a:rPr lang="en-US" dirty="0">
                <a:solidFill>
                  <a:schemeClr val="tx1"/>
                </a:solidFill>
              </a:rPr>
              <a:t>n. Media </a:t>
            </a:r>
          </a:p>
          <a:p>
            <a:r>
              <a:rPr lang="en-US" dirty="0"/>
              <a:t>5. Accident investigation kit with responsibilities and procedures </a:t>
            </a:r>
          </a:p>
          <a:p>
            <a:r>
              <a:rPr lang="en-US" dirty="0">
                <a:solidFill>
                  <a:schemeClr val="tx1"/>
                </a:solidFill>
              </a:rPr>
              <a:t>6. Accident witness statement forms </a:t>
            </a:r>
          </a:p>
          <a:p>
            <a:r>
              <a:rPr lang="en-US" dirty="0"/>
              <a:t>7. Availability of services at key locations </a:t>
            </a:r>
          </a:p>
          <a:p>
            <a:r>
              <a:rPr lang="en-US" dirty="0">
                <a:solidFill>
                  <a:schemeClr val="tx1"/>
                </a:solidFill>
              </a:rPr>
              <a:t>8. Procedures for follow-up family care </a:t>
            </a:r>
          </a:p>
          <a:p>
            <a:r>
              <a:rPr lang="en-US" dirty="0"/>
              <a:t>9. All unit personnel shall be trained in the implementation of the unit accident/emergency response plan. There shall be a record of the training in the unit member’s training records. </a:t>
            </a:r>
          </a:p>
          <a:p>
            <a:r>
              <a:rPr lang="en-US" dirty="0">
                <a:solidFill>
                  <a:schemeClr val="tx1"/>
                </a:solidFill>
              </a:rPr>
              <a:t>10. Damaged aircraft recovery procedures </a:t>
            </a:r>
          </a:p>
          <a:p>
            <a:endParaRPr lang="en-US" dirty="0"/>
          </a:p>
        </p:txBody>
      </p:sp>
    </p:spTree>
    <p:extLst>
      <p:ext uri="{BB962C8B-B14F-4D97-AF65-F5344CB8AC3E}">
        <p14:creationId xmlns:p14="http://schemas.microsoft.com/office/powerpoint/2010/main" val="252637489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99">
                                            <p:bg/>
                                          </p:spTgt>
                                        </p:tgtEl>
                                        <p:attrNameLst>
                                          <p:attrName>style.visibility</p:attrName>
                                        </p:attrNameLst>
                                      </p:cBhvr>
                                      <p:to>
                                        <p:strVal val="visible"/>
                                      </p:to>
                                    </p:set>
                                    <p:animEffect transition="in" filter="fade">
                                      <p:cBhvr>
                                        <p:cTn id="7" dur="1000"/>
                                        <p:tgtEl>
                                          <p:spTgt spid="4099">
                                            <p:bg/>
                                          </p:spTgt>
                                        </p:tgtEl>
                                      </p:cBhvr>
                                    </p:animEffect>
                                    <p:anim calcmode="lin" valueType="num">
                                      <p:cBhvr>
                                        <p:cTn id="8" dur="1000" fill="hold"/>
                                        <p:tgtEl>
                                          <p:spTgt spid="4099">
                                            <p:bg/>
                                          </p:spTgt>
                                        </p:tgtEl>
                                        <p:attrNameLst>
                                          <p:attrName>ppt_x</p:attrName>
                                        </p:attrNameLst>
                                      </p:cBhvr>
                                      <p:tavLst>
                                        <p:tav tm="0">
                                          <p:val>
                                            <p:strVal val="#ppt_x"/>
                                          </p:val>
                                        </p:tav>
                                        <p:tav tm="100000">
                                          <p:val>
                                            <p:strVal val="#ppt_x"/>
                                          </p:val>
                                        </p:tav>
                                      </p:tavLst>
                                    </p:anim>
                                    <p:anim calcmode="lin" valueType="num">
                                      <p:cBhvr>
                                        <p:cTn id="9" dur="1000" fill="hold"/>
                                        <p:tgtEl>
                                          <p:spTgt spid="4099">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1000"/>
                                        <p:tgtEl>
                                          <p:spTgt spid="4099">
                                            <p:txEl>
                                              <p:pRg st="0" end="0"/>
                                            </p:txEl>
                                          </p:spTgt>
                                        </p:tgtEl>
                                      </p:cBhvr>
                                    </p:animEffect>
                                    <p:anim calcmode="lin" valueType="num">
                                      <p:cBhvr>
                                        <p:cTn id="13"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fade">
                                      <p:cBhvr>
                                        <p:cTn id="17" dur="1000"/>
                                        <p:tgtEl>
                                          <p:spTgt spid="4099">
                                            <p:txEl>
                                              <p:pRg st="1" end="1"/>
                                            </p:txEl>
                                          </p:spTgt>
                                        </p:tgtEl>
                                      </p:cBhvr>
                                    </p:animEffect>
                                    <p:anim calcmode="lin" valueType="num">
                                      <p:cBhvr>
                                        <p:cTn id="18"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Effect transition="in" filter="fade">
                                      <p:cBhvr>
                                        <p:cTn id="22" dur="1000"/>
                                        <p:tgtEl>
                                          <p:spTgt spid="4099">
                                            <p:txEl>
                                              <p:pRg st="2" end="2"/>
                                            </p:txEl>
                                          </p:spTgt>
                                        </p:tgtEl>
                                      </p:cBhvr>
                                    </p:animEffect>
                                    <p:anim calcmode="lin" valueType="num">
                                      <p:cBhvr>
                                        <p:cTn id="23"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99">
                                            <p:txEl>
                                              <p:pRg st="3" end="3"/>
                                            </p:txEl>
                                          </p:spTgt>
                                        </p:tgtEl>
                                        <p:attrNameLst>
                                          <p:attrName>style.visibility</p:attrName>
                                        </p:attrNameLst>
                                      </p:cBhvr>
                                      <p:to>
                                        <p:strVal val="visible"/>
                                      </p:to>
                                    </p:set>
                                    <p:animEffect transition="in" filter="fade">
                                      <p:cBhvr>
                                        <p:cTn id="27" dur="1000"/>
                                        <p:tgtEl>
                                          <p:spTgt spid="4099">
                                            <p:txEl>
                                              <p:pRg st="3" end="3"/>
                                            </p:txEl>
                                          </p:spTgt>
                                        </p:tgtEl>
                                      </p:cBhvr>
                                    </p:animEffect>
                                    <p:anim calcmode="lin" valueType="num">
                                      <p:cBhvr>
                                        <p:cTn id="28"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099">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99">
                                            <p:txEl>
                                              <p:pRg st="4" end="4"/>
                                            </p:txEl>
                                          </p:spTgt>
                                        </p:tgtEl>
                                        <p:attrNameLst>
                                          <p:attrName>style.visibility</p:attrName>
                                        </p:attrNameLst>
                                      </p:cBhvr>
                                      <p:to>
                                        <p:strVal val="visible"/>
                                      </p:to>
                                    </p:set>
                                    <p:animEffect transition="in" filter="fade">
                                      <p:cBhvr>
                                        <p:cTn id="32" dur="1000"/>
                                        <p:tgtEl>
                                          <p:spTgt spid="4099">
                                            <p:txEl>
                                              <p:pRg st="4" end="4"/>
                                            </p:txEl>
                                          </p:spTgt>
                                        </p:tgtEl>
                                      </p:cBhvr>
                                    </p:animEffect>
                                    <p:anim calcmode="lin" valueType="num">
                                      <p:cBhvr>
                                        <p:cTn id="33"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099">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Effect transition="in" filter="fade">
                                      <p:cBhvr>
                                        <p:cTn id="37" dur="1000"/>
                                        <p:tgtEl>
                                          <p:spTgt spid="4099">
                                            <p:txEl>
                                              <p:pRg st="5" end="5"/>
                                            </p:txEl>
                                          </p:spTgt>
                                        </p:tgtEl>
                                      </p:cBhvr>
                                    </p:animEffect>
                                    <p:anim calcmode="lin" valueType="num">
                                      <p:cBhvr>
                                        <p:cTn id="38"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099">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99">
                                            <p:txEl>
                                              <p:pRg st="6" end="6"/>
                                            </p:txEl>
                                          </p:spTgt>
                                        </p:tgtEl>
                                        <p:attrNameLst>
                                          <p:attrName>style.visibility</p:attrName>
                                        </p:attrNameLst>
                                      </p:cBhvr>
                                      <p:to>
                                        <p:strVal val="visible"/>
                                      </p:to>
                                    </p:set>
                                    <p:animEffect transition="in" filter="fade">
                                      <p:cBhvr>
                                        <p:cTn id="42" dur="1000"/>
                                        <p:tgtEl>
                                          <p:spTgt spid="4099">
                                            <p:txEl>
                                              <p:pRg st="6" end="6"/>
                                            </p:txEl>
                                          </p:spTgt>
                                        </p:tgtEl>
                                      </p:cBhvr>
                                    </p:animEffect>
                                    <p:anim calcmode="lin" valueType="num">
                                      <p:cBhvr>
                                        <p:cTn id="43"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099">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99">
                                            <p:txEl>
                                              <p:pRg st="7" end="7"/>
                                            </p:txEl>
                                          </p:spTgt>
                                        </p:tgtEl>
                                        <p:attrNameLst>
                                          <p:attrName>style.visibility</p:attrName>
                                        </p:attrNameLst>
                                      </p:cBhvr>
                                      <p:to>
                                        <p:strVal val="visible"/>
                                      </p:to>
                                    </p:set>
                                    <p:animEffect transition="in" filter="fade">
                                      <p:cBhvr>
                                        <p:cTn id="47" dur="1000"/>
                                        <p:tgtEl>
                                          <p:spTgt spid="4099">
                                            <p:txEl>
                                              <p:pRg st="7" end="7"/>
                                            </p:txEl>
                                          </p:spTgt>
                                        </p:tgtEl>
                                      </p:cBhvr>
                                    </p:animEffect>
                                    <p:anim calcmode="lin" valueType="num">
                                      <p:cBhvr>
                                        <p:cTn id="4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099">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99">
                                            <p:txEl>
                                              <p:pRg st="8" end="8"/>
                                            </p:txEl>
                                          </p:spTgt>
                                        </p:tgtEl>
                                        <p:attrNameLst>
                                          <p:attrName>style.visibility</p:attrName>
                                        </p:attrNameLst>
                                      </p:cBhvr>
                                      <p:to>
                                        <p:strVal val="visible"/>
                                      </p:to>
                                    </p:set>
                                    <p:animEffect transition="in" filter="fade">
                                      <p:cBhvr>
                                        <p:cTn id="52" dur="1000"/>
                                        <p:tgtEl>
                                          <p:spTgt spid="4099">
                                            <p:txEl>
                                              <p:pRg st="8" end="8"/>
                                            </p:txEl>
                                          </p:spTgt>
                                        </p:tgtEl>
                                      </p:cBhvr>
                                    </p:animEffect>
                                    <p:anim calcmode="lin" valueType="num">
                                      <p:cBhvr>
                                        <p:cTn id="53" dur="1000" fill="hold"/>
                                        <p:tgtEl>
                                          <p:spTgt spid="4099">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4099">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099">
                                            <p:txEl>
                                              <p:pRg st="9" end="9"/>
                                            </p:txEl>
                                          </p:spTgt>
                                        </p:tgtEl>
                                        <p:attrNameLst>
                                          <p:attrName>style.visibility</p:attrName>
                                        </p:attrNameLst>
                                      </p:cBhvr>
                                      <p:to>
                                        <p:strVal val="visible"/>
                                      </p:to>
                                    </p:set>
                                    <p:animEffect transition="in" filter="fade">
                                      <p:cBhvr>
                                        <p:cTn id="57" dur="1000"/>
                                        <p:tgtEl>
                                          <p:spTgt spid="4099">
                                            <p:txEl>
                                              <p:pRg st="9" end="9"/>
                                            </p:txEl>
                                          </p:spTgt>
                                        </p:tgtEl>
                                      </p:cBhvr>
                                    </p:animEffect>
                                    <p:anim calcmode="lin" valueType="num">
                                      <p:cBhvr>
                                        <p:cTn id="58" dur="1000" fill="hold"/>
                                        <p:tgtEl>
                                          <p:spTgt spid="4099">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4099">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099">
                                            <p:txEl>
                                              <p:pRg st="10" end="10"/>
                                            </p:txEl>
                                          </p:spTgt>
                                        </p:tgtEl>
                                        <p:attrNameLst>
                                          <p:attrName>style.visibility</p:attrName>
                                        </p:attrNameLst>
                                      </p:cBhvr>
                                      <p:to>
                                        <p:strVal val="visible"/>
                                      </p:to>
                                    </p:set>
                                    <p:animEffect transition="in" filter="fade">
                                      <p:cBhvr>
                                        <p:cTn id="62" dur="1000"/>
                                        <p:tgtEl>
                                          <p:spTgt spid="4099">
                                            <p:txEl>
                                              <p:pRg st="10" end="10"/>
                                            </p:txEl>
                                          </p:spTgt>
                                        </p:tgtEl>
                                      </p:cBhvr>
                                    </p:animEffect>
                                    <p:anim calcmode="lin" valueType="num">
                                      <p:cBhvr>
                                        <p:cTn id="63" dur="1000" fill="hold"/>
                                        <p:tgtEl>
                                          <p:spTgt spid="4099">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409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anim calcmode="lin" valueType="num">
                                      <p:cBhvr>
                                        <p:cTn id="70" dur="1000" fill="hold"/>
                                        <p:tgtEl>
                                          <p:spTgt spid="6"/>
                                        </p:tgtEl>
                                        <p:attrNameLst>
                                          <p:attrName>ppt_x</p:attrName>
                                        </p:attrNameLst>
                                      </p:cBhvr>
                                      <p:tavLst>
                                        <p:tav tm="0">
                                          <p:val>
                                            <p:strVal val="#ppt_x"/>
                                          </p:val>
                                        </p:tav>
                                        <p:tav tm="100000">
                                          <p:val>
                                            <p:strVal val="#ppt_x"/>
                                          </p:val>
                                        </p:tav>
                                      </p:tavLst>
                                    </p:anim>
                                    <p:anim calcmode="lin" valueType="num">
                                      <p:cBhvr>
                                        <p:cTn id="71" dur="1000" fill="hold"/>
                                        <p:tgtEl>
                                          <p:spTgt spid="6"/>
                                        </p:tgtEl>
                                        <p:attrNameLst>
                                          <p:attrName>ppt_y</p:attrName>
                                        </p:attrNameLst>
                                      </p:cBhvr>
                                      <p:tavLst>
                                        <p:tav tm="0">
                                          <p:val>
                                            <p:strVal val="#ppt_y+.1"/>
                                          </p:val>
                                        </p:tav>
                                        <p:tav tm="100000">
                                          <p:val>
                                            <p:strVal val="#ppt_y"/>
                                          </p:val>
                                        </p:tav>
                                      </p:tavLst>
                                    </p:anim>
                                  </p:childTnLst>
                                </p:cTn>
                              </p:par>
                              <p:par>
                                <p:cTn id="72" presetID="42" presetClass="exit" presetSubtype="0" fill="hold" grpId="1" nodeType="withEffect">
                                  <p:stCondLst>
                                    <p:cond delay="0"/>
                                  </p:stCondLst>
                                  <p:childTnLst>
                                    <p:animEffect transition="out" filter="fade">
                                      <p:cBhvr>
                                        <p:cTn id="73" dur="1000"/>
                                        <p:tgtEl>
                                          <p:spTgt spid="4099">
                                            <p:txEl>
                                              <p:pRg st="0" end="0"/>
                                            </p:txEl>
                                          </p:spTgt>
                                        </p:tgtEl>
                                      </p:cBhvr>
                                    </p:animEffect>
                                    <p:anim calcmode="lin" valueType="num">
                                      <p:cBhvr>
                                        <p:cTn id="74" dur="1000"/>
                                        <p:tgtEl>
                                          <p:spTgt spid="4099">
                                            <p:txEl>
                                              <p:pRg st="0" end="0"/>
                                            </p:txEl>
                                          </p:spTgt>
                                        </p:tgtEl>
                                        <p:attrNameLst>
                                          <p:attrName>ppt_x</p:attrName>
                                        </p:attrNameLst>
                                      </p:cBhvr>
                                      <p:tavLst>
                                        <p:tav tm="0">
                                          <p:val>
                                            <p:strVal val="ppt_x"/>
                                          </p:val>
                                        </p:tav>
                                        <p:tav tm="100000">
                                          <p:val>
                                            <p:strVal val="ppt_x"/>
                                          </p:val>
                                        </p:tav>
                                      </p:tavLst>
                                    </p:anim>
                                    <p:anim calcmode="lin" valueType="num">
                                      <p:cBhvr>
                                        <p:cTn id="75" dur="1000"/>
                                        <p:tgtEl>
                                          <p:spTgt spid="4099">
                                            <p:txEl>
                                              <p:pRg st="0" end="0"/>
                                            </p:txEl>
                                          </p:spTgt>
                                        </p:tgtEl>
                                        <p:attrNameLst>
                                          <p:attrName>ppt_y</p:attrName>
                                        </p:attrNameLst>
                                      </p:cBhvr>
                                      <p:tavLst>
                                        <p:tav tm="0">
                                          <p:val>
                                            <p:strVal val="ppt_y"/>
                                          </p:val>
                                        </p:tav>
                                        <p:tav tm="100000">
                                          <p:val>
                                            <p:strVal val="ppt_y+.1"/>
                                          </p:val>
                                        </p:tav>
                                      </p:tavLst>
                                    </p:anim>
                                    <p:set>
                                      <p:cBhvr>
                                        <p:cTn id="76" dur="1" fill="hold">
                                          <p:stCondLst>
                                            <p:cond delay="999"/>
                                          </p:stCondLst>
                                        </p:cTn>
                                        <p:tgtEl>
                                          <p:spTgt spid="4099">
                                            <p:txEl>
                                              <p:pRg st="0" end="0"/>
                                            </p:txEl>
                                          </p:spTgt>
                                        </p:tgtEl>
                                        <p:attrNameLst>
                                          <p:attrName>style.visibility</p:attrName>
                                        </p:attrNameLst>
                                      </p:cBhvr>
                                      <p:to>
                                        <p:strVal val="hidden"/>
                                      </p:to>
                                    </p:set>
                                  </p:childTnLst>
                                </p:cTn>
                              </p:par>
                              <p:par>
                                <p:cTn id="77" presetID="42" presetClass="exit" presetSubtype="0" fill="hold" grpId="1" nodeType="withEffect">
                                  <p:stCondLst>
                                    <p:cond delay="0"/>
                                  </p:stCondLst>
                                  <p:childTnLst>
                                    <p:animEffect transition="out" filter="fade">
                                      <p:cBhvr>
                                        <p:cTn id="78" dur="1000"/>
                                        <p:tgtEl>
                                          <p:spTgt spid="4099">
                                            <p:txEl>
                                              <p:pRg st="1" end="1"/>
                                            </p:txEl>
                                          </p:spTgt>
                                        </p:tgtEl>
                                      </p:cBhvr>
                                    </p:animEffect>
                                    <p:anim calcmode="lin" valueType="num">
                                      <p:cBhvr>
                                        <p:cTn id="79" dur="1000"/>
                                        <p:tgtEl>
                                          <p:spTgt spid="4099">
                                            <p:txEl>
                                              <p:pRg st="1" end="1"/>
                                            </p:txEl>
                                          </p:spTgt>
                                        </p:tgtEl>
                                        <p:attrNameLst>
                                          <p:attrName>ppt_x</p:attrName>
                                        </p:attrNameLst>
                                      </p:cBhvr>
                                      <p:tavLst>
                                        <p:tav tm="0">
                                          <p:val>
                                            <p:strVal val="ppt_x"/>
                                          </p:val>
                                        </p:tav>
                                        <p:tav tm="100000">
                                          <p:val>
                                            <p:strVal val="ppt_x"/>
                                          </p:val>
                                        </p:tav>
                                      </p:tavLst>
                                    </p:anim>
                                    <p:anim calcmode="lin" valueType="num">
                                      <p:cBhvr>
                                        <p:cTn id="80" dur="1000"/>
                                        <p:tgtEl>
                                          <p:spTgt spid="4099">
                                            <p:txEl>
                                              <p:pRg st="1" end="1"/>
                                            </p:txEl>
                                          </p:spTgt>
                                        </p:tgtEl>
                                        <p:attrNameLst>
                                          <p:attrName>ppt_y</p:attrName>
                                        </p:attrNameLst>
                                      </p:cBhvr>
                                      <p:tavLst>
                                        <p:tav tm="0">
                                          <p:val>
                                            <p:strVal val="ppt_y"/>
                                          </p:val>
                                        </p:tav>
                                        <p:tav tm="100000">
                                          <p:val>
                                            <p:strVal val="ppt_y+.1"/>
                                          </p:val>
                                        </p:tav>
                                      </p:tavLst>
                                    </p:anim>
                                    <p:set>
                                      <p:cBhvr>
                                        <p:cTn id="81" dur="1" fill="hold">
                                          <p:stCondLst>
                                            <p:cond delay="999"/>
                                          </p:stCondLst>
                                        </p:cTn>
                                        <p:tgtEl>
                                          <p:spTgt spid="4099">
                                            <p:txEl>
                                              <p:pRg st="1" end="1"/>
                                            </p:txEl>
                                          </p:spTgt>
                                        </p:tgtEl>
                                        <p:attrNameLst>
                                          <p:attrName>style.visibility</p:attrName>
                                        </p:attrNameLst>
                                      </p:cBhvr>
                                      <p:to>
                                        <p:strVal val="hidden"/>
                                      </p:to>
                                    </p:set>
                                  </p:childTnLst>
                                </p:cTn>
                              </p:par>
                              <p:par>
                                <p:cTn id="82" presetID="42" presetClass="exit" presetSubtype="0" fill="hold" grpId="1" nodeType="withEffect">
                                  <p:stCondLst>
                                    <p:cond delay="0"/>
                                  </p:stCondLst>
                                  <p:childTnLst>
                                    <p:animEffect transition="out" filter="fade">
                                      <p:cBhvr>
                                        <p:cTn id="83" dur="1000"/>
                                        <p:tgtEl>
                                          <p:spTgt spid="4099">
                                            <p:txEl>
                                              <p:pRg st="2" end="2"/>
                                            </p:txEl>
                                          </p:spTgt>
                                        </p:tgtEl>
                                      </p:cBhvr>
                                    </p:animEffect>
                                    <p:anim calcmode="lin" valueType="num">
                                      <p:cBhvr>
                                        <p:cTn id="84" dur="1000"/>
                                        <p:tgtEl>
                                          <p:spTgt spid="4099">
                                            <p:txEl>
                                              <p:pRg st="2" end="2"/>
                                            </p:txEl>
                                          </p:spTgt>
                                        </p:tgtEl>
                                        <p:attrNameLst>
                                          <p:attrName>ppt_x</p:attrName>
                                        </p:attrNameLst>
                                      </p:cBhvr>
                                      <p:tavLst>
                                        <p:tav tm="0">
                                          <p:val>
                                            <p:strVal val="ppt_x"/>
                                          </p:val>
                                        </p:tav>
                                        <p:tav tm="100000">
                                          <p:val>
                                            <p:strVal val="ppt_x"/>
                                          </p:val>
                                        </p:tav>
                                      </p:tavLst>
                                    </p:anim>
                                    <p:anim calcmode="lin" valueType="num">
                                      <p:cBhvr>
                                        <p:cTn id="85" dur="1000"/>
                                        <p:tgtEl>
                                          <p:spTgt spid="4099">
                                            <p:txEl>
                                              <p:pRg st="2" end="2"/>
                                            </p:txEl>
                                          </p:spTgt>
                                        </p:tgtEl>
                                        <p:attrNameLst>
                                          <p:attrName>ppt_y</p:attrName>
                                        </p:attrNameLst>
                                      </p:cBhvr>
                                      <p:tavLst>
                                        <p:tav tm="0">
                                          <p:val>
                                            <p:strVal val="ppt_y"/>
                                          </p:val>
                                        </p:tav>
                                        <p:tav tm="100000">
                                          <p:val>
                                            <p:strVal val="ppt_y+.1"/>
                                          </p:val>
                                        </p:tav>
                                      </p:tavLst>
                                    </p:anim>
                                    <p:set>
                                      <p:cBhvr>
                                        <p:cTn id="86" dur="1" fill="hold">
                                          <p:stCondLst>
                                            <p:cond delay="999"/>
                                          </p:stCondLst>
                                        </p:cTn>
                                        <p:tgtEl>
                                          <p:spTgt spid="4099">
                                            <p:txEl>
                                              <p:pRg st="2" end="2"/>
                                            </p:txEl>
                                          </p:spTgt>
                                        </p:tgtEl>
                                        <p:attrNameLst>
                                          <p:attrName>style.visibility</p:attrName>
                                        </p:attrNameLst>
                                      </p:cBhvr>
                                      <p:to>
                                        <p:strVal val="hidden"/>
                                      </p:to>
                                    </p:set>
                                  </p:childTnLst>
                                </p:cTn>
                              </p:par>
                              <p:par>
                                <p:cTn id="87" presetID="42" presetClass="exit" presetSubtype="0" fill="hold" grpId="1" nodeType="withEffect">
                                  <p:stCondLst>
                                    <p:cond delay="0"/>
                                  </p:stCondLst>
                                  <p:childTnLst>
                                    <p:animEffect transition="out" filter="fade">
                                      <p:cBhvr>
                                        <p:cTn id="88" dur="1000"/>
                                        <p:tgtEl>
                                          <p:spTgt spid="4099">
                                            <p:txEl>
                                              <p:pRg st="3" end="3"/>
                                            </p:txEl>
                                          </p:spTgt>
                                        </p:tgtEl>
                                      </p:cBhvr>
                                    </p:animEffect>
                                    <p:anim calcmode="lin" valueType="num">
                                      <p:cBhvr>
                                        <p:cTn id="89" dur="1000"/>
                                        <p:tgtEl>
                                          <p:spTgt spid="4099">
                                            <p:txEl>
                                              <p:pRg st="3" end="3"/>
                                            </p:txEl>
                                          </p:spTgt>
                                        </p:tgtEl>
                                        <p:attrNameLst>
                                          <p:attrName>ppt_x</p:attrName>
                                        </p:attrNameLst>
                                      </p:cBhvr>
                                      <p:tavLst>
                                        <p:tav tm="0">
                                          <p:val>
                                            <p:strVal val="ppt_x"/>
                                          </p:val>
                                        </p:tav>
                                        <p:tav tm="100000">
                                          <p:val>
                                            <p:strVal val="ppt_x"/>
                                          </p:val>
                                        </p:tav>
                                      </p:tavLst>
                                    </p:anim>
                                    <p:anim calcmode="lin" valueType="num">
                                      <p:cBhvr>
                                        <p:cTn id="90" dur="1000"/>
                                        <p:tgtEl>
                                          <p:spTgt spid="4099">
                                            <p:txEl>
                                              <p:pRg st="3" end="3"/>
                                            </p:txEl>
                                          </p:spTgt>
                                        </p:tgtEl>
                                        <p:attrNameLst>
                                          <p:attrName>ppt_y</p:attrName>
                                        </p:attrNameLst>
                                      </p:cBhvr>
                                      <p:tavLst>
                                        <p:tav tm="0">
                                          <p:val>
                                            <p:strVal val="ppt_y"/>
                                          </p:val>
                                        </p:tav>
                                        <p:tav tm="100000">
                                          <p:val>
                                            <p:strVal val="ppt_y+.1"/>
                                          </p:val>
                                        </p:tav>
                                      </p:tavLst>
                                    </p:anim>
                                    <p:set>
                                      <p:cBhvr>
                                        <p:cTn id="91" dur="1" fill="hold">
                                          <p:stCondLst>
                                            <p:cond delay="999"/>
                                          </p:stCondLst>
                                        </p:cTn>
                                        <p:tgtEl>
                                          <p:spTgt spid="4099">
                                            <p:txEl>
                                              <p:pRg st="3" end="3"/>
                                            </p:txEl>
                                          </p:spTgt>
                                        </p:tgtEl>
                                        <p:attrNameLst>
                                          <p:attrName>style.visibility</p:attrName>
                                        </p:attrNameLst>
                                      </p:cBhvr>
                                      <p:to>
                                        <p:strVal val="hidden"/>
                                      </p:to>
                                    </p:set>
                                  </p:childTnLst>
                                </p:cTn>
                              </p:par>
                              <p:par>
                                <p:cTn id="92" presetID="42" presetClass="exit" presetSubtype="0" fill="hold" grpId="1" nodeType="withEffect">
                                  <p:stCondLst>
                                    <p:cond delay="0"/>
                                  </p:stCondLst>
                                  <p:childTnLst>
                                    <p:animEffect transition="out" filter="fade">
                                      <p:cBhvr>
                                        <p:cTn id="93" dur="1000"/>
                                        <p:tgtEl>
                                          <p:spTgt spid="4099">
                                            <p:txEl>
                                              <p:pRg st="4" end="4"/>
                                            </p:txEl>
                                          </p:spTgt>
                                        </p:tgtEl>
                                      </p:cBhvr>
                                    </p:animEffect>
                                    <p:anim calcmode="lin" valueType="num">
                                      <p:cBhvr>
                                        <p:cTn id="94" dur="1000"/>
                                        <p:tgtEl>
                                          <p:spTgt spid="4099">
                                            <p:txEl>
                                              <p:pRg st="4" end="4"/>
                                            </p:txEl>
                                          </p:spTgt>
                                        </p:tgtEl>
                                        <p:attrNameLst>
                                          <p:attrName>ppt_x</p:attrName>
                                        </p:attrNameLst>
                                      </p:cBhvr>
                                      <p:tavLst>
                                        <p:tav tm="0">
                                          <p:val>
                                            <p:strVal val="ppt_x"/>
                                          </p:val>
                                        </p:tav>
                                        <p:tav tm="100000">
                                          <p:val>
                                            <p:strVal val="ppt_x"/>
                                          </p:val>
                                        </p:tav>
                                      </p:tavLst>
                                    </p:anim>
                                    <p:anim calcmode="lin" valueType="num">
                                      <p:cBhvr>
                                        <p:cTn id="95" dur="1000"/>
                                        <p:tgtEl>
                                          <p:spTgt spid="4099">
                                            <p:txEl>
                                              <p:pRg st="4" end="4"/>
                                            </p:txEl>
                                          </p:spTgt>
                                        </p:tgtEl>
                                        <p:attrNameLst>
                                          <p:attrName>ppt_y</p:attrName>
                                        </p:attrNameLst>
                                      </p:cBhvr>
                                      <p:tavLst>
                                        <p:tav tm="0">
                                          <p:val>
                                            <p:strVal val="ppt_y"/>
                                          </p:val>
                                        </p:tav>
                                        <p:tav tm="100000">
                                          <p:val>
                                            <p:strVal val="ppt_y+.1"/>
                                          </p:val>
                                        </p:tav>
                                      </p:tavLst>
                                    </p:anim>
                                    <p:set>
                                      <p:cBhvr>
                                        <p:cTn id="96" dur="1" fill="hold">
                                          <p:stCondLst>
                                            <p:cond delay="999"/>
                                          </p:stCondLst>
                                        </p:cTn>
                                        <p:tgtEl>
                                          <p:spTgt spid="4099">
                                            <p:txEl>
                                              <p:pRg st="4" end="4"/>
                                            </p:txEl>
                                          </p:spTgt>
                                        </p:tgtEl>
                                        <p:attrNameLst>
                                          <p:attrName>style.visibility</p:attrName>
                                        </p:attrNameLst>
                                      </p:cBhvr>
                                      <p:to>
                                        <p:strVal val="hidden"/>
                                      </p:to>
                                    </p:set>
                                  </p:childTnLst>
                                </p:cTn>
                              </p:par>
                              <p:par>
                                <p:cTn id="97" presetID="42" presetClass="exit" presetSubtype="0" fill="hold" grpId="1" nodeType="withEffect">
                                  <p:stCondLst>
                                    <p:cond delay="0"/>
                                  </p:stCondLst>
                                  <p:childTnLst>
                                    <p:animEffect transition="out" filter="fade">
                                      <p:cBhvr>
                                        <p:cTn id="98" dur="1000"/>
                                        <p:tgtEl>
                                          <p:spTgt spid="4099">
                                            <p:txEl>
                                              <p:pRg st="5" end="5"/>
                                            </p:txEl>
                                          </p:spTgt>
                                        </p:tgtEl>
                                      </p:cBhvr>
                                    </p:animEffect>
                                    <p:anim calcmode="lin" valueType="num">
                                      <p:cBhvr>
                                        <p:cTn id="99" dur="1000"/>
                                        <p:tgtEl>
                                          <p:spTgt spid="4099">
                                            <p:txEl>
                                              <p:pRg st="5" end="5"/>
                                            </p:txEl>
                                          </p:spTgt>
                                        </p:tgtEl>
                                        <p:attrNameLst>
                                          <p:attrName>ppt_x</p:attrName>
                                        </p:attrNameLst>
                                      </p:cBhvr>
                                      <p:tavLst>
                                        <p:tav tm="0">
                                          <p:val>
                                            <p:strVal val="ppt_x"/>
                                          </p:val>
                                        </p:tav>
                                        <p:tav tm="100000">
                                          <p:val>
                                            <p:strVal val="ppt_x"/>
                                          </p:val>
                                        </p:tav>
                                      </p:tavLst>
                                    </p:anim>
                                    <p:anim calcmode="lin" valueType="num">
                                      <p:cBhvr>
                                        <p:cTn id="100" dur="1000"/>
                                        <p:tgtEl>
                                          <p:spTgt spid="4099">
                                            <p:txEl>
                                              <p:pRg st="5" end="5"/>
                                            </p:txEl>
                                          </p:spTgt>
                                        </p:tgtEl>
                                        <p:attrNameLst>
                                          <p:attrName>ppt_y</p:attrName>
                                        </p:attrNameLst>
                                      </p:cBhvr>
                                      <p:tavLst>
                                        <p:tav tm="0">
                                          <p:val>
                                            <p:strVal val="ppt_y"/>
                                          </p:val>
                                        </p:tav>
                                        <p:tav tm="100000">
                                          <p:val>
                                            <p:strVal val="ppt_y+.1"/>
                                          </p:val>
                                        </p:tav>
                                      </p:tavLst>
                                    </p:anim>
                                    <p:set>
                                      <p:cBhvr>
                                        <p:cTn id="101" dur="1" fill="hold">
                                          <p:stCondLst>
                                            <p:cond delay="999"/>
                                          </p:stCondLst>
                                        </p:cTn>
                                        <p:tgtEl>
                                          <p:spTgt spid="4099">
                                            <p:txEl>
                                              <p:pRg st="5" end="5"/>
                                            </p:txEl>
                                          </p:spTgt>
                                        </p:tgtEl>
                                        <p:attrNameLst>
                                          <p:attrName>style.visibility</p:attrName>
                                        </p:attrNameLst>
                                      </p:cBhvr>
                                      <p:to>
                                        <p:strVal val="hidden"/>
                                      </p:to>
                                    </p:set>
                                  </p:childTnLst>
                                </p:cTn>
                              </p:par>
                              <p:par>
                                <p:cTn id="102" presetID="42" presetClass="exit" presetSubtype="0" fill="hold" grpId="1" nodeType="withEffect">
                                  <p:stCondLst>
                                    <p:cond delay="0"/>
                                  </p:stCondLst>
                                  <p:childTnLst>
                                    <p:animEffect transition="out" filter="fade">
                                      <p:cBhvr>
                                        <p:cTn id="103" dur="1000"/>
                                        <p:tgtEl>
                                          <p:spTgt spid="4099">
                                            <p:txEl>
                                              <p:pRg st="6" end="6"/>
                                            </p:txEl>
                                          </p:spTgt>
                                        </p:tgtEl>
                                      </p:cBhvr>
                                    </p:animEffect>
                                    <p:anim calcmode="lin" valueType="num">
                                      <p:cBhvr>
                                        <p:cTn id="104" dur="1000"/>
                                        <p:tgtEl>
                                          <p:spTgt spid="4099">
                                            <p:txEl>
                                              <p:pRg st="6" end="6"/>
                                            </p:txEl>
                                          </p:spTgt>
                                        </p:tgtEl>
                                        <p:attrNameLst>
                                          <p:attrName>ppt_x</p:attrName>
                                        </p:attrNameLst>
                                      </p:cBhvr>
                                      <p:tavLst>
                                        <p:tav tm="0">
                                          <p:val>
                                            <p:strVal val="ppt_x"/>
                                          </p:val>
                                        </p:tav>
                                        <p:tav tm="100000">
                                          <p:val>
                                            <p:strVal val="ppt_x"/>
                                          </p:val>
                                        </p:tav>
                                      </p:tavLst>
                                    </p:anim>
                                    <p:anim calcmode="lin" valueType="num">
                                      <p:cBhvr>
                                        <p:cTn id="105" dur="1000"/>
                                        <p:tgtEl>
                                          <p:spTgt spid="4099">
                                            <p:txEl>
                                              <p:pRg st="6" end="6"/>
                                            </p:txEl>
                                          </p:spTgt>
                                        </p:tgtEl>
                                        <p:attrNameLst>
                                          <p:attrName>ppt_y</p:attrName>
                                        </p:attrNameLst>
                                      </p:cBhvr>
                                      <p:tavLst>
                                        <p:tav tm="0">
                                          <p:val>
                                            <p:strVal val="ppt_y"/>
                                          </p:val>
                                        </p:tav>
                                        <p:tav tm="100000">
                                          <p:val>
                                            <p:strVal val="ppt_y+.1"/>
                                          </p:val>
                                        </p:tav>
                                      </p:tavLst>
                                    </p:anim>
                                    <p:set>
                                      <p:cBhvr>
                                        <p:cTn id="106" dur="1" fill="hold">
                                          <p:stCondLst>
                                            <p:cond delay="999"/>
                                          </p:stCondLst>
                                        </p:cTn>
                                        <p:tgtEl>
                                          <p:spTgt spid="4099">
                                            <p:txEl>
                                              <p:pRg st="6" end="6"/>
                                            </p:txEl>
                                          </p:spTgt>
                                        </p:tgtEl>
                                        <p:attrNameLst>
                                          <p:attrName>style.visibility</p:attrName>
                                        </p:attrNameLst>
                                      </p:cBhvr>
                                      <p:to>
                                        <p:strVal val="hidden"/>
                                      </p:to>
                                    </p:set>
                                  </p:childTnLst>
                                </p:cTn>
                              </p:par>
                              <p:par>
                                <p:cTn id="107" presetID="42" presetClass="exit" presetSubtype="0" fill="hold" grpId="1" nodeType="withEffect">
                                  <p:stCondLst>
                                    <p:cond delay="0"/>
                                  </p:stCondLst>
                                  <p:childTnLst>
                                    <p:animEffect transition="out" filter="fade">
                                      <p:cBhvr>
                                        <p:cTn id="108" dur="1000"/>
                                        <p:tgtEl>
                                          <p:spTgt spid="4099">
                                            <p:txEl>
                                              <p:pRg st="7" end="7"/>
                                            </p:txEl>
                                          </p:spTgt>
                                        </p:tgtEl>
                                      </p:cBhvr>
                                    </p:animEffect>
                                    <p:anim calcmode="lin" valueType="num">
                                      <p:cBhvr>
                                        <p:cTn id="109" dur="1000"/>
                                        <p:tgtEl>
                                          <p:spTgt spid="4099">
                                            <p:txEl>
                                              <p:pRg st="7" end="7"/>
                                            </p:txEl>
                                          </p:spTgt>
                                        </p:tgtEl>
                                        <p:attrNameLst>
                                          <p:attrName>ppt_x</p:attrName>
                                        </p:attrNameLst>
                                      </p:cBhvr>
                                      <p:tavLst>
                                        <p:tav tm="0">
                                          <p:val>
                                            <p:strVal val="ppt_x"/>
                                          </p:val>
                                        </p:tav>
                                        <p:tav tm="100000">
                                          <p:val>
                                            <p:strVal val="ppt_x"/>
                                          </p:val>
                                        </p:tav>
                                      </p:tavLst>
                                    </p:anim>
                                    <p:anim calcmode="lin" valueType="num">
                                      <p:cBhvr>
                                        <p:cTn id="110" dur="1000"/>
                                        <p:tgtEl>
                                          <p:spTgt spid="4099">
                                            <p:txEl>
                                              <p:pRg st="7" end="7"/>
                                            </p:txEl>
                                          </p:spTgt>
                                        </p:tgtEl>
                                        <p:attrNameLst>
                                          <p:attrName>ppt_y</p:attrName>
                                        </p:attrNameLst>
                                      </p:cBhvr>
                                      <p:tavLst>
                                        <p:tav tm="0">
                                          <p:val>
                                            <p:strVal val="ppt_y"/>
                                          </p:val>
                                        </p:tav>
                                        <p:tav tm="100000">
                                          <p:val>
                                            <p:strVal val="ppt_y+.1"/>
                                          </p:val>
                                        </p:tav>
                                      </p:tavLst>
                                    </p:anim>
                                    <p:set>
                                      <p:cBhvr>
                                        <p:cTn id="111" dur="1" fill="hold">
                                          <p:stCondLst>
                                            <p:cond delay="999"/>
                                          </p:stCondLst>
                                        </p:cTn>
                                        <p:tgtEl>
                                          <p:spTgt spid="4099">
                                            <p:txEl>
                                              <p:pRg st="7" end="7"/>
                                            </p:txEl>
                                          </p:spTgt>
                                        </p:tgtEl>
                                        <p:attrNameLst>
                                          <p:attrName>style.visibility</p:attrName>
                                        </p:attrNameLst>
                                      </p:cBhvr>
                                      <p:to>
                                        <p:strVal val="hidden"/>
                                      </p:to>
                                    </p:set>
                                  </p:childTnLst>
                                </p:cTn>
                              </p:par>
                              <p:par>
                                <p:cTn id="112" presetID="42" presetClass="exit" presetSubtype="0" fill="hold" grpId="1" nodeType="withEffect">
                                  <p:stCondLst>
                                    <p:cond delay="0"/>
                                  </p:stCondLst>
                                  <p:childTnLst>
                                    <p:animEffect transition="out" filter="fade">
                                      <p:cBhvr>
                                        <p:cTn id="113" dur="1000"/>
                                        <p:tgtEl>
                                          <p:spTgt spid="4099">
                                            <p:txEl>
                                              <p:pRg st="8" end="8"/>
                                            </p:txEl>
                                          </p:spTgt>
                                        </p:tgtEl>
                                      </p:cBhvr>
                                    </p:animEffect>
                                    <p:anim calcmode="lin" valueType="num">
                                      <p:cBhvr>
                                        <p:cTn id="114" dur="1000"/>
                                        <p:tgtEl>
                                          <p:spTgt spid="4099">
                                            <p:txEl>
                                              <p:pRg st="8" end="8"/>
                                            </p:txEl>
                                          </p:spTgt>
                                        </p:tgtEl>
                                        <p:attrNameLst>
                                          <p:attrName>ppt_x</p:attrName>
                                        </p:attrNameLst>
                                      </p:cBhvr>
                                      <p:tavLst>
                                        <p:tav tm="0">
                                          <p:val>
                                            <p:strVal val="ppt_x"/>
                                          </p:val>
                                        </p:tav>
                                        <p:tav tm="100000">
                                          <p:val>
                                            <p:strVal val="ppt_x"/>
                                          </p:val>
                                        </p:tav>
                                      </p:tavLst>
                                    </p:anim>
                                    <p:anim calcmode="lin" valueType="num">
                                      <p:cBhvr>
                                        <p:cTn id="115" dur="1000"/>
                                        <p:tgtEl>
                                          <p:spTgt spid="4099">
                                            <p:txEl>
                                              <p:pRg st="8" end="8"/>
                                            </p:txEl>
                                          </p:spTgt>
                                        </p:tgtEl>
                                        <p:attrNameLst>
                                          <p:attrName>ppt_y</p:attrName>
                                        </p:attrNameLst>
                                      </p:cBhvr>
                                      <p:tavLst>
                                        <p:tav tm="0">
                                          <p:val>
                                            <p:strVal val="ppt_y"/>
                                          </p:val>
                                        </p:tav>
                                        <p:tav tm="100000">
                                          <p:val>
                                            <p:strVal val="ppt_y+.1"/>
                                          </p:val>
                                        </p:tav>
                                      </p:tavLst>
                                    </p:anim>
                                    <p:set>
                                      <p:cBhvr>
                                        <p:cTn id="116" dur="1" fill="hold">
                                          <p:stCondLst>
                                            <p:cond delay="999"/>
                                          </p:stCondLst>
                                        </p:cTn>
                                        <p:tgtEl>
                                          <p:spTgt spid="4099">
                                            <p:txEl>
                                              <p:pRg st="8" end="8"/>
                                            </p:txEl>
                                          </p:spTgt>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4099">
                                            <p:txEl>
                                              <p:pRg st="9" end="9"/>
                                            </p:txEl>
                                          </p:spTgt>
                                        </p:tgtEl>
                                      </p:cBhvr>
                                    </p:animEffect>
                                    <p:anim calcmode="lin" valueType="num">
                                      <p:cBhvr>
                                        <p:cTn id="119" dur="1000"/>
                                        <p:tgtEl>
                                          <p:spTgt spid="4099">
                                            <p:txEl>
                                              <p:pRg st="9" end="9"/>
                                            </p:txEl>
                                          </p:spTgt>
                                        </p:tgtEl>
                                        <p:attrNameLst>
                                          <p:attrName>ppt_x</p:attrName>
                                        </p:attrNameLst>
                                      </p:cBhvr>
                                      <p:tavLst>
                                        <p:tav tm="0">
                                          <p:val>
                                            <p:strVal val="ppt_x"/>
                                          </p:val>
                                        </p:tav>
                                        <p:tav tm="100000">
                                          <p:val>
                                            <p:strVal val="ppt_x"/>
                                          </p:val>
                                        </p:tav>
                                      </p:tavLst>
                                    </p:anim>
                                    <p:anim calcmode="lin" valueType="num">
                                      <p:cBhvr>
                                        <p:cTn id="120" dur="1000"/>
                                        <p:tgtEl>
                                          <p:spTgt spid="4099">
                                            <p:txEl>
                                              <p:pRg st="9" end="9"/>
                                            </p:txEl>
                                          </p:spTgt>
                                        </p:tgtEl>
                                        <p:attrNameLst>
                                          <p:attrName>ppt_y</p:attrName>
                                        </p:attrNameLst>
                                      </p:cBhvr>
                                      <p:tavLst>
                                        <p:tav tm="0">
                                          <p:val>
                                            <p:strVal val="ppt_y"/>
                                          </p:val>
                                        </p:tav>
                                        <p:tav tm="100000">
                                          <p:val>
                                            <p:strVal val="ppt_y+.1"/>
                                          </p:val>
                                        </p:tav>
                                      </p:tavLst>
                                    </p:anim>
                                    <p:set>
                                      <p:cBhvr>
                                        <p:cTn id="121" dur="1" fill="hold">
                                          <p:stCondLst>
                                            <p:cond delay="999"/>
                                          </p:stCondLst>
                                        </p:cTn>
                                        <p:tgtEl>
                                          <p:spTgt spid="4099">
                                            <p:txEl>
                                              <p:pRg st="9" end="9"/>
                                            </p:txEl>
                                          </p:spTgt>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4099">
                                            <p:txEl>
                                              <p:pRg st="10" end="10"/>
                                            </p:txEl>
                                          </p:spTgt>
                                        </p:tgtEl>
                                      </p:cBhvr>
                                    </p:animEffect>
                                    <p:anim calcmode="lin" valueType="num">
                                      <p:cBhvr>
                                        <p:cTn id="124" dur="1000"/>
                                        <p:tgtEl>
                                          <p:spTgt spid="4099">
                                            <p:txEl>
                                              <p:pRg st="10" end="10"/>
                                            </p:txEl>
                                          </p:spTgt>
                                        </p:tgtEl>
                                        <p:attrNameLst>
                                          <p:attrName>ppt_x</p:attrName>
                                        </p:attrNameLst>
                                      </p:cBhvr>
                                      <p:tavLst>
                                        <p:tav tm="0">
                                          <p:val>
                                            <p:strVal val="ppt_x"/>
                                          </p:val>
                                        </p:tav>
                                        <p:tav tm="100000">
                                          <p:val>
                                            <p:strVal val="ppt_x"/>
                                          </p:val>
                                        </p:tav>
                                      </p:tavLst>
                                    </p:anim>
                                    <p:anim calcmode="lin" valueType="num">
                                      <p:cBhvr>
                                        <p:cTn id="125" dur="1000"/>
                                        <p:tgtEl>
                                          <p:spTgt spid="4099">
                                            <p:txEl>
                                              <p:pRg st="10" end="10"/>
                                            </p:txEl>
                                          </p:spTgt>
                                        </p:tgtEl>
                                        <p:attrNameLst>
                                          <p:attrName>ppt_y</p:attrName>
                                        </p:attrNameLst>
                                      </p:cBhvr>
                                      <p:tavLst>
                                        <p:tav tm="0">
                                          <p:val>
                                            <p:strVal val="ppt_y"/>
                                          </p:val>
                                        </p:tav>
                                        <p:tav tm="100000">
                                          <p:val>
                                            <p:strVal val="ppt_y+.1"/>
                                          </p:val>
                                        </p:tav>
                                      </p:tavLst>
                                    </p:anim>
                                    <p:set>
                                      <p:cBhvr>
                                        <p:cTn id="126" dur="1" fill="hold">
                                          <p:stCondLst>
                                            <p:cond delay="999"/>
                                          </p:stCondLst>
                                        </p:cTn>
                                        <p:tgtEl>
                                          <p:spTgt spid="4099">
                                            <p:txEl>
                                              <p:pRg st="10" end="10"/>
                                            </p:txEl>
                                          </p:spTgt>
                                        </p:tgtEl>
                                        <p:attrNameLst>
                                          <p:attrName>style.visibility</p:attrName>
                                        </p:attrNameLst>
                                      </p:cBhvr>
                                      <p:to>
                                        <p:strVal val="hidden"/>
                                      </p:to>
                                    </p:set>
                                  </p:childTnLst>
                                </p:cTn>
                              </p:par>
                              <p:par>
                                <p:cTn id="127" presetID="42" presetClass="exit" presetSubtype="0" fill="hold" grpId="1" nodeType="withEffect">
                                  <p:stCondLst>
                                    <p:cond delay="0"/>
                                  </p:stCondLst>
                                  <p:childTnLst>
                                    <p:animEffect transition="out" filter="fade">
                                      <p:cBhvr>
                                        <p:cTn id="128" dur="1000"/>
                                        <p:tgtEl>
                                          <p:spTgt spid="4099">
                                            <p:bg/>
                                          </p:spTgt>
                                        </p:tgtEl>
                                      </p:cBhvr>
                                    </p:animEffect>
                                    <p:anim calcmode="lin" valueType="num">
                                      <p:cBhvr>
                                        <p:cTn id="129" dur="1000"/>
                                        <p:tgtEl>
                                          <p:spTgt spid="4099">
                                            <p:bg/>
                                          </p:spTgt>
                                        </p:tgtEl>
                                        <p:attrNameLst>
                                          <p:attrName>ppt_x</p:attrName>
                                        </p:attrNameLst>
                                      </p:cBhvr>
                                      <p:tavLst>
                                        <p:tav tm="0">
                                          <p:val>
                                            <p:strVal val="ppt_x"/>
                                          </p:val>
                                        </p:tav>
                                        <p:tav tm="100000">
                                          <p:val>
                                            <p:strVal val="ppt_x"/>
                                          </p:val>
                                        </p:tav>
                                      </p:tavLst>
                                    </p:anim>
                                    <p:anim calcmode="lin" valueType="num">
                                      <p:cBhvr>
                                        <p:cTn id="130" dur="1000"/>
                                        <p:tgtEl>
                                          <p:spTgt spid="4099">
                                            <p:bg/>
                                          </p:spTgt>
                                        </p:tgtEl>
                                        <p:attrNameLst>
                                          <p:attrName>ppt_y</p:attrName>
                                        </p:attrNameLst>
                                      </p:cBhvr>
                                      <p:tavLst>
                                        <p:tav tm="0">
                                          <p:val>
                                            <p:strVal val="ppt_y"/>
                                          </p:val>
                                        </p:tav>
                                        <p:tav tm="100000">
                                          <p:val>
                                            <p:strVal val="ppt_y+.1"/>
                                          </p:val>
                                        </p:tav>
                                      </p:tavLst>
                                    </p:anim>
                                    <p:set>
                                      <p:cBhvr>
                                        <p:cTn id="131" dur="1" fill="hold">
                                          <p:stCondLst>
                                            <p:cond delay="999"/>
                                          </p:stCondLst>
                                        </p:cTn>
                                        <p:tgtEl>
                                          <p:spTgt spid="4099">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P spid="4099" grpId="1" build="allAtOnce"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sz="quarter" idx="13"/>
          </p:nvPr>
        </p:nvSpPr>
        <p:spPr>
          <a:xfrm>
            <a:off x="352426" y="1463040"/>
            <a:ext cx="8410574" cy="4724400"/>
          </a:xfrm>
        </p:spPr>
        <p:txBody>
          <a:bodyPr>
            <a:normAutofit/>
          </a:bodyPr>
          <a:lstStyle/>
          <a:p>
            <a:pPr algn="ctr"/>
            <a:r>
              <a:rPr lang="en-US" sz="2400" dirty="0"/>
              <a:t>Hard copy in several places </a:t>
            </a:r>
            <a:endParaRPr lang="en-US" sz="2400" dirty="0" smtClean="0"/>
          </a:p>
          <a:p>
            <a:pPr algn="ctr"/>
            <a:r>
              <a:rPr lang="en-US" sz="2400" dirty="0" smtClean="0"/>
              <a:t>(</a:t>
            </a:r>
            <a:r>
              <a:rPr lang="en-US" sz="2400" dirty="0"/>
              <a:t>shift commander, communications center, aviation office, etc.) </a:t>
            </a:r>
          </a:p>
          <a:p>
            <a:pPr algn="ctr"/>
            <a:r>
              <a:rPr lang="en-US" sz="2400" dirty="0">
                <a:solidFill>
                  <a:srgbClr val="FFFF00"/>
                </a:solidFill>
              </a:rPr>
              <a:t>Must be available to officers on the road. </a:t>
            </a:r>
            <a:endParaRPr lang="en-US" sz="2400" dirty="0" smtClean="0">
              <a:solidFill>
                <a:srgbClr val="FFFF00"/>
              </a:solidFill>
            </a:endParaRPr>
          </a:p>
          <a:p>
            <a:pPr algn="ctr"/>
            <a:r>
              <a:rPr lang="en-US" sz="2400" dirty="0" smtClean="0">
                <a:solidFill>
                  <a:srgbClr val="FFFF00"/>
                </a:solidFill>
              </a:rPr>
              <a:t>Computer </a:t>
            </a:r>
            <a:r>
              <a:rPr lang="en-US" sz="2400" dirty="0">
                <a:solidFill>
                  <a:srgbClr val="FFFF00"/>
                </a:solidFill>
              </a:rPr>
              <a:t>or hard copy.</a:t>
            </a:r>
          </a:p>
        </p:txBody>
      </p:sp>
      <p:sp>
        <p:nvSpPr>
          <p:cNvPr id="78851" name="Rectangle 3"/>
          <p:cNvSpPr>
            <a:spLocks noGrp="1" noChangeArrowheads="1"/>
          </p:cNvSpPr>
          <p:nvPr>
            <p:ph type="title"/>
          </p:nvPr>
        </p:nvSpPr>
        <p:spPr>
          <a:xfrm>
            <a:off x="791639" y="228600"/>
            <a:ext cx="7680960" cy="6096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Availability of plan</a:t>
            </a:r>
          </a:p>
        </p:txBody>
      </p:sp>
      <p:pic>
        <p:nvPicPr>
          <p:cNvPr id="9" name="Picture 2" descr="http://images.clipartof.com/thumbnails/1111011-Clipart-3d-Teeny-Man-Answering-His-Bed-Side-Phone-Royalty-Free-CGI-Illustr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b="13121"/>
          <a:stretch/>
        </p:blipFill>
        <p:spPr bwMode="auto">
          <a:xfrm>
            <a:off x="533400" y="4056913"/>
            <a:ext cx="2311084" cy="1780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508" y="4056913"/>
            <a:ext cx="2503223" cy="1780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726" y="4056912"/>
            <a:ext cx="2373747" cy="1780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http://ts3.mm.bing.net/th?id=H.4600649788687526&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57" y="3798135"/>
            <a:ext cx="2182970" cy="2297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4" name="Picture 8" descr="http://ts2.mm.bing.net/th?id=H.4639523524903873&amp;pid=15.1"/>
          <p:cNvPicPr>
            <a:picLocks noChangeAspect="1" noChangeArrowheads="1"/>
          </p:cNvPicPr>
          <p:nvPr/>
        </p:nvPicPr>
        <p:blipFill rotWithShape="1">
          <a:blip r:embed="rId6">
            <a:extLst>
              <a:ext uri="{28A0092B-C50C-407E-A947-70E740481C1C}">
                <a14:useLocalDpi xmlns:a14="http://schemas.microsoft.com/office/drawing/2010/main" val="0"/>
              </a:ext>
            </a:extLst>
          </a:blip>
          <a:srcRect r="57541"/>
          <a:stretch/>
        </p:blipFill>
        <p:spPr bwMode="auto">
          <a:xfrm>
            <a:off x="4025489" y="3798135"/>
            <a:ext cx="1213260" cy="2457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257554" y="4076719"/>
            <a:ext cx="2420088" cy="1807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descr="C:\Users\Bryan\Dropbox\Camera Uploads\IMG_0760.JPG"/>
          <p:cNvPicPr>
            <a:picLocks noChangeAspect="1" noChangeArrowheads="1"/>
          </p:cNvPicPr>
          <p:nvPr/>
        </p:nvPicPr>
        <p:blipFill rotWithShape="1">
          <a:blip r:embed="rId8">
            <a:extLst>
              <a:ext uri="{28A0092B-C50C-407E-A947-70E740481C1C}">
                <a14:useLocalDpi xmlns:a14="http://schemas.microsoft.com/office/drawing/2010/main" val="0"/>
              </a:ext>
            </a:extLst>
          </a:blip>
          <a:srcRect l="20795"/>
          <a:stretch/>
        </p:blipFill>
        <p:spPr bwMode="auto">
          <a:xfrm>
            <a:off x="-287461" y="3752113"/>
            <a:ext cx="9583861" cy="26872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5322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6"/>
                                        </p:tgtEl>
                                      </p:cBhvr>
                                    </p:animEffect>
                                    <p:set>
                                      <p:cBhvr>
                                        <p:cTn id="7" dur="1" fill="hold">
                                          <p:stCondLst>
                                            <p:cond delay="499"/>
                                          </p:stCondLst>
                                        </p:cTn>
                                        <p:tgtEl>
                                          <p:spTgt spid="4106"/>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1000"/>
                                        <p:tgtEl>
                                          <p:spTgt spid="4102"/>
                                        </p:tgtEl>
                                      </p:cBhvr>
                                    </p:animEffect>
                                    <p:anim calcmode="lin" valueType="num">
                                      <p:cBhvr>
                                        <p:cTn id="30" dur="1000" fill="hold"/>
                                        <p:tgtEl>
                                          <p:spTgt spid="4102"/>
                                        </p:tgtEl>
                                        <p:attrNameLst>
                                          <p:attrName>ppt_x</p:attrName>
                                        </p:attrNameLst>
                                      </p:cBhvr>
                                      <p:tavLst>
                                        <p:tav tm="0">
                                          <p:val>
                                            <p:strVal val="#ppt_x"/>
                                          </p:val>
                                        </p:tav>
                                        <p:tav tm="100000">
                                          <p:val>
                                            <p:strVal val="#ppt_x"/>
                                          </p:val>
                                        </p:tav>
                                      </p:tavLst>
                                    </p:anim>
                                    <p:anim calcmode="lin" valueType="num">
                                      <p:cBhvr>
                                        <p:cTn id="31" dur="1000" fill="hold"/>
                                        <p:tgtEl>
                                          <p:spTgt spid="4102"/>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14" presetClass="exit" presetSubtype="10" fill="hold" nodeType="after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1000"/>
                                        <p:tgtEl>
                                          <p:spTgt spid="4104"/>
                                        </p:tgtEl>
                                      </p:cBhvr>
                                    </p:animEffect>
                                    <p:anim calcmode="lin" valueType="num">
                                      <p:cBhvr>
                                        <p:cTn id="40" dur="1000" fill="hold"/>
                                        <p:tgtEl>
                                          <p:spTgt spid="4104"/>
                                        </p:tgtEl>
                                        <p:attrNameLst>
                                          <p:attrName>ppt_x</p:attrName>
                                        </p:attrNameLst>
                                      </p:cBhvr>
                                      <p:tavLst>
                                        <p:tav tm="0">
                                          <p:val>
                                            <p:strVal val="#ppt_x"/>
                                          </p:val>
                                        </p:tav>
                                        <p:tav tm="100000">
                                          <p:val>
                                            <p:strVal val="#ppt_x"/>
                                          </p:val>
                                        </p:tav>
                                      </p:tavLst>
                                    </p:anim>
                                    <p:anim calcmode="lin" valueType="num">
                                      <p:cBhvr>
                                        <p:cTn id="41" dur="1000" fill="hold"/>
                                        <p:tgtEl>
                                          <p:spTgt spid="410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14" presetClass="exit" presetSubtype="10" fill="hold" nodeType="afterEffect">
                                  <p:stCondLst>
                                    <p:cond delay="0"/>
                                  </p:stCondLst>
                                  <p:childTnLst>
                                    <p:animEffect transition="out" filter="randombar(horizontal)">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4105"/>
                                        </p:tgtEl>
                                        <p:attrNameLst>
                                          <p:attrName>style.visibility</p:attrName>
                                        </p:attrNameLst>
                                      </p:cBhvr>
                                      <p:to>
                                        <p:strVal val="visible"/>
                                      </p:to>
                                    </p:set>
                                    <p:animEffect transition="in" filter="fade">
                                      <p:cBhvr>
                                        <p:cTn id="49" dur="1000"/>
                                        <p:tgtEl>
                                          <p:spTgt spid="4105"/>
                                        </p:tgtEl>
                                      </p:cBhvr>
                                    </p:animEffect>
                                    <p:anim calcmode="lin" valueType="num">
                                      <p:cBhvr>
                                        <p:cTn id="50" dur="1000" fill="hold"/>
                                        <p:tgtEl>
                                          <p:spTgt spid="4105"/>
                                        </p:tgtEl>
                                        <p:attrNameLst>
                                          <p:attrName>ppt_x</p:attrName>
                                        </p:attrNameLst>
                                      </p:cBhvr>
                                      <p:tavLst>
                                        <p:tav tm="0">
                                          <p:val>
                                            <p:strVal val="#ppt_x"/>
                                          </p:val>
                                        </p:tav>
                                        <p:tav tm="100000">
                                          <p:val>
                                            <p:strVal val="#ppt_x"/>
                                          </p:val>
                                        </p:tav>
                                      </p:tavLst>
                                    </p:anim>
                                    <p:anim calcmode="lin" valueType="num">
                                      <p:cBhvr>
                                        <p:cTn id="51" dur="1000" fill="hold"/>
                                        <p:tgtEl>
                                          <p:spTgt spid="4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G_2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sz="quarter" idx="13"/>
          </p:nvPr>
        </p:nvSpPr>
        <p:spPr>
          <a:xfrm>
            <a:off x="607218" y="1371600"/>
            <a:ext cx="8079582" cy="3743325"/>
          </a:xfrm>
          <a:solidFill>
            <a:srgbClr val="B2B2B2">
              <a:alpha val="74902"/>
            </a:srgbClr>
          </a:solidFill>
        </p:spPr>
        <p:txBody>
          <a:bodyPr/>
          <a:lstStyle/>
          <a:p>
            <a:pPr marL="342900" indent="-342900">
              <a:lnSpc>
                <a:spcPct val="90000"/>
              </a:lnSpc>
              <a:buClr>
                <a:srgbClr val="002060"/>
              </a:buClr>
              <a:buFont typeface="Arial" pitchFamily="34" charset="0"/>
              <a:buChar char="•"/>
            </a:pPr>
            <a:r>
              <a:rPr lang="en-US" sz="2400" b="1" dirty="0"/>
              <a:t>Aircrew does not answer routine check for ten minutes.</a:t>
            </a:r>
          </a:p>
          <a:p>
            <a:pPr marL="342900" indent="-342900">
              <a:lnSpc>
                <a:spcPct val="90000"/>
              </a:lnSpc>
              <a:buClr>
                <a:srgbClr val="002060"/>
              </a:buClr>
              <a:buFont typeface="Arial" pitchFamily="34" charset="0"/>
              <a:buChar char="•"/>
            </a:pPr>
            <a:r>
              <a:rPr lang="en-US" sz="2400" b="1" dirty="0">
                <a:solidFill>
                  <a:schemeClr val="bg1"/>
                </a:solidFill>
              </a:rPr>
              <a:t>Aircrew is more than 30min past due on cross country, maintenance or administrative type flight.</a:t>
            </a:r>
          </a:p>
          <a:p>
            <a:pPr marL="342900" indent="-342900">
              <a:lnSpc>
                <a:spcPct val="90000"/>
              </a:lnSpc>
              <a:buClr>
                <a:srgbClr val="002060"/>
              </a:buClr>
              <a:buFont typeface="Arial" pitchFamily="34" charset="0"/>
              <a:buChar char="•"/>
            </a:pPr>
            <a:r>
              <a:rPr lang="en-US" sz="2400" b="1" dirty="0">
                <a:solidFill>
                  <a:srgbClr val="FFFFFF"/>
                </a:solidFill>
              </a:rPr>
              <a:t>Aircraft Emergency Locator Beacon is activated</a:t>
            </a:r>
          </a:p>
          <a:p>
            <a:pPr marL="342900" indent="-342900">
              <a:lnSpc>
                <a:spcPct val="90000"/>
              </a:lnSpc>
              <a:buClr>
                <a:srgbClr val="002060"/>
              </a:buClr>
              <a:buFont typeface="Arial" pitchFamily="34" charset="0"/>
              <a:buChar char="•"/>
            </a:pPr>
            <a:r>
              <a:rPr lang="en-US" sz="2400" b="1" dirty="0">
                <a:solidFill>
                  <a:schemeClr val="bg1"/>
                </a:solidFill>
              </a:rPr>
              <a:t>Aircrew advises via radio they are in an emergency situation</a:t>
            </a:r>
          </a:p>
          <a:p>
            <a:pPr marL="342900" indent="-342900">
              <a:lnSpc>
                <a:spcPct val="90000"/>
              </a:lnSpc>
              <a:buClr>
                <a:srgbClr val="002060"/>
              </a:buClr>
              <a:buFont typeface="Arial" pitchFamily="34" charset="0"/>
              <a:buChar char="•"/>
            </a:pPr>
            <a:r>
              <a:rPr lang="en-US" sz="2400" b="1" dirty="0">
                <a:solidFill>
                  <a:srgbClr val="FFFFFF"/>
                </a:solidFill>
              </a:rPr>
              <a:t>911 call </a:t>
            </a:r>
            <a:r>
              <a:rPr lang="en-US" sz="2400" b="1" dirty="0" smtClean="0">
                <a:solidFill>
                  <a:srgbClr val="FFFFFF"/>
                </a:solidFill>
              </a:rPr>
              <a:t>advises </a:t>
            </a:r>
            <a:r>
              <a:rPr lang="en-US" sz="2400" b="1" dirty="0">
                <a:solidFill>
                  <a:srgbClr val="FFFFFF"/>
                </a:solidFill>
              </a:rPr>
              <a:t>aircraft in emergency situation (and unable to confirm otherwise with aircrew)</a:t>
            </a:r>
          </a:p>
          <a:p>
            <a:pPr>
              <a:lnSpc>
                <a:spcPct val="90000"/>
              </a:lnSpc>
              <a:buFontTx/>
              <a:buNone/>
            </a:pPr>
            <a:endParaRPr lang="en-US" sz="2400" b="1" dirty="0">
              <a:solidFill>
                <a:srgbClr val="FFCC00"/>
              </a:solidFill>
            </a:endParaRPr>
          </a:p>
        </p:txBody>
      </p:sp>
      <p:sp>
        <p:nvSpPr>
          <p:cNvPr id="6146" name="Rectangle 2"/>
          <p:cNvSpPr>
            <a:spLocks noGrp="1" noChangeArrowheads="1"/>
          </p:cNvSpPr>
          <p:nvPr>
            <p:ph type="title"/>
          </p:nvPr>
        </p:nvSpPr>
        <p:spPr>
          <a:xfrm>
            <a:off x="624840" y="228600"/>
            <a:ext cx="7680960" cy="6096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Initiation of </a:t>
            </a:r>
            <a:r>
              <a:rPr lang="en-US" sz="2800" dirty="0" smtClean="0">
                <a:solidFill>
                  <a:schemeClr val="dk1"/>
                </a:solidFill>
                <a:latin typeface="Eras Bold ITC" pitchFamily="34" charset="0"/>
                <a:ea typeface="+mn-ea"/>
                <a:cs typeface="+mn-cs"/>
              </a:rPr>
              <a:t>ERP</a:t>
            </a:r>
            <a:endParaRPr lang="en-US" sz="2800" dirty="0">
              <a:solidFill>
                <a:schemeClr val="dk1"/>
              </a:solidFill>
              <a:latin typeface="Eras Bold ITC" pitchFamily="34" charset="0"/>
              <a:ea typeface="+mn-ea"/>
              <a:cs typeface="+mn-cs"/>
            </a:endParaRPr>
          </a:p>
        </p:txBody>
      </p:sp>
      <p:sp>
        <p:nvSpPr>
          <p:cNvPr id="6149" name="Text Box 5"/>
          <p:cNvSpPr txBox="1">
            <a:spLocks noChangeArrowheads="1"/>
          </p:cNvSpPr>
          <p:nvPr/>
        </p:nvSpPr>
        <p:spPr bwMode="auto">
          <a:xfrm>
            <a:off x="609600" y="5484813"/>
            <a:ext cx="7620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a:solidFill>
                  <a:schemeClr val="bg1"/>
                </a:solidFill>
              </a:rPr>
              <a:t>If any of these criteria are met, initiate the </a:t>
            </a:r>
          </a:p>
          <a:p>
            <a:pPr algn="ctr"/>
            <a:r>
              <a:rPr lang="en-US" sz="2800" b="1" dirty="0" smtClean="0">
                <a:solidFill>
                  <a:schemeClr val="bg1"/>
                </a:solidFill>
              </a:rPr>
              <a:t>Emergency </a:t>
            </a:r>
            <a:r>
              <a:rPr lang="en-US" sz="2800" b="1" dirty="0">
                <a:solidFill>
                  <a:schemeClr val="bg1"/>
                </a:solidFill>
              </a:rPr>
              <a:t>Response Plan Immediately.</a:t>
            </a:r>
          </a:p>
          <a:p>
            <a:endParaRPr lang="en-US" sz="2800" b="1" dirty="0"/>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6148"/>
                                        </p:tgtEl>
                                        <p:attrNameLst>
                                          <p:attrName>style.opacity</p:attrName>
                                        </p:attrNameLst>
                                      </p:cBhvr>
                                      <p:to>
                                        <p:strVal val="0.5"/>
                                      </p:to>
                                    </p:set>
                                    <p:animEffect filter="image" prLst="opacity: 0.5">
                                      <p:cBhvr rctx="IE">
                                        <p:cTn id="7" dur="indefinite"/>
                                        <p:tgtEl>
                                          <p:spTgt spid="6148"/>
                                        </p:tgtEl>
                                      </p:cBhvr>
                                    </p:animEffect>
                                  </p:childTnLst>
                                </p:cTn>
                              </p:par>
                              <p:par>
                                <p:cTn id="8" presetID="23" presetClass="emph" presetSubtype="0" fill="hold" grpId="0" nodeType="withEffect">
                                  <p:stCondLst>
                                    <p:cond delay="0"/>
                                  </p:stCondLst>
                                  <p:childTnLst>
                                    <p:animClr clrSpc="hsl" dir="cw">
                                      <p:cBhvr override="childStyle">
                                        <p:cTn id="9" dur="500" fill="hold"/>
                                        <p:tgtEl>
                                          <p:spTgt spid="6146"/>
                                        </p:tgtEl>
                                        <p:attrNameLst>
                                          <p:attrName>style.color</p:attrName>
                                        </p:attrNameLst>
                                      </p:cBhvr>
                                      <p:by>
                                        <p:hsl h="10842353" s="0" l="0"/>
                                      </p:by>
                                    </p:animClr>
                                    <p:animClr clrSpc="hsl" dir="cw">
                                      <p:cBhvr>
                                        <p:cTn id="10" dur="500" fill="hold"/>
                                        <p:tgtEl>
                                          <p:spTgt spid="6146"/>
                                        </p:tgtEl>
                                        <p:attrNameLst>
                                          <p:attrName>fillcolor</p:attrName>
                                        </p:attrNameLst>
                                      </p:cBhvr>
                                      <p:by>
                                        <p:hsl h="10842353" s="0" l="0"/>
                                      </p:by>
                                    </p:animClr>
                                    <p:animClr clrSpc="hsl" dir="cw">
                                      <p:cBhvr>
                                        <p:cTn id="11" dur="500" fill="hold"/>
                                        <p:tgtEl>
                                          <p:spTgt spid="6146"/>
                                        </p:tgtEl>
                                        <p:attrNameLst>
                                          <p:attrName>stroke.color</p:attrName>
                                        </p:attrNameLst>
                                      </p:cBhvr>
                                      <p:by>
                                        <p:hsl h="10842353" s="0" l="0"/>
                                      </p:by>
                                    </p:animClr>
                                    <p:set>
                                      <p:cBhvr>
                                        <p:cTn id="12" dur="500" fill="hold"/>
                                        <p:tgtEl>
                                          <p:spTgt spid="6146"/>
                                        </p:tgtEl>
                                        <p:attrNameLst>
                                          <p:attrName>fill.type</p:attrName>
                                        </p:attrNameLst>
                                      </p:cBhvr>
                                      <p:to>
                                        <p:strVal val="solid"/>
                                      </p:to>
                                    </p:set>
                                  </p:childTnLst>
                                </p:cTn>
                              </p:par>
                              <p:par>
                                <p:cTn id="13" presetID="3" presetClass="entr" presetSubtype="10" fill="hold" grpId="1" nodeType="withEffect">
                                  <p:stCondLst>
                                    <p:cond delay="0"/>
                                  </p:stCondLst>
                                  <p:childTnLst>
                                    <p:set>
                                      <p:cBhvr>
                                        <p:cTn id="14" dur="1" fill="hold">
                                          <p:stCondLst>
                                            <p:cond delay="0"/>
                                          </p:stCondLst>
                                        </p:cTn>
                                        <p:tgtEl>
                                          <p:spTgt spid="6147">
                                            <p:bg/>
                                          </p:spTgt>
                                        </p:tgtEl>
                                        <p:attrNameLst>
                                          <p:attrName>style.visibility</p:attrName>
                                        </p:attrNameLst>
                                      </p:cBhvr>
                                      <p:to>
                                        <p:strVal val="visible"/>
                                      </p:to>
                                    </p:set>
                                    <p:animEffect transition="in" filter="blinds(horizontal)">
                                      <p:cBhvr>
                                        <p:cTn id="15" dur="500"/>
                                        <p:tgtEl>
                                          <p:spTgt spid="614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1" nodeType="clickEffect">
                                  <p:stCondLst>
                                    <p:cond delay="0"/>
                                  </p:stCondLst>
                                  <p:childTnLst>
                                    <p:set>
                                      <p:cBhvr>
                                        <p:cTn id="19" dur="1" fill="hold">
                                          <p:stCondLst>
                                            <p:cond delay="0"/>
                                          </p:stCondLst>
                                        </p:cTn>
                                        <p:tgtEl>
                                          <p:spTgt spid="6147">
                                            <p:txEl>
                                              <p:pRg st="0" end="0"/>
                                            </p:txEl>
                                          </p:spTgt>
                                        </p:tgtEl>
                                        <p:attrNameLst>
                                          <p:attrName>style.visibility</p:attrName>
                                        </p:attrNameLst>
                                      </p:cBhvr>
                                      <p:to>
                                        <p:strVal val="visible"/>
                                      </p:to>
                                    </p:set>
                                    <p:animEffect transition="in" filter="blinds(horizontal)">
                                      <p:cBhvr>
                                        <p:cTn id="20" dur="500"/>
                                        <p:tgtEl>
                                          <p:spTgt spid="614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1" nodeType="clickEffect">
                                  <p:stCondLst>
                                    <p:cond delay="0"/>
                                  </p:stCondLst>
                                  <p:childTnLst>
                                    <p:set>
                                      <p:cBhvr>
                                        <p:cTn id="24" dur="1" fill="hold">
                                          <p:stCondLst>
                                            <p:cond delay="0"/>
                                          </p:stCondLst>
                                        </p:cTn>
                                        <p:tgtEl>
                                          <p:spTgt spid="6147">
                                            <p:txEl>
                                              <p:pRg st="1" end="1"/>
                                            </p:txEl>
                                          </p:spTgt>
                                        </p:tgtEl>
                                        <p:attrNameLst>
                                          <p:attrName>style.visibility</p:attrName>
                                        </p:attrNameLst>
                                      </p:cBhvr>
                                      <p:to>
                                        <p:strVal val="visible"/>
                                      </p:to>
                                    </p:set>
                                    <p:animEffect transition="in" filter="blinds(horizontal)">
                                      <p:cBhvr>
                                        <p:cTn id="25" dur="500"/>
                                        <p:tgtEl>
                                          <p:spTgt spid="614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1" nodeType="clickEffect">
                                  <p:stCondLst>
                                    <p:cond delay="0"/>
                                  </p:stCondLst>
                                  <p:childTnLst>
                                    <p:set>
                                      <p:cBhvr>
                                        <p:cTn id="29" dur="1" fill="hold">
                                          <p:stCondLst>
                                            <p:cond delay="0"/>
                                          </p:stCondLst>
                                        </p:cTn>
                                        <p:tgtEl>
                                          <p:spTgt spid="6147">
                                            <p:txEl>
                                              <p:pRg st="2" end="2"/>
                                            </p:txEl>
                                          </p:spTgt>
                                        </p:tgtEl>
                                        <p:attrNameLst>
                                          <p:attrName>style.visibility</p:attrName>
                                        </p:attrNameLst>
                                      </p:cBhvr>
                                      <p:to>
                                        <p:strVal val="visible"/>
                                      </p:to>
                                    </p:set>
                                    <p:animEffect transition="in" filter="blinds(horizontal)">
                                      <p:cBhvr>
                                        <p:cTn id="30" dur="500"/>
                                        <p:tgtEl>
                                          <p:spTgt spid="614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1"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Effect transition="in" filter="blinds(horizontal)">
                                      <p:cBhvr>
                                        <p:cTn id="35" dur="500"/>
                                        <p:tgtEl>
                                          <p:spTgt spid="614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1" nodeType="clickEffect">
                                  <p:stCondLst>
                                    <p:cond delay="0"/>
                                  </p:stCondLst>
                                  <p:childTnLst>
                                    <p:set>
                                      <p:cBhvr>
                                        <p:cTn id="39" dur="1" fill="hold">
                                          <p:stCondLst>
                                            <p:cond delay="0"/>
                                          </p:stCondLst>
                                        </p:cTn>
                                        <p:tgtEl>
                                          <p:spTgt spid="6147">
                                            <p:txEl>
                                              <p:pRg st="4" end="4"/>
                                            </p:txEl>
                                          </p:spTgt>
                                        </p:tgtEl>
                                        <p:attrNameLst>
                                          <p:attrName>style.visibility</p:attrName>
                                        </p:attrNameLst>
                                      </p:cBhvr>
                                      <p:to>
                                        <p:strVal val="visible"/>
                                      </p:to>
                                    </p:set>
                                    <p:animEffect transition="in" filter="blinds(horizontal)">
                                      <p:cBhvr>
                                        <p:cTn id="40" dur="500"/>
                                        <p:tgtEl>
                                          <p:spTgt spid="6147">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49">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49">
                                            <p:txEl>
                                              <p:pRg st="1" end="1"/>
                                            </p:txEl>
                                          </p:spTgt>
                                        </p:tgtEl>
                                        <p:attrNameLst>
                                          <p:attrName>style.visibility</p:attrName>
                                        </p:attrNameLst>
                                      </p:cBhvr>
                                      <p:to>
                                        <p:strVal val="visible"/>
                                      </p:to>
                                    </p:set>
                                  </p:childTnLst>
                                </p:cTn>
                              </p:par>
                              <p:par>
                                <p:cTn id="47" presetID="42" presetClass="entr" presetSubtype="0" fill="hold" nodeType="withEffect">
                                  <p:stCondLst>
                                    <p:cond delay="0"/>
                                  </p:stCondLst>
                                  <p:childTnLst>
                                    <p:set>
                                      <p:cBhvr>
                                        <p:cTn id="48" dur="1" fill="hold">
                                          <p:stCondLst>
                                            <p:cond delay="0"/>
                                          </p:stCondLst>
                                        </p:cTn>
                                        <p:tgtEl>
                                          <p:spTgt spid="6149">
                                            <p:txEl>
                                              <p:pRg st="0" end="0"/>
                                            </p:txEl>
                                          </p:spTgt>
                                        </p:tgtEl>
                                        <p:attrNameLst>
                                          <p:attrName>style.visibility</p:attrName>
                                        </p:attrNameLst>
                                      </p:cBhvr>
                                      <p:to>
                                        <p:strVal val="visible"/>
                                      </p:to>
                                    </p:set>
                                    <p:animEffect transition="in" filter="fade">
                                      <p:cBhvr>
                                        <p:cTn id="49" dur="1000"/>
                                        <p:tgtEl>
                                          <p:spTgt spid="6149">
                                            <p:txEl>
                                              <p:pRg st="0" end="0"/>
                                            </p:txEl>
                                          </p:spTgt>
                                        </p:tgtEl>
                                      </p:cBhvr>
                                    </p:animEffect>
                                    <p:anim calcmode="lin" valueType="num">
                                      <p:cBhvr>
                                        <p:cTn id="50" dur="1000" fill="hold"/>
                                        <p:tgtEl>
                                          <p:spTgt spid="614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1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1" build="p" animBg="1"/>
      <p:bldP spid="6146" grpId="0" animBg="1"/>
      <p:bldP spid="614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3010"/>
            <a:ext cx="9144000" cy="6021917"/>
          </a:xfrm>
          <a:prstGeom prst="rect">
            <a:avLst/>
          </a:prstGeom>
          <a:effectLst>
            <a:softEdge rad="63500"/>
          </a:effectLst>
        </p:spPr>
      </p:pic>
      <p:sp>
        <p:nvSpPr>
          <p:cNvPr id="2" name="Content Placeholder 1"/>
          <p:cNvSpPr>
            <a:spLocks noGrp="1"/>
          </p:cNvSpPr>
          <p:nvPr>
            <p:ph sz="quarter" idx="13"/>
          </p:nvPr>
        </p:nvSpPr>
        <p:spPr>
          <a:xfrm>
            <a:off x="5334000" y="843010"/>
            <a:ext cx="3581400" cy="4724400"/>
          </a:xfrm>
        </p:spPr>
        <p:txBody>
          <a:bodyPr/>
          <a:lstStyle/>
          <a:p>
            <a:r>
              <a:rPr lang="en-US" sz="2400" dirty="0" smtClean="0"/>
              <a:t>“Incomprehensible </a:t>
            </a:r>
            <a:r>
              <a:rPr lang="en-US" sz="2400" dirty="0"/>
              <a:t>jargon is the hallmark of a profession</a:t>
            </a:r>
            <a:r>
              <a:rPr lang="en-US" sz="2400" dirty="0" smtClean="0"/>
              <a:t>.“</a:t>
            </a:r>
          </a:p>
          <a:p>
            <a:endParaRPr lang="en-US" sz="2400" dirty="0"/>
          </a:p>
          <a:p>
            <a:pPr algn="r"/>
            <a:r>
              <a:rPr lang="en-US" dirty="0"/>
              <a:t>--Kingman Brewster Jr</a:t>
            </a:r>
            <a:r>
              <a:rPr lang="en-US" dirty="0" smtClean="0"/>
              <a:t>.</a:t>
            </a:r>
            <a:endParaRPr lang="en-US" dirty="0"/>
          </a:p>
          <a:p>
            <a:endParaRPr lang="en-US" dirty="0"/>
          </a:p>
        </p:txBody>
      </p:sp>
    </p:spTree>
    <p:extLst>
      <p:ext uri="{BB962C8B-B14F-4D97-AF65-F5344CB8AC3E}">
        <p14:creationId xmlns:p14="http://schemas.microsoft.com/office/powerpoint/2010/main" val="3796982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undsford Pics 0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6988"/>
            <a:ext cx="10363200" cy="6907212"/>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sz="quarter" idx="13"/>
          </p:nvPr>
        </p:nvSpPr>
        <p:spPr>
          <a:xfrm>
            <a:off x="-76200" y="1981200"/>
            <a:ext cx="5715000" cy="4525963"/>
          </a:xfrm>
        </p:spPr>
        <p:txBody>
          <a:bodyPr>
            <a:noAutofit/>
          </a:bodyPr>
          <a:lstStyle/>
          <a:p>
            <a:pPr marL="457200" indent="-457200">
              <a:lnSpc>
                <a:spcPct val="90000"/>
              </a:lnSpc>
              <a:buFont typeface="Arial" pitchFamily="34" charset="0"/>
              <a:buChar char="•"/>
            </a:pPr>
            <a:r>
              <a:rPr lang="en-US" sz="3200" b="1" dirty="0">
                <a:solidFill>
                  <a:srgbClr val="FFFF00"/>
                </a:solidFill>
                <a:latin typeface="BritannicEFMedium" pitchFamily="2" charset="0"/>
              </a:rPr>
              <a:t>Communications Center</a:t>
            </a:r>
          </a:p>
          <a:p>
            <a:pPr marL="457200" indent="-457200">
              <a:lnSpc>
                <a:spcPct val="90000"/>
              </a:lnSpc>
              <a:buFont typeface="Arial" pitchFamily="34" charset="0"/>
              <a:buChar char="•"/>
            </a:pPr>
            <a:r>
              <a:rPr lang="en-US" sz="3200" b="1" dirty="0" smtClean="0">
                <a:solidFill>
                  <a:srgbClr val="FFFF00"/>
                </a:solidFill>
                <a:latin typeface="BritannicEFMedium" pitchFamily="2" charset="0"/>
              </a:rPr>
              <a:t>Shift </a:t>
            </a:r>
            <a:r>
              <a:rPr lang="en-US" sz="3200" b="1" dirty="0">
                <a:solidFill>
                  <a:srgbClr val="FFFF00"/>
                </a:solidFill>
                <a:latin typeface="BritannicEFMedium" pitchFamily="2" charset="0"/>
              </a:rPr>
              <a:t>Supervisor</a:t>
            </a:r>
          </a:p>
          <a:p>
            <a:pPr marL="457200" indent="-457200">
              <a:lnSpc>
                <a:spcPct val="90000"/>
              </a:lnSpc>
              <a:buFont typeface="Arial" pitchFamily="34" charset="0"/>
              <a:buChar char="•"/>
            </a:pPr>
            <a:r>
              <a:rPr lang="en-US" sz="3200" b="1" dirty="0">
                <a:solidFill>
                  <a:srgbClr val="FFFF00"/>
                </a:solidFill>
                <a:latin typeface="BritannicEFMedium" pitchFamily="2" charset="0"/>
              </a:rPr>
              <a:t>Air Unit Commander </a:t>
            </a:r>
          </a:p>
          <a:p>
            <a:pPr marL="457200" indent="-457200">
              <a:lnSpc>
                <a:spcPct val="90000"/>
              </a:lnSpc>
              <a:buFont typeface="Arial" pitchFamily="34" charset="0"/>
              <a:buChar char="•"/>
            </a:pPr>
            <a:r>
              <a:rPr lang="en-US" sz="3200" b="1" dirty="0">
                <a:solidFill>
                  <a:srgbClr val="FFFF00"/>
                </a:solidFill>
                <a:latin typeface="BritannicEFMedium" pitchFamily="2" charset="0"/>
              </a:rPr>
              <a:t>Chief Pilot</a:t>
            </a:r>
          </a:p>
          <a:p>
            <a:pPr marL="457200" indent="-457200">
              <a:lnSpc>
                <a:spcPct val="90000"/>
              </a:lnSpc>
              <a:buFont typeface="Arial" pitchFamily="34" charset="0"/>
              <a:buChar char="•"/>
            </a:pPr>
            <a:r>
              <a:rPr lang="en-US" sz="3200" b="1" dirty="0" smtClean="0">
                <a:solidFill>
                  <a:srgbClr val="FFFF00"/>
                </a:solidFill>
                <a:latin typeface="BritannicEFMedium" pitchFamily="2" charset="0"/>
              </a:rPr>
              <a:t>Aviation Safety </a:t>
            </a:r>
            <a:r>
              <a:rPr lang="en-US" sz="3200" b="1" dirty="0">
                <a:solidFill>
                  <a:srgbClr val="FFFF00"/>
                </a:solidFill>
                <a:latin typeface="BritannicEFMedium" pitchFamily="2" charset="0"/>
              </a:rPr>
              <a:t>Officer </a:t>
            </a:r>
            <a:endParaRPr lang="en-US" sz="3200" b="1" dirty="0" smtClean="0">
              <a:solidFill>
                <a:srgbClr val="FFFF00"/>
              </a:solidFill>
              <a:latin typeface="BritannicEFMedium" pitchFamily="2" charset="0"/>
            </a:endParaRPr>
          </a:p>
          <a:p>
            <a:pPr marL="457200" indent="-457200">
              <a:lnSpc>
                <a:spcPct val="90000"/>
              </a:lnSpc>
              <a:buFont typeface="Arial" pitchFamily="34" charset="0"/>
              <a:buChar char="•"/>
            </a:pPr>
            <a:r>
              <a:rPr lang="en-US" sz="3200" b="1" dirty="0" smtClean="0">
                <a:solidFill>
                  <a:srgbClr val="FFFF00"/>
                </a:solidFill>
                <a:latin typeface="BritannicEFMedium" pitchFamily="2" charset="0"/>
              </a:rPr>
              <a:t>Maintenance </a:t>
            </a:r>
            <a:r>
              <a:rPr lang="en-US" sz="3200" b="1" dirty="0">
                <a:solidFill>
                  <a:srgbClr val="FFFF00"/>
                </a:solidFill>
                <a:latin typeface="BritannicEFMedium" pitchFamily="2" charset="0"/>
              </a:rPr>
              <a:t>Technician</a:t>
            </a:r>
          </a:p>
          <a:p>
            <a:pPr marL="457200" indent="-457200">
              <a:lnSpc>
                <a:spcPct val="90000"/>
              </a:lnSpc>
              <a:buFont typeface="Arial" pitchFamily="34" charset="0"/>
              <a:buChar char="•"/>
            </a:pPr>
            <a:r>
              <a:rPr lang="en-US" sz="3200" b="1" dirty="0">
                <a:solidFill>
                  <a:srgbClr val="FFFF00"/>
                </a:solidFill>
                <a:latin typeface="BritannicEFMedium" pitchFamily="2" charset="0"/>
              </a:rPr>
              <a:t>Unit Staff</a:t>
            </a:r>
          </a:p>
          <a:p>
            <a:pPr marL="457200" indent="-457200">
              <a:lnSpc>
                <a:spcPct val="90000"/>
              </a:lnSpc>
              <a:buFont typeface="Arial" pitchFamily="34" charset="0"/>
              <a:buChar char="•"/>
            </a:pPr>
            <a:r>
              <a:rPr lang="en-US" sz="3200" b="1" dirty="0">
                <a:solidFill>
                  <a:srgbClr val="FFFF00"/>
                </a:solidFill>
                <a:latin typeface="BritannicEFMedium" pitchFamily="2" charset="0"/>
              </a:rPr>
              <a:t>Public Information Officer</a:t>
            </a:r>
          </a:p>
        </p:txBody>
      </p:sp>
      <p:sp>
        <p:nvSpPr>
          <p:cNvPr id="5122" name="Rectangle 2"/>
          <p:cNvSpPr>
            <a:spLocks noGrp="1" noChangeArrowheads="1"/>
          </p:cNvSpPr>
          <p:nvPr>
            <p:ph type="title"/>
          </p:nvPr>
        </p:nvSpPr>
        <p:spPr>
          <a:xfrm>
            <a:off x="3276600" y="381000"/>
            <a:ext cx="8229600" cy="1143000"/>
          </a:xfrm>
        </p:spPr>
        <p:txBody>
          <a:bodyPr>
            <a:normAutofit/>
          </a:bodyPr>
          <a:lstStyle/>
          <a:p>
            <a:r>
              <a:rPr lang="en-US" sz="4800" b="1" dirty="0">
                <a:solidFill>
                  <a:schemeClr val="bg1"/>
                </a:solidFill>
                <a:latin typeface="Copperplate Gothic Bold" pitchFamily="34" charset="0"/>
              </a:rPr>
              <a:t>Designated Jobs</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night photos 004"/>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49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night photos 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sz="quarter" idx="13"/>
          </p:nvPr>
        </p:nvSpPr>
        <p:spPr>
          <a:xfrm>
            <a:off x="457200" y="1143000"/>
            <a:ext cx="8305800" cy="2057400"/>
          </a:xfrm>
          <a:solidFill>
            <a:schemeClr val="bg1">
              <a:lumMod val="85000"/>
              <a:lumOff val="15000"/>
              <a:alpha val="86000"/>
            </a:schemeClr>
          </a:solidFill>
        </p:spPr>
        <p:txBody>
          <a:bodyPr>
            <a:normAutofit fontScale="92500" lnSpcReduction="10000"/>
          </a:bodyPr>
          <a:lstStyle/>
          <a:p>
            <a:pPr marL="457200" indent="-457200">
              <a:lnSpc>
                <a:spcPct val="90000"/>
              </a:lnSpc>
              <a:buClr>
                <a:srgbClr val="FA0000"/>
              </a:buClr>
              <a:buFont typeface="Arial" pitchFamily="34" charset="0"/>
              <a:buChar char="•"/>
            </a:pPr>
            <a:r>
              <a:rPr lang="en-US" sz="2400" b="1" dirty="0">
                <a:solidFill>
                  <a:srgbClr val="FFFF00"/>
                </a:solidFill>
              </a:rPr>
              <a:t>Initiate Plan</a:t>
            </a:r>
          </a:p>
          <a:p>
            <a:pPr marL="457200" indent="-457200">
              <a:lnSpc>
                <a:spcPct val="90000"/>
              </a:lnSpc>
              <a:buClr>
                <a:srgbClr val="FA0000"/>
              </a:buClr>
              <a:buFont typeface="Arial" pitchFamily="34" charset="0"/>
              <a:buChar char="•"/>
            </a:pPr>
            <a:r>
              <a:rPr lang="en-US" sz="2400" b="1" dirty="0">
                <a:solidFill>
                  <a:srgbClr val="FFFF00"/>
                </a:solidFill>
              </a:rPr>
              <a:t>Crew contact (radio, phone, pager, </a:t>
            </a:r>
            <a:r>
              <a:rPr lang="en-US" sz="2400" b="1" dirty="0" err="1">
                <a:solidFill>
                  <a:srgbClr val="FFFF00"/>
                </a:solidFill>
              </a:rPr>
              <a:t>etc</a:t>
            </a:r>
            <a:r>
              <a:rPr lang="en-US" sz="2400" b="1" dirty="0">
                <a:solidFill>
                  <a:srgbClr val="FFFF00"/>
                </a:solidFill>
              </a:rPr>
              <a:t>)</a:t>
            </a:r>
          </a:p>
          <a:p>
            <a:pPr marL="457200" indent="-457200">
              <a:lnSpc>
                <a:spcPct val="90000"/>
              </a:lnSpc>
              <a:buClr>
                <a:srgbClr val="FA0000"/>
              </a:buClr>
              <a:buFont typeface="Arial" pitchFamily="34" charset="0"/>
              <a:buChar char="•"/>
            </a:pPr>
            <a:r>
              <a:rPr lang="en-US" sz="2400" b="1" dirty="0">
                <a:solidFill>
                  <a:srgbClr val="FFFF00"/>
                </a:solidFill>
              </a:rPr>
              <a:t>Supervisor Contact (Patrol and Air Unit)</a:t>
            </a:r>
          </a:p>
          <a:p>
            <a:pPr marL="457200" indent="-457200">
              <a:lnSpc>
                <a:spcPct val="90000"/>
              </a:lnSpc>
              <a:buClr>
                <a:srgbClr val="FA0000"/>
              </a:buClr>
              <a:buFont typeface="Arial" pitchFamily="34" charset="0"/>
              <a:buChar char="•"/>
            </a:pPr>
            <a:r>
              <a:rPr lang="en-US" sz="2400" b="1" dirty="0">
                <a:solidFill>
                  <a:srgbClr val="FFFF00"/>
                </a:solidFill>
              </a:rPr>
              <a:t>Resource Contact (Other agencies, USCG, CAP, ATC)</a:t>
            </a:r>
          </a:p>
          <a:p>
            <a:pPr marL="457200" indent="-457200">
              <a:lnSpc>
                <a:spcPct val="90000"/>
              </a:lnSpc>
              <a:buClr>
                <a:srgbClr val="FA0000"/>
              </a:buClr>
              <a:buFont typeface="Arial" pitchFamily="34" charset="0"/>
              <a:buChar char="•"/>
            </a:pPr>
            <a:r>
              <a:rPr lang="en-US" sz="2400" b="1" dirty="0">
                <a:solidFill>
                  <a:srgbClr val="FFFF00"/>
                </a:solidFill>
              </a:rPr>
              <a:t>Unit member contact (per Response Plan)</a:t>
            </a:r>
          </a:p>
          <a:p>
            <a:pPr>
              <a:lnSpc>
                <a:spcPct val="90000"/>
              </a:lnSpc>
              <a:buFontTx/>
              <a:buNone/>
            </a:pPr>
            <a:endParaRPr lang="en-US" sz="2400" b="1" dirty="0">
              <a:solidFill>
                <a:srgbClr val="FFFF00"/>
              </a:solidFill>
            </a:endParaRPr>
          </a:p>
          <a:p>
            <a:pPr>
              <a:lnSpc>
                <a:spcPct val="90000"/>
              </a:lnSpc>
            </a:pPr>
            <a:endParaRPr lang="en-US" sz="2400" dirty="0"/>
          </a:p>
          <a:p>
            <a:pPr>
              <a:lnSpc>
                <a:spcPct val="90000"/>
              </a:lnSpc>
            </a:pPr>
            <a:endParaRPr lang="en-US" sz="2400" dirty="0"/>
          </a:p>
        </p:txBody>
      </p:sp>
      <p:sp>
        <p:nvSpPr>
          <p:cNvPr id="17410" name="Rectangle 2"/>
          <p:cNvSpPr>
            <a:spLocks noGrp="1" noChangeArrowheads="1"/>
          </p:cNvSpPr>
          <p:nvPr>
            <p:ph type="title"/>
          </p:nvPr>
        </p:nvSpPr>
        <p:spPr>
          <a:xfrm>
            <a:off x="457200" y="0"/>
            <a:ext cx="8229600" cy="1143000"/>
          </a:xfrm>
        </p:spPr>
        <p:txBody>
          <a:bodyPr/>
          <a:lstStyle/>
          <a:p>
            <a:r>
              <a:rPr lang="en-US" b="1">
                <a:solidFill>
                  <a:srgbClr val="FFFF00"/>
                </a:solidFill>
              </a:rPr>
              <a:t>Communications Center</a:t>
            </a:r>
          </a:p>
        </p:txBody>
      </p:sp>
      <p:sp>
        <p:nvSpPr>
          <p:cNvPr id="17412" name="Rectangle 4"/>
          <p:cNvSpPr>
            <a:spLocks noChangeArrowheads="1"/>
          </p:cNvSpPr>
          <p:nvPr/>
        </p:nvSpPr>
        <p:spPr bwMode="auto">
          <a:xfrm>
            <a:off x="457200" y="4648200"/>
            <a:ext cx="8229600" cy="1524000"/>
          </a:xfrm>
          <a:prstGeom prst="rect">
            <a:avLst/>
          </a:prstGeom>
          <a:solidFill>
            <a:schemeClr val="bg1">
              <a:lumMod val="85000"/>
              <a:lumOff val="15000"/>
              <a:alpha val="86000"/>
            </a:schemeClr>
          </a:solidFill>
          <a:ln>
            <a:noFill/>
          </a:ln>
          <a:effectLst/>
        </p:spPr>
        <p:txBody>
          <a:bodyPr/>
          <a:lstStyle/>
          <a:p>
            <a:pPr marL="342900" indent="-342900" algn="ctr">
              <a:lnSpc>
                <a:spcPct val="90000"/>
              </a:lnSpc>
              <a:spcBef>
                <a:spcPct val="20000"/>
              </a:spcBef>
            </a:pPr>
            <a:r>
              <a:rPr lang="en-US" sz="2400" b="1" dirty="0">
                <a:solidFill>
                  <a:srgbClr val="FFFF00"/>
                </a:solidFill>
              </a:rPr>
              <a:t>Plan must provide all contact numbers.</a:t>
            </a:r>
          </a:p>
          <a:p>
            <a:pPr marL="342900" indent="-342900" algn="ctr">
              <a:lnSpc>
                <a:spcPct val="90000"/>
              </a:lnSpc>
              <a:spcBef>
                <a:spcPct val="20000"/>
              </a:spcBef>
            </a:pPr>
            <a:r>
              <a:rPr lang="en-US" sz="2400" b="1" dirty="0">
                <a:solidFill>
                  <a:srgbClr val="FFFF00"/>
                </a:solidFill>
              </a:rPr>
              <a:t>Specify when to call whom and exactly what to ask for.</a:t>
            </a:r>
          </a:p>
          <a:p>
            <a:pPr marL="342900" indent="-342900" algn="ctr">
              <a:lnSpc>
                <a:spcPct val="90000"/>
              </a:lnSpc>
              <a:spcBef>
                <a:spcPct val="20000"/>
              </a:spcBef>
            </a:pPr>
            <a:r>
              <a:rPr lang="en-US" sz="2400" b="1" dirty="0">
                <a:solidFill>
                  <a:srgbClr val="FFFF00"/>
                </a:solidFill>
              </a:rPr>
              <a:t>DO NOT allow calls to your home from Com Center!</a:t>
            </a:r>
            <a:endParaRPr lang="en-US" sz="3200" b="1" dirty="0">
              <a:solidFill>
                <a:srgbClr val="FFFF00"/>
              </a:solidFill>
            </a:endParaRPr>
          </a:p>
          <a:p>
            <a:pPr marL="342900" indent="-342900">
              <a:lnSpc>
                <a:spcPct val="90000"/>
              </a:lnSpc>
              <a:spcBef>
                <a:spcPct val="20000"/>
              </a:spcBef>
            </a:pPr>
            <a:endParaRPr lang="en-US" sz="3200" b="1" dirty="0">
              <a:solidFill>
                <a:srgbClr val="FFFF00"/>
              </a:solidFill>
            </a:endParaRPr>
          </a:p>
          <a:p>
            <a:pPr marL="342900" indent="-342900">
              <a:lnSpc>
                <a:spcPct val="90000"/>
              </a:lnSpc>
              <a:spcBef>
                <a:spcPct val="20000"/>
              </a:spcBef>
              <a:buFontTx/>
              <a:buChar char="•"/>
            </a:pPr>
            <a:endParaRPr lang="en-US" sz="3200" dirty="0"/>
          </a:p>
          <a:p>
            <a:pPr marL="342900" indent="-342900">
              <a:lnSpc>
                <a:spcPct val="90000"/>
              </a:lnSpc>
              <a:spcBef>
                <a:spcPct val="20000"/>
              </a:spcBef>
              <a:buFontTx/>
              <a:buChar char="•"/>
            </a:pPr>
            <a:endParaRPr lang="en-US" sz="3200" dirty="0"/>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7413"/>
                                        </p:tgtEl>
                                      </p:cBhvr>
                                    </p:animEffect>
                                    <p:set>
                                      <p:cBhvr>
                                        <p:cTn id="7" dur="1" fill="hold">
                                          <p:stCondLst>
                                            <p:cond delay="499"/>
                                          </p:stCondLst>
                                        </p:cTn>
                                        <p:tgtEl>
                                          <p:spTgt spid="17413"/>
                                        </p:tgtEl>
                                        <p:attrNameLst>
                                          <p:attrName>style.visibility</p:attrName>
                                        </p:attrNameLst>
                                      </p:cBhvr>
                                      <p:to>
                                        <p:strVal val="hidden"/>
                                      </p:to>
                                    </p:set>
                                  </p:childTnLst>
                                </p:cTn>
                              </p:par>
                              <p:par>
                                <p:cTn id="8" presetID="47" presetClass="entr" presetSubtype="0" fill="hold" grpId="0" nodeType="withEffect">
                                  <p:stCondLst>
                                    <p:cond delay="1000"/>
                                  </p:stCondLst>
                                  <p:childTnLst>
                                    <p:set>
                                      <p:cBhvr>
                                        <p:cTn id="9" dur="1" fill="hold">
                                          <p:stCondLst>
                                            <p:cond delay="0"/>
                                          </p:stCondLst>
                                        </p:cTn>
                                        <p:tgtEl>
                                          <p:spTgt spid="17411">
                                            <p:bg/>
                                          </p:spTgt>
                                        </p:tgtEl>
                                        <p:attrNameLst>
                                          <p:attrName>style.visibility</p:attrName>
                                        </p:attrNameLst>
                                      </p:cBhvr>
                                      <p:to>
                                        <p:strVal val="visible"/>
                                      </p:to>
                                    </p:set>
                                    <p:animEffect transition="in" filter="fade">
                                      <p:cBhvr>
                                        <p:cTn id="10" dur="1000"/>
                                        <p:tgtEl>
                                          <p:spTgt spid="17411">
                                            <p:bg/>
                                          </p:spTgt>
                                        </p:tgtEl>
                                      </p:cBhvr>
                                    </p:animEffect>
                                    <p:anim calcmode="lin" valueType="num">
                                      <p:cBhvr>
                                        <p:cTn id="11" dur="1000" fill="hold"/>
                                        <p:tgtEl>
                                          <p:spTgt spid="17411">
                                            <p:bg/>
                                          </p:spTgt>
                                        </p:tgtEl>
                                        <p:attrNameLst>
                                          <p:attrName>ppt_x</p:attrName>
                                        </p:attrNameLst>
                                      </p:cBhvr>
                                      <p:tavLst>
                                        <p:tav tm="0">
                                          <p:val>
                                            <p:strVal val="#ppt_x"/>
                                          </p:val>
                                        </p:tav>
                                        <p:tav tm="100000">
                                          <p:val>
                                            <p:strVal val="#ppt_x"/>
                                          </p:val>
                                        </p:tav>
                                      </p:tavLst>
                                    </p:anim>
                                    <p:anim calcmode="lin" valueType="num">
                                      <p:cBhvr>
                                        <p:cTn id="12" dur="1000" fill="hold"/>
                                        <p:tgtEl>
                                          <p:spTgt spid="17411">
                                            <p:bg/>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1000"/>
                                  </p:stCondLst>
                                  <p:childTnLst>
                                    <p:set>
                                      <p:cBhvr>
                                        <p:cTn id="14" dur="1" fill="hold">
                                          <p:stCondLst>
                                            <p:cond delay="0"/>
                                          </p:stCondLst>
                                        </p:cTn>
                                        <p:tgtEl>
                                          <p:spTgt spid="17411">
                                            <p:txEl>
                                              <p:pRg st="0" end="0"/>
                                            </p:txEl>
                                          </p:spTgt>
                                        </p:tgtEl>
                                        <p:attrNameLst>
                                          <p:attrName>style.visibility</p:attrName>
                                        </p:attrNameLst>
                                      </p:cBhvr>
                                      <p:to>
                                        <p:strVal val="visible"/>
                                      </p:to>
                                    </p:set>
                                    <p:animEffect transition="in" filter="fade">
                                      <p:cBhvr>
                                        <p:cTn id="15" dur="500"/>
                                        <p:tgtEl>
                                          <p:spTgt spid="17411">
                                            <p:txEl>
                                              <p:pRg st="0" end="0"/>
                                            </p:txEl>
                                          </p:spTgt>
                                        </p:tgtEl>
                                      </p:cBhvr>
                                    </p:animEffect>
                                    <p:anim calcmode="lin" valueType="num">
                                      <p:cBhvr>
                                        <p:cTn id="16"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74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7411">
                                            <p:txEl>
                                              <p:pRg st="1" end="1"/>
                                            </p:txEl>
                                          </p:spTgt>
                                        </p:tgtEl>
                                        <p:attrNameLst>
                                          <p:attrName>style.visibility</p:attrName>
                                        </p:attrNameLst>
                                      </p:cBhvr>
                                      <p:to>
                                        <p:strVal val="visible"/>
                                      </p:to>
                                    </p:set>
                                    <p:animEffect transition="in" filter="fade">
                                      <p:cBhvr>
                                        <p:cTn id="22" dur="500"/>
                                        <p:tgtEl>
                                          <p:spTgt spid="17411">
                                            <p:txEl>
                                              <p:pRg st="1" end="1"/>
                                            </p:txEl>
                                          </p:spTgt>
                                        </p:tgtEl>
                                      </p:cBhvr>
                                    </p:animEffect>
                                    <p:anim calcmode="lin" valueType="num">
                                      <p:cBhvr>
                                        <p:cTn id="2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7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411">
                                            <p:txEl>
                                              <p:pRg st="2" end="2"/>
                                            </p:txEl>
                                          </p:spTgt>
                                        </p:tgtEl>
                                        <p:attrNameLst>
                                          <p:attrName>style.visibility</p:attrName>
                                        </p:attrNameLst>
                                      </p:cBhvr>
                                      <p:to>
                                        <p:strVal val="visible"/>
                                      </p:to>
                                    </p:set>
                                    <p:animEffect transition="in" filter="fade">
                                      <p:cBhvr>
                                        <p:cTn id="29" dur="500"/>
                                        <p:tgtEl>
                                          <p:spTgt spid="17411">
                                            <p:txEl>
                                              <p:pRg st="2" end="2"/>
                                            </p:txEl>
                                          </p:spTgt>
                                        </p:tgtEl>
                                      </p:cBhvr>
                                    </p:animEffect>
                                    <p:anim calcmode="lin" valueType="num">
                                      <p:cBhvr>
                                        <p:cTn id="30"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74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411">
                                            <p:txEl>
                                              <p:pRg st="3" end="3"/>
                                            </p:txEl>
                                          </p:spTgt>
                                        </p:tgtEl>
                                        <p:attrNameLst>
                                          <p:attrName>style.visibility</p:attrName>
                                        </p:attrNameLst>
                                      </p:cBhvr>
                                      <p:to>
                                        <p:strVal val="visible"/>
                                      </p:to>
                                    </p:set>
                                    <p:animEffect transition="in" filter="fade">
                                      <p:cBhvr>
                                        <p:cTn id="36" dur="500"/>
                                        <p:tgtEl>
                                          <p:spTgt spid="17411">
                                            <p:txEl>
                                              <p:pRg st="3" end="3"/>
                                            </p:txEl>
                                          </p:spTgt>
                                        </p:tgtEl>
                                      </p:cBhvr>
                                    </p:animEffect>
                                    <p:anim calcmode="lin" valueType="num">
                                      <p:cBhvr>
                                        <p:cTn id="37"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74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7411">
                                            <p:txEl>
                                              <p:pRg st="4" end="4"/>
                                            </p:txEl>
                                          </p:spTgt>
                                        </p:tgtEl>
                                        <p:attrNameLst>
                                          <p:attrName>style.visibility</p:attrName>
                                        </p:attrNameLst>
                                      </p:cBhvr>
                                      <p:to>
                                        <p:strVal val="visible"/>
                                      </p:to>
                                    </p:set>
                                    <p:animEffect transition="in" filter="fade">
                                      <p:cBhvr>
                                        <p:cTn id="43" dur="500"/>
                                        <p:tgtEl>
                                          <p:spTgt spid="17411">
                                            <p:txEl>
                                              <p:pRg st="4" end="4"/>
                                            </p:txEl>
                                          </p:spTgt>
                                        </p:tgtEl>
                                      </p:cBhvr>
                                    </p:animEffect>
                                    <p:anim calcmode="lin" valueType="num">
                                      <p:cBhvr>
                                        <p:cTn id="44"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174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7412"/>
                                        </p:tgtEl>
                                        <p:attrNameLst>
                                          <p:attrName>style.visibility</p:attrName>
                                        </p:attrNameLst>
                                      </p:cBhvr>
                                      <p:to>
                                        <p:strVal val="visible"/>
                                      </p:to>
                                    </p:set>
                                    <p:animEffect transition="in" filter="fade">
                                      <p:cBhvr>
                                        <p:cTn id="50" dur="500"/>
                                        <p:tgtEl>
                                          <p:spTgt spid="17412"/>
                                        </p:tgtEl>
                                      </p:cBhvr>
                                    </p:animEffect>
                                    <p:anim calcmode="lin" valueType="num">
                                      <p:cBhvr>
                                        <p:cTn id="51" dur="500" fill="hold"/>
                                        <p:tgtEl>
                                          <p:spTgt spid="17412"/>
                                        </p:tgtEl>
                                        <p:attrNameLst>
                                          <p:attrName>ppt_x</p:attrName>
                                        </p:attrNameLst>
                                      </p:cBhvr>
                                      <p:tavLst>
                                        <p:tav tm="0">
                                          <p:val>
                                            <p:strVal val="#ppt_x"/>
                                          </p:val>
                                        </p:tav>
                                        <p:tav tm="100000">
                                          <p:val>
                                            <p:strVal val="#ppt_x"/>
                                          </p:val>
                                        </p:tav>
                                      </p:tavLst>
                                    </p:anim>
                                    <p:anim calcmode="lin" valueType="num">
                                      <p:cBhvr>
                                        <p:cTn id="52" dur="5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animBg="1"/>
      <p:bldP spid="174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600" y="990600"/>
            <a:ext cx="3124200" cy="2343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ontent Placeholder 1"/>
          <p:cNvSpPr>
            <a:spLocks noGrp="1"/>
          </p:cNvSpPr>
          <p:nvPr>
            <p:ph sz="quarter" idx="13"/>
          </p:nvPr>
        </p:nvSpPr>
        <p:spPr>
          <a:xfrm>
            <a:off x="352426" y="1463040"/>
            <a:ext cx="5133974" cy="4724400"/>
          </a:xfrm>
        </p:spPr>
        <p:txBody>
          <a:bodyPr/>
          <a:lstStyle/>
          <a:p>
            <a:pPr algn="ctr"/>
            <a:r>
              <a:rPr lang="en-US" sz="2400" b="1" dirty="0" smtClean="0">
                <a:solidFill>
                  <a:srgbClr val="FFFF00"/>
                </a:solidFill>
                <a:latin typeface="Arial Black" pitchFamily="34" charset="0"/>
              </a:rPr>
              <a:t>Bryan Smith</a:t>
            </a:r>
          </a:p>
          <a:p>
            <a:pPr algn="ctr"/>
            <a:r>
              <a:rPr lang="en-US" dirty="0" smtClean="0">
                <a:latin typeface="Arial Black" pitchFamily="34" charset="0"/>
              </a:rPr>
              <a:t>ALEA Safety Program Manager </a:t>
            </a:r>
          </a:p>
          <a:p>
            <a:r>
              <a:rPr lang="en-US" dirty="0">
                <a:latin typeface="Arial Black" pitchFamily="34" charset="0"/>
              </a:rPr>
              <a:t>	</a:t>
            </a:r>
          </a:p>
        </p:txBody>
      </p:sp>
      <p:sp>
        <p:nvSpPr>
          <p:cNvPr id="3" name="Title 2"/>
          <p:cNvSpPr>
            <a:spLocks noGrp="1"/>
          </p:cNvSpPr>
          <p:nvPr>
            <p:ph type="title"/>
          </p:nvPr>
        </p:nvSpPr>
        <p:spPr/>
        <p:txBody>
          <a:bodyPr/>
          <a:lstStyle/>
          <a:p>
            <a:r>
              <a:rPr lang="en-US" i="1" dirty="0" smtClean="0"/>
              <a:t>Who’s this guy?</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0" y="4267200"/>
            <a:ext cx="3225800" cy="2419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189530"/>
            <a:ext cx="4953000" cy="3293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1905000" y="609600"/>
            <a:ext cx="4800600" cy="56323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chemeClr val="bg1"/>
                </a:solidFill>
              </a:rPr>
              <a:t>Throughout this presentation there will be several text boxes such as this one which help explain the slides in more detail, as I would during live presentations. I have also removed videos to reduce file size for online storage. If you have further questions, or would like the original presentations with videos, please contact me. </a:t>
            </a:r>
            <a:r>
              <a:rPr lang="en-US" dirty="0" smtClean="0">
                <a:solidFill>
                  <a:schemeClr val="bg1"/>
                </a:solidFill>
                <a:hlinkClick r:id="rId5"/>
              </a:rPr>
              <a:t>safety@alea.org</a:t>
            </a:r>
            <a:endParaRPr lang="en-US" dirty="0" smtClean="0">
              <a:solidFill>
                <a:schemeClr val="bg1"/>
              </a:solidFill>
            </a:endParaRPr>
          </a:p>
          <a:p>
            <a:endParaRPr lang="en-US" dirty="0" smtClean="0">
              <a:solidFill>
                <a:schemeClr val="bg1"/>
              </a:solidFill>
            </a:endParaRPr>
          </a:p>
          <a:p>
            <a:r>
              <a:rPr lang="en-US" dirty="0" smtClean="0">
                <a:solidFill>
                  <a:schemeClr val="bg1"/>
                </a:solidFill>
              </a:rPr>
              <a:t>These presentations are copyrighted by ALEA. They are for ALEA member educational use only and not to be used for commercial purposes. </a:t>
            </a:r>
          </a:p>
          <a:p>
            <a:endParaRPr lang="en-US" dirty="0">
              <a:solidFill>
                <a:schemeClr val="bg1"/>
              </a:solidFill>
            </a:endParaRPr>
          </a:p>
          <a:p>
            <a:r>
              <a:rPr lang="en-US" dirty="0" smtClean="0">
                <a:solidFill>
                  <a:schemeClr val="bg1"/>
                </a:solidFill>
              </a:rPr>
              <a:t>If you have not done so already, be sure to start the slideshow in order to see the slides properly. Hit [F5] or click on SLIDESHOW above and then FROM START.</a:t>
            </a:r>
            <a:endParaRPr lang="en-US" dirty="0">
              <a:solidFill>
                <a:schemeClr val="bg1"/>
              </a:solidFill>
            </a:endParaRPr>
          </a:p>
          <a:p>
            <a:endParaRPr lang="en-US" dirty="0">
              <a:solidFill>
                <a:schemeClr val="bg1"/>
              </a:solidFill>
            </a:endParaRPr>
          </a:p>
          <a:p>
            <a:r>
              <a:rPr lang="en-US" dirty="0" smtClean="0">
                <a:solidFill>
                  <a:schemeClr val="bg1"/>
                </a:solidFill>
              </a:rPr>
              <a:t>Thanks,</a:t>
            </a:r>
          </a:p>
          <a:p>
            <a:r>
              <a:rPr lang="en-US" dirty="0" smtClean="0">
                <a:solidFill>
                  <a:schemeClr val="bg1"/>
                </a:solidFill>
              </a:rPr>
              <a:t>Bryan</a:t>
            </a:r>
            <a:endParaRPr lang="en-US" dirty="0">
              <a:solidFill>
                <a:schemeClr val="bg1"/>
              </a:solidFill>
            </a:endParaRPr>
          </a:p>
        </p:txBody>
      </p:sp>
    </p:spTree>
    <p:extLst>
      <p:ext uri="{BB962C8B-B14F-4D97-AF65-F5344CB8AC3E}">
        <p14:creationId xmlns:p14="http://schemas.microsoft.com/office/powerpoint/2010/main" val="12556387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Rot="1" noChangeArrowheads="1"/>
          </p:cNvSpPr>
          <p:nvPr>
            <p:ph sz="quarter" idx="13"/>
          </p:nvPr>
        </p:nvSpPr>
        <p:spPr>
          <a:xfrm>
            <a:off x="457200" y="685800"/>
            <a:ext cx="8229600" cy="5562600"/>
          </a:xfrm>
        </p:spPr>
        <p:txBody>
          <a:bodyPr>
            <a:normAutofit/>
          </a:bodyPr>
          <a:lstStyle/>
          <a:p>
            <a:pPr>
              <a:lnSpc>
                <a:spcPct val="80000"/>
              </a:lnSpc>
              <a:buClr>
                <a:schemeClr val="tx1"/>
              </a:buClr>
              <a:buFont typeface="Wingdings" pitchFamily="2" charset="2"/>
              <a:buNone/>
            </a:pPr>
            <a:r>
              <a:rPr lang="en-US" b="1" u="sng" dirty="0">
                <a:latin typeface="Arial" pitchFamily="34" charset="0"/>
                <a:cs typeface="Arial" pitchFamily="34" charset="0"/>
              </a:rPr>
              <a:t>If aircraft location unknown</a:t>
            </a:r>
            <a:r>
              <a:rPr lang="en-US" b="1" u="sng" dirty="0" smtClean="0">
                <a:latin typeface="Arial" pitchFamily="34" charset="0"/>
                <a:cs typeface="Arial" pitchFamily="34" charset="0"/>
              </a:rPr>
              <a:t>:</a:t>
            </a:r>
            <a:endParaRPr lang="en-US" b="1" dirty="0">
              <a:latin typeface="Arial" pitchFamily="34" charset="0"/>
              <a:cs typeface="Arial" pitchFamily="34" charset="0"/>
            </a:endParaRPr>
          </a:p>
          <a:p>
            <a:pPr>
              <a:lnSpc>
                <a:spcPct val="80000"/>
              </a:lnSpc>
              <a:buClr>
                <a:schemeClr val="tx1"/>
              </a:buClr>
              <a:buFont typeface="Wingdings" pitchFamily="2" charset="2"/>
              <a:buChar char="q"/>
            </a:pPr>
            <a:r>
              <a:rPr lang="en-US" b="1" dirty="0">
                <a:latin typeface="Arial" pitchFamily="34" charset="0"/>
                <a:cs typeface="Arial" pitchFamily="34" charset="0"/>
              </a:rPr>
              <a:t>	Call </a:t>
            </a:r>
            <a:r>
              <a:rPr lang="en-US" b="1" dirty="0" smtClean="0">
                <a:latin typeface="Arial" pitchFamily="34" charset="0"/>
                <a:cs typeface="Arial" pitchFamily="34" charset="0"/>
              </a:rPr>
              <a:t>Unit </a:t>
            </a:r>
            <a:r>
              <a:rPr lang="en-US" b="1" dirty="0">
                <a:latin typeface="Arial" pitchFamily="34" charset="0"/>
                <a:cs typeface="Arial" pitchFamily="34" charset="0"/>
              </a:rPr>
              <a:t>Office   </a:t>
            </a:r>
            <a:r>
              <a:rPr lang="en-US" b="1" dirty="0" smtClean="0">
                <a:latin typeface="Arial" pitchFamily="34" charset="0"/>
                <a:cs typeface="Arial" pitchFamily="34" charset="0"/>
              </a:rPr>
              <a:t>[555-1234]</a:t>
            </a:r>
          </a:p>
          <a:p>
            <a:pPr>
              <a:lnSpc>
                <a:spcPct val="80000"/>
              </a:lnSpc>
              <a:buClr>
                <a:schemeClr val="tx1"/>
              </a:buClr>
              <a:buFont typeface="Wingdings" pitchFamily="2" charset="2"/>
              <a:buChar char="q"/>
            </a:pPr>
            <a:r>
              <a:rPr lang="en-US" b="1" dirty="0" smtClean="0">
                <a:latin typeface="Arial" pitchFamily="34" charset="0"/>
                <a:cs typeface="Arial" pitchFamily="34" charset="0"/>
              </a:rPr>
              <a:t> 	</a:t>
            </a:r>
            <a:r>
              <a:rPr lang="en-US" b="1" dirty="0">
                <a:latin typeface="Arial" pitchFamily="34" charset="0"/>
                <a:cs typeface="Arial" pitchFamily="34" charset="0"/>
              </a:rPr>
              <a:t>	Page crewmembers’ radios</a:t>
            </a:r>
          </a:p>
          <a:p>
            <a:pPr>
              <a:lnSpc>
                <a:spcPct val="80000"/>
              </a:lnSpc>
              <a:buClr>
                <a:schemeClr val="tx1"/>
              </a:buClr>
              <a:buFont typeface="Wingdings" pitchFamily="2" charset="2"/>
              <a:buChar char="q"/>
            </a:pPr>
            <a:r>
              <a:rPr lang="en-US" b="1" dirty="0">
                <a:latin typeface="Arial" pitchFamily="34" charset="0"/>
                <a:cs typeface="Arial" pitchFamily="34" charset="0"/>
              </a:rPr>
              <a:t>	Call numbers on Daily Roster</a:t>
            </a:r>
          </a:p>
          <a:p>
            <a:pPr>
              <a:lnSpc>
                <a:spcPct val="80000"/>
              </a:lnSpc>
              <a:buClr>
                <a:schemeClr val="tx1"/>
              </a:buClr>
              <a:buFont typeface="Wingdings" pitchFamily="2" charset="2"/>
              <a:buChar char="q"/>
            </a:pPr>
            <a:r>
              <a:rPr lang="en-US" b="1" dirty="0">
                <a:latin typeface="Arial" pitchFamily="34" charset="0"/>
                <a:cs typeface="Arial" pitchFamily="34" charset="0"/>
              </a:rPr>
              <a:t>	Shift Commander Notified</a:t>
            </a:r>
          </a:p>
          <a:p>
            <a:pPr>
              <a:lnSpc>
                <a:spcPct val="80000"/>
              </a:lnSpc>
              <a:buClr>
                <a:schemeClr val="tx1"/>
              </a:buClr>
              <a:buFont typeface="Wingdings" pitchFamily="2" charset="2"/>
              <a:buChar char="q"/>
            </a:pPr>
            <a:r>
              <a:rPr lang="en-US" b="1" dirty="0" smtClean="0">
                <a:latin typeface="Arial" pitchFamily="34" charset="0"/>
                <a:cs typeface="Arial" pitchFamily="34" charset="0"/>
              </a:rPr>
              <a:t> 	Send </a:t>
            </a:r>
            <a:r>
              <a:rPr lang="en-US" b="1" dirty="0">
                <a:latin typeface="Arial" pitchFamily="34" charset="0"/>
                <a:cs typeface="Arial" pitchFamily="34" charset="0"/>
              </a:rPr>
              <a:t>patrol unit to </a:t>
            </a:r>
            <a:r>
              <a:rPr lang="en-US" b="1" dirty="0" smtClean="0">
                <a:latin typeface="Arial" pitchFamily="34" charset="0"/>
                <a:cs typeface="Arial" pitchFamily="34" charset="0"/>
              </a:rPr>
              <a:t>Unit </a:t>
            </a:r>
            <a:r>
              <a:rPr lang="en-US" b="1" dirty="0">
                <a:latin typeface="Arial" pitchFamily="34" charset="0"/>
                <a:cs typeface="Arial" pitchFamily="34" charset="0"/>
              </a:rPr>
              <a:t>hanger</a:t>
            </a:r>
          </a:p>
          <a:p>
            <a:pPr>
              <a:lnSpc>
                <a:spcPct val="80000"/>
              </a:lnSpc>
              <a:buClr>
                <a:schemeClr val="tx1"/>
              </a:buClr>
              <a:buFont typeface="Wingdings" pitchFamily="2" charset="2"/>
              <a:buChar char="q"/>
            </a:pPr>
            <a:r>
              <a:rPr lang="en-US" b="1" dirty="0">
                <a:latin typeface="Arial" pitchFamily="34" charset="0"/>
                <a:cs typeface="Arial" pitchFamily="34" charset="0"/>
              </a:rPr>
              <a:t>	</a:t>
            </a:r>
            <a:r>
              <a:rPr lang="en-US" b="1" dirty="0" smtClean="0">
                <a:latin typeface="Arial" pitchFamily="34" charset="0"/>
                <a:cs typeface="Arial" pitchFamily="34" charset="0"/>
              </a:rPr>
              <a:t>Patrol </a:t>
            </a:r>
            <a:r>
              <a:rPr lang="en-US" b="1" dirty="0">
                <a:latin typeface="Arial" pitchFamily="34" charset="0"/>
                <a:cs typeface="Arial" pitchFamily="34" charset="0"/>
              </a:rPr>
              <a:t>units BOLO for </a:t>
            </a:r>
            <a:r>
              <a:rPr lang="en-US" b="1" dirty="0" smtClean="0">
                <a:latin typeface="Arial" pitchFamily="34" charset="0"/>
                <a:cs typeface="Arial" pitchFamily="34" charset="0"/>
              </a:rPr>
              <a:t>aircraft</a:t>
            </a:r>
          </a:p>
          <a:p>
            <a:pPr>
              <a:lnSpc>
                <a:spcPct val="80000"/>
              </a:lnSpc>
              <a:buClr>
                <a:schemeClr val="tx1"/>
              </a:buClr>
              <a:buFont typeface="Wingdings" pitchFamily="2" charset="2"/>
              <a:buChar char="q"/>
            </a:pPr>
            <a:r>
              <a:rPr lang="en-US" b="1" dirty="0">
                <a:latin typeface="Arial" pitchFamily="34" charset="0"/>
                <a:cs typeface="Arial" pitchFamily="34" charset="0"/>
              </a:rPr>
              <a:t>	Call Unit </a:t>
            </a:r>
            <a:r>
              <a:rPr lang="en-US" b="1" dirty="0" smtClean="0">
                <a:latin typeface="Arial" pitchFamily="34" charset="0"/>
                <a:cs typeface="Arial" pitchFamily="34" charset="0"/>
              </a:rPr>
              <a:t>Commander </a:t>
            </a:r>
            <a:endParaRPr lang="en-US" b="1" dirty="0">
              <a:latin typeface="Arial" pitchFamily="34" charset="0"/>
              <a:cs typeface="Arial" pitchFamily="34" charset="0"/>
            </a:endParaRPr>
          </a:p>
          <a:p>
            <a:pPr>
              <a:lnSpc>
                <a:spcPct val="80000"/>
              </a:lnSpc>
              <a:buClr>
                <a:schemeClr val="tx1"/>
              </a:buClr>
              <a:buFont typeface="Wingdings" pitchFamily="2" charset="2"/>
              <a:buChar char="q"/>
            </a:pPr>
            <a:r>
              <a:rPr lang="en-US" b="1" dirty="0">
                <a:latin typeface="Arial" pitchFamily="34" charset="0"/>
                <a:cs typeface="Arial" pitchFamily="34" charset="0"/>
              </a:rPr>
              <a:t>	Call Tower         </a:t>
            </a:r>
            <a:r>
              <a:rPr lang="en-US" b="1" dirty="0" smtClean="0">
                <a:latin typeface="Arial" pitchFamily="34" charset="0"/>
                <a:cs typeface="Arial" pitchFamily="34" charset="0"/>
              </a:rPr>
              <a:t>[555-4321]</a:t>
            </a:r>
            <a:endParaRPr lang="en-US" b="1" dirty="0">
              <a:latin typeface="Arial" pitchFamily="34" charset="0"/>
              <a:cs typeface="Arial" pitchFamily="34" charset="0"/>
            </a:endParaRPr>
          </a:p>
          <a:p>
            <a:pPr>
              <a:lnSpc>
                <a:spcPct val="80000"/>
              </a:lnSpc>
              <a:buClr>
                <a:schemeClr val="tx1"/>
              </a:buClr>
              <a:buFont typeface="Wingdings" pitchFamily="2" charset="2"/>
              <a:buNone/>
            </a:pPr>
            <a:r>
              <a:rPr lang="en-US" b="1" dirty="0">
                <a:latin typeface="Arial" pitchFamily="34" charset="0"/>
                <a:cs typeface="Arial" pitchFamily="34" charset="0"/>
              </a:rPr>
              <a:t>	</a:t>
            </a:r>
            <a:r>
              <a:rPr lang="en-US" b="1" dirty="0" smtClean="0">
                <a:latin typeface="Arial" pitchFamily="34" charset="0"/>
                <a:cs typeface="Arial" pitchFamily="34" charset="0"/>
              </a:rPr>
              <a:t>After 2230hrs: Call Air Traffic Control Center   [321-123-4567]</a:t>
            </a:r>
            <a:endParaRPr lang="en-US" b="1" dirty="0">
              <a:latin typeface="Arial" pitchFamily="34" charset="0"/>
              <a:cs typeface="Arial" pitchFamily="34" charset="0"/>
            </a:endParaRPr>
          </a:p>
          <a:p>
            <a:pPr>
              <a:lnSpc>
                <a:spcPct val="80000"/>
              </a:lnSpc>
              <a:buClr>
                <a:schemeClr val="tx1"/>
              </a:buClr>
              <a:buFont typeface="Wingdings" pitchFamily="2" charset="2"/>
              <a:buChar char="q"/>
            </a:pPr>
            <a:r>
              <a:rPr lang="en-US" b="1" dirty="0">
                <a:latin typeface="Arial" pitchFamily="34" charset="0"/>
                <a:cs typeface="Arial" pitchFamily="34" charset="0"/>
              </a:rPr>
              <a:t>	</a:t>
            </a:r>
            <a:r>
              <a:rPr lang="en-US" b="1" dirty="0" smtClean="0">
                <a:latin typeface="Arial" pitchFamily="34" charset="0"/>
                <a:cs typeface="Arial" pitchFamily="34" charset="0"/>
              </a:rPr>
              <a:t>DO </a:t>
            </a:r>
            <a:r>
              <a:rPr lang="en-US" b="1" dirty="0">
                <a:latin typeface="Arial" pitchFamily="34" charset="0"/>
                <a:cs typeface="Arial" pitchFamily="34" charset="0"/>
              </a:rPr>
              <a:t>NOT contact aircrews’ homes without </a:t>
            </a:r>
            <a:r>
              <a:rPr lang="en-US" b="1" dirty="0" smtClean="0">
                <a:latin typeface="Arial" pitchFamily="34" charset="0"/>
                <a:cs typeface="Arial" pitchFamily="34" charset="0"/>
              </a:rPr>
              <a:t>Unit Commander </a:t>
            </a:r>
            <a:r>
              <a:rPr lang="en-US" b="1" dirty="0">
                <a:latin typeface="Arial" pitchFamily="34" charset="0"/>
                <a:cs typeface="Arial" pitchFamily="34" charset="0"/>
              </a:rPr>
              <a:t>or </a:t>
            </a:r>
            <a:r>
              <a:rPr lang="en-US" b="1" dirty="0" smtClean="0">
                <a:latin typeface="Arial" pitchFamily="34" charset="0"/>
                <a:cs typeface="Arial" pitchFamily="34" charset="0"/>
              </a:rPr>
              <a:t>	Chief </a:t>
            </a:r>
            <a:r>
              <a:rPr lang="en-US" b="1" dirty="0">
                <a:latin typeface="Arial" pitchFamily="34" charset="0"/>
                <a:cs typeface="Arial" pitchFamily="34" charset="0"/>
              </a:rPr>
              <a:t>Pilot </a:t>
            </a:r>
            <a:r>
              <a:rPr lang="en-US" b="1" dirty="0" smtClean="0">
                <a:latin typeface="Arial" pitchFamily="34" charset="0"/>
                <a:cs typeface="Arial" pitchFamily="34" charset="0"/>
              </a:rPr>
              <a:t>authorization</a:t>
            </a:r>
            <a:endParaRPr lang="en-US" b="1" dirty="0">
              <a:latin typeface="Arial" pitchFamily="34" charset="0"/>
              <a:cs typeface="Arial" pitchFamily="34" charset="0"/>
            </a:endParaRPr>
          </a:p>
          <a:p>
            <a:pPr>
              <a:lnSpc>
                <a:spcPct val="80000"/>
              </a:lnSpc>
              <a:buClr>
                <a:schemeClr val="tx1"/>
              </a:buClr>
              <a:buFont typeface="Wingdings" pitchFamily="2" charset="2"/>
              <a:buChar char="q"/>
            </a:pPr>
            <a:r>
              <a:rPr lang="en-US" b="1" dirty="0">
                <a:latin typeface="Arial" pitchFamily="34" charset="0"/>
                <a:cs typeface="Arial" pitchFamily="34" charset="0"/>
              </a:rPr>
              <a:t>	PIO </a:t>
            </a:r>
            <a:r>
              <a:rPr lang="en-US" b="1" dirty="0" smtClean="0">
                <a:latin typeface="Arial" pitchFamily="34" charset="0"/>
                <a:cs typeface="Arial" pitchFamily="34" charset="0"/>
              </a:rPr>
              <a:t>Contacted</a:t>
            </a:r>
            <a:endParaRPr lang="en-US" b="1" u="sng" dirty="0">
              <a:latin typeface="Arial" pitchFamily="34" charset="0"/>
              <a:cs typeface="Arial" pitchFamily="34" charset="0"/>
            </a:endParaRPr>
          </a:p>
        </p:txBody>
      </p:sp>
      <p:sp>
        <p:nvSpPr>
          <p:cNvPr id="7170" name="Rectangle 2"/>
          <p:cNvSpPr>
            <a:spLocks noGrp="1" noRot="1" noChangeArrowheads="1"/>
          </p:cNvSpPr>
          <p:nvPr>
            <p:ph type="title"/>
          </p:nvPr>
        </p:nvSpPr>
        <p:spPr>
          <a:xfrm>
            <a:off x="5257800" y="-106363"/>
            <a:ext cx="3810000" cy="1325563"/>
          </a:xfrm>
        </p:spPr>
        <p:txBody>
          <a:bodyPr/>
          <a:lstStyle/>
          <a:p>
            <a:r>
              <a:rPr lang="en-US" sz="3200" b="1" u="sng" dirty="0">
                <a:solidFill>
                  <a:srgbClr val="FFFF00"/>
                </a:solidFill>
              </a:rPr>
              <a:t>Communications</a:t>
            </a:r>
            <a:r>
              <a:rPr lang="en-US" sz="3200" u="sng" dirty="0">
                <a:solidFill>
                  <a:srgbClr val="FFFF00"/>
                </a:solidFill>
              </a:rPr>
              <a:t/>
            </a:r>
            <a:br>
              <a:rPr lang="en-US" sz="3200" u="sng" dirty="0">
                <a:solidFill>
                  <a:srgbClr val="FFFF00"/>
                </a:solidFill>
              </a:rPr>
            </a:br>
            <a:r>
              <a:rPr lang="en-US" sz="1800" u="sng" dirty="0">
                <a:solidFill>
                  <a:srgbClr val="FFFF00"/>
                </a:solidFill>
              </a:rPr>
              <a:t>Quick Reference Guide</a:t>
            </a:r>
          </a:p>
        </p:txBody>
      </p:sp>
      <p:sp>
        <p:nvSpPr>
          <p:cNvPr id="2" name="TextBox 1"/>
          <p:cNvSpPr txBox="1"/>
          <p:nvPr/>
        </p:nvSpPr>
        <p:spPr>
          <a:xfrm>
            <a:off x="457200" y="533400"/>
            <a:ext cx="8534400" cy="6414909"/>
          </a:xfrm>
          <a:prstGeom prst="rect">
            <a:avLst/>
          </a:prstGeom>
          <a:noFill/>
        </p:spPr>
        <p:txBody>
          <a:bodyPr wrap="square" rtlCol="0">
            <a:normAutofit lnSpcReduction="10000"/>
          </a:bodyPr>
          <a:lstStyle/>
          <a:p>
            <a:pPr>
              <a:lnSpc>
                <a:spcPct val="150000"/>
              </a:lnSpc>
              <a:buClr>
                <a:schemeClr val="tx1"/>
              </a:buClr>
              <a:buFont typeface="Wingdings" pitchFamily="2" charset="2"/>
              <a:buNone/>
            </a:pPr>
            <a:r>
              <a:rPr lang="en-US" b="1" u="sng" dirty="0" smtClean="0"/>
              <a:t>Per Unit Commander / Shift Commander</a:t>
            </a:r>
            <a:endParaRPr lang="en-US" b="1" dirty="0" smtClean="0"/>
          </a:p>
          <a:p>
            <a:pPr>
              <a:lnSpc>
                <a:spcPct val="150000"/>
              </a:lnSpc>
              <a:buClr>
                <a:schemeClr val="tx1"/>
              </a:buClr>
              <a:buFont typeface="Wingdings" pitchFamily="2" charset="2"/>
              <a:buChar char="q"/>
            </a:pPr>
            <a:r>
              <a:rPr lang="en-US" b="1" dirty="0" smtClean="0"/>
              <a:t>	Additional Air Unit Staff called out </a:t>
            </a:r>
          </a:p>
          <a:p>
            <a:pPr>
              <a:lnSpc>
                <a:spcPct val="150000"/>
              </a:lnSpc>
              <a:buClr>
                <a:schemeClr val="tx1"/>
              </a:buClr>
              <a:buFont typeface="Wingdings" pitchFamily="2" charset="2"/>
              <a:buChar char="q"/>
            </a:pPr>
            <a:r>
              <a:rPr lang="en-US" b="1" dirty="0" smtClean="0"/>
              <a:t>	Call Civil Air Patrol (US Air Force) and request aircraft and ground 	teams [757-764-	8112]</a:t>
            </a:r>
          </a:p>
          <a:p>
            <a:pPr>
              <a:lnSpc>
                <a:spcPct val="150000"/>
              </a:lnSpc>
              <a:buClr>
                <a:schemeClr val="tx1"/>
              </a:buClr>
              <a:buFont typeface="Wingdings" pitchFamily="2" charset="2"/>
              <a:buChar char="q"/>
            </a:pPr>
            <a:r>
              <a:rPr lang="en-US" b="1" dirty="0" smtClean="0"/>
              <a:t>	US Coast Guard S&amp;R request [904-247-7311 / 904-630-6130]</a:t>
            </a:r>
          </a:p>
          <a:p>
            <a:pPr>
              <a:lnSpc>
                <a:spcPct val="150000"/>
              </a:lnSpc>
              <a:buClr>
                <a:schemeClr val="tx1"/>
              </a:buClr>
              <a:buFont typeface="Wingdings" pitchFamily="2" charset="2"/>
              <a:buChar char="q"/>
            </a:pPr>
            <a:r>
              <a:rPr lang="en-US" b="1" dirty="0" smtClean="0"/>
              <a:t> 	Contact Bob County Sheriff’s Office for Aviation Support [555-9876]</a:t>
            </a:r>
          </a:p>
          <a:p>
            <a:pPr>
              <a:lnSpc>
                <a:spcPct val="150000"/>
              </a:lnSpc>
              <a:buClr>
                <a:schemeClr val="tx1"/>
              </a:buClr>
              <a:buFont typeface="Wingdings" pitchFamily="2" charset="2"/>
              <a:buNone/>
            </a:pPr>
            <a:r>
              <a:rPr lang="en-US" b="1" u="sng" dirty="0" smtClean="0"/>
              <a:t>Aircraft location known:</a:t>
            </a:r>
            <a:endParaRPr lang="en-US" b="1" dirty="0" smtClean="0"/>
          </a:p>
          <a:p>
            <a:pPr>
              <a:lnSpc>
                <a:spcPct val="150000"/>
              </a:lnSpc>
              <a:buClr>
                <a:schemeClr val="tx1"/>
              </a:buClr>
              <a:buFont typeface="Wingdings" pitchFamily="2" charset="2"/>
              <a:buChar char="q"/>
            </a:pPr>
            <a:r>
              <a:rPr lang="en-US" b="1" dirty="0" smtClean="0"/>
              <a:t>	Verify </a:t>
            </a:r>
            <a:r>
              <a:rPr lang="en-US" b="1" dirty="0"/>
              <a:t>Unit Commander </a:t>
            </a:r>
            <a:r>
              <a:rPr lang="en-US" b="1" dirty="0" smtClean="0"/>
              <a:t>and/or </a:t>
            </a:r>
            <a:r>
              <a:rPr lang="en-US" b="1" dirty="0"/>
              <a:t>Chief Pilot aware of location</a:t>
            </a:r>
          </a:p>
          <a:p>
            <a:pPr>
              <a:lnSpc>
                <a:spcPct val="150000"/>
              </a:lnSpc>
              <a:buClr>
                <a:schemeClr val="tx1"/>
              </a:buClr>
              <a:buFont typeface="Wingdings" pitchFamily="2" charset="2"/>
              <a:buChar char="q"/>
            </a:pPr>
            <a:r>
              <a:rPr lang="en-US" b="1" dirty="0" smtClean="0"/>
              <a:t> 	Shift Commander notified</a:t>
            </a:r>
          </a:p>
          <a:p>
            <a:pPr>
              <a:lnSpc>
                <a:spcPct val="150000"/>
              </a:lnSpc>
              <a:buClr>
                <a:schemeClr val="tx1"/>
              </a:buClr>
              <a:buFont typeface="Wingdings" pitchFamily="2" charset="2"/>
              <a:buChar char="q"/>
            </a:pPr>
            <a:r>
              <a:rPr lang="en-US" b="1" dirty="0" smtClean="0"/>
              <a:t>	Fire/Rescue dispatched (HAZMAT also)</a:t>
            </a:r>
          </a:p>
          <a:p>
            <a:pPr>
              <a:lnSpc>
                <a:spcPct val="150000"/>
              </a:lnSpc>
              <a:buClr>
                <a:schemeClr val="tx1"/>
              </a:buClr>
              <a:buFont typeface="Wingdings" pitchFamily="2" charset="2"/>
              <a:buChar char="q"/>
            </a:pPr>
            <a:r>
              <a:rPr lang="en-US" b="1" dirty="0" smtClean="0"/>
              <a:t>	EMS Dispatched</a:t>
            </a:r>
          </a:p>
          <a:p>
            <a:pPr>
              <a:lnSpc>
                <a:spcPct val="150000"/>
              </a:lnSpc>
              <a:buClr>
                <a:schemeClr val="tx1"/>
              </a:buClr>
              <a:buFont typeface="Wingdings" pitchFamily="2" charset="2"/>
              <a:buChar char="q"/>
            </a:pPr>
            <a:r>
              <a:rPr lang="en-US" b="1" dirty="0" smtClean="0"/>
              <a:t>	Patrol units sent to scene to establish scene perimeter/security</a:t>
            </a:r>
          </a:p>
          <a:p>
            <a:pPr>
              <a:lnSpc>
                <a:spcPct val="150000"/>
              </a:lnSpc>
              <a:buClr>
                <a:schemeClr val="tx1"/>
              </a:buClr>
              <a:buFont typeface="Wingdings" pitchFamily="2" charset="2"/>
              <a:buChar char="q"/>
            </a:pPr>
            <a:r>
              <a:rPr lang="en-US" b="1" dirty="0" smtClean="0"/>
              <a:t>	Forensics/ Crime Scene  dispatched</a:t>
            </a:r>
          </a:p>
          <a:p>
            <a:pPr>
              <a:lnSpc>
                <a:spcPct val="150000"/>
              </a:lnSpc>
              <a:buClr>
                <a:schemeClr val="tx1"/>
              </a:buClr>
              <a:buFont typeface="Wingdings" pitchFamily="2" charset="2"/>
              <a:buChar char="q"/>
            </a:pPr>
            <a:r>
              <a:rPr lang="en-US" b="1" dirty="0" smtClean="0"/>
              <a:t>	Supervisor dispatched to scene</a:t>
            </a:r>
          </a:p>
          <a:p>
            <a:pPr>
              <a:lnSpc>
                <a:spcPct val="150000"/>
              </a:lnSpc>
              <a:buClr>
                <a:schemeClr val="tx1"/>
              </a:buClr>
              <a:buFont typeface="Wingdings" pitchFamily="2" charset="2"/>
              <a:buChar char="q"/>
            </a:pPr>
            <a:r>
              <a:rPr lang="en-US" b="1" dirty="0" smtClean="0"/>
              <a:t>	Update Tower and/or Air Traffic Control</a:t>
            </a:r>
          </a:p>
          <a:p>
            <a:pPr>
              <a:lnSpc>
                <a:spcPct val="150000"/>
              </a:lnSpc>
              <a:buClr>
                <a:schemeClr val="tx1"/>
              </a:buClr>
              <a:buFont typeface="Wingdings" pitchFamily="2" charset="2"/>
              <a:buChar char="q"/>
            </a:pPr>
            <a:r>
              <a:rPr lang="en-US" b="1" dirty="0" smtClean="0"/>
              <a:t>	Update Air Force/ Coast Guard / CAP/ Bob County Sheriff’s Aviation</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171"/>
                                        </p:tgtEl>
                                      </p:cBhvr>
                                    </p:animEffect>
                                    <p:anim calcmode="lin" valueType="num">
                                      <p:cBhvr>
                                        <p:cTn id="7" dur="1000"/>
                                        <p:tgtEl>
                                          <p:spTgt spid="7171"/>
                                        </p:tgtEl>
                                        <p:attrNameLst>
                                          <p:attrName>ppt_x</p:attrName>
                                        </p:attrNameLst>
                                      </p:cBhvr>
                                      <p:tavLst>
                                        <p:tav tm="0">
                                          <p:val>
                                            <p:strVal val="ppt_x"/>
                                          </p:val>
                                        </p:tav>
                                        <p:tav tm="100000">
                                          <p:val>
                                            <p:strVal val="ppt_x"/>
                                          </p:val>
                                        </p:tav>
                                      </p:tavLst>
                                    </p:anim>
                                    <p:anim calcmode="lin" valueType="num">
                                      <p:cBhvr>
                                        <p:cTn id="8" dur="1000"/>
                                        <p:tgtEl>
                                          <p:spTgt spid="7171"/>
                                        </p:tgtEl>
                                        <p:attrNameLst>
                                          <p:attrName>ppt_y</p:attrName>
                                        </p:attrNameLst>
                                      </p:cBhvr>
                                      <p:tavLst>
                                        <p:tav tm="0">
                                          <p:val>
                                            <p:strVal val="ppt_y"/>
                                          </p:val>
                                        </p:tav>
                                        <p:tav tm="100000">
                                          <p:val>
                                            <p:strVal val="ppt_y+.1"/>
                                          </p:val>
                                        </p:tav>
                                      </p:tavLst>
                                    </p:anim>
                                    <p:set>
                                      <p:cBhvr>
                                        <p:cTn id="9" dur="1" fill="hold">
                                          <p:stCondLst>
                                            <p:cond delay="999"/>
                                          </p:stCondLst>
                                        </p:cTn>
                                        <p:tgtEl>
                                          <p:spTgt spid="7171"/>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IMG_2468"/>
          <p:cNvPicPr>
            <a:picLocks noChangeAspect="1" noChangeArrowheads="1"/>
          </p:cNvPicPr>
          <p:nvPr/>
        </p:nvPicPr>
        <p:blipFill>
          <a:blip r:embed="rId2">
            <a:extLst>
              <a:ext uri="{28A0092B-C50C-407E-A947-70E740481C1C}">
                <a14:useLocalDpi xmlns:a14="http://schemas.microsoft.com/office/drawing/2010/main" val="0"/>
              </a:ext>
            </a:extLst>
          </a:blip>
          <a:srcRect l="15276" t="15271" r="15276" b="1528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sz="quarter" idx="13"/>
          </p:nvPr>
        </p:nvSpPr>
        <p:spPr>
          <a:xfrm>
            <a:off x="0" y="1600200"/>
            <a:ext cx="8991600" cy="2971800"/>
          </a:xfrm>
        </p:spPr>
        <p:txBody>
          <a:bodyPr>
            <a:normAutofit/>
          </a:bodyPr>
          <a:lstStyle/>
          <a:p>
            <a:pPr marL="285750" indent="-285750">
              <a:buClr>
                <a:srgbClr val="FFFF00"/>
              </a:buClr>
              <a:buFont typeface="Arial" pitchFamily="34" charset="0"/>
              <a:buChar char="•"/>
            </a:pPr>
            <a:r>
              <a:rPr lang="en-US" sz="2200" b="1" dirty="0">
                <a:solidFill>
                  <a:schemeClr val="bg1"/>
                </a:solidFill>
              </a:rPr>
              <a:t>Deploy patrol units for search</a:t>
            </a:r>
          </a:p>
          <a:p>
            <a:pPr marL="285750" indent="-285750">
              <a:buClr>
                <a:srgbClr val="FFFF00"/>
              </a:buClr>
              <a:buFont typeface="Arial" pitchFamily="34" charset="0"/>
              <a:buChar char="•"/>
            </a:pPr>
            <a:r>
              <a:rPr lang="en-US" sz="2200" b="1" dirty="0">
                <a:solidFill>
                  <a:schemeClr val="bg1"/>
                </a:solidFill>
              </a:rPr>
              <a:t>Set up command post</a:t>
            </a:r>
          </a:p>
          <a:p>
            <a:pPr marL="285750" indent="-285750">
              <a:buClr>
                <a:srgbClr val="FFFF00"/>
              </a:buClr>
              <a:buFont typeface="Arial" pitchFamily="34" charset="0"/>
              <a:buChar char="•"/>
            </a:pPr>
            <a:r>
              <a:rPr lang="en-US" sz="2200" b="1" dirty="0">
                <a:solidFill>
                  <a:schemeClr val="bg1"/>
                </a:solidFill>
              </a:rPr>
              <a:t>Coordinate search</a:t>
            </a:r>
          </a:p>
          <a:p>
            <a:pPr marL="285750" indent="-285750">
              <a:buClr>
                <a:srgbClr val="FFFF00"/>
              </a:buClr>
              <a:buFont typeface="Arial" pitchFamily="34" charset="0"/>
              <a:buChar char="•"/>
            </a:pPr>
            <a:r>
              <a:rPr lang="en-US" sz="2200" b="1" dirty="0">
                <a:solidFill>
                  <a:schemeClr val="bg1"/>
                </a:solidFill>
              </a:rPr>
              <a:t>Deploy other resources (USCG, other agencies, CAP, etc.)</a:t>
            </a:r>
          </a:p>
          <a:p>
            <a:pPr marL="285750" indent="-285750">
              <a:buClr>
                <a:srgbClr val="FFFF00"/>
              </a:buClr>
              <a:buFont typeface="Arial" pitchFamily="34" charset="0"/>
              <a:buChar char="•"/>
            </a:pPr>
            <a:r>
              <a:rPr lang="en-US" sz="2200" b="1" dirty="0">
                <a:solidFill>
                  <a:schemeClr val="bg1"/>
                </a:solidFill>
              </a:rPr>
              <a:t>Secure scene (Fire/Rescue, CSI, Air Unit staff)</a:t>
            </a:r>
          </a:p>
        </p:txBody>
      </p:sp>
      <p:sp>
        <p:nvSpPr>
          <p:cNvPr id="27650" name="Rectangle 2"/>
          <p:cNvSpPr>
            <a:spLocks noGrp="1" noChangeArrowheads="1"/>
          </p:cNvSpPr>
          <p:nvPr>
            <p:ph type="title"/>
          </p:nvPr>
        </p:nvSpPr>
        <p:spPr>
          <a:xfrm>
            <a:off x="457200" y="152400"/>
            <a:ext cx="8229600" cy="1143000"/>
          </a:xfrm>
        </p:spPr>
        <p:txBody>
          <a:bodyPr/>
          <a:lstStyle/>
          <a:p>
            <a:r>
              <a:rPr lang="en-US" b="1" i="1" dirty="0" smtClean="0">
                <a:solidFill>
                  <a:srgbClr val="FFFF00"/>
                </a:solidFill>
              </a:rPr>
              <a:t>Shift </a:t>
            </a:r>
            <a:r>
              <a:rPr lang="en-US" b="1" i="1" dirty="0">
                <a:solidFill>
                  <a:srgbClr val="FFFF00"/>
                </a:solidFill>
              </a:rPr>
              <a:t>Commander</a:t>
            </a:r>
          </a:p>
        </p:txBody>
      </p:sp>
      <p:sp>
        <p:nvSpPr>
          <p:cNvPr id="27652" name="Rectangle 4"/>
          <p:cNvSpPr>
            <a:spLocks noChangeArrowheads="1"/>
          </p:cNvSpPr>
          <p:nvPr/>
        </p:nvSpPr>
        <p:spPr bwMode="auto">
          <a:xfrm>
            <a:off x="381000" y="4876800"/>
            <a:ext cx="8229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2400" dirty="0">
                <a:solidFill>
                  <a:srgbClr val="FFFF00"/>
                </a:solidFill>
              </a:rPr>
              <a:t>Non-aviation savvy supervisors need to have every step laid out for them.</a:t>
            </a:r>
          </a:p>
          <a:p>
            <a:pPr marL="342900" indent="-342900" algn="ctr">
              <a:spcBef>
                <a:spcPct val="20000"/>
              </a:spcBef>
            </a:pPr>
            <a:r>
              <a:rPr lang="en-US" sz="2400" dirty="0">
                <a:solidFill>
                  <a:srgbClr val="FFFF00"/>
                </a:solidFill>
              </a:rPr>
              <a:t>Command post set up at aviation office to better manage incident. </a:t>
            </a:r>
          </a:p>
          <a:p>
            <a:pPr marL="342900" indent="-342900">
              <a:spcBef>
                <a:spcPct val="20000"/>
              </a:spcBef>
              <a:buFontTx/>
              <a:buChar char="•"/>
            </a:pPr>
            <a:endParaRPr lang="en-US" sz="2400" dirty="0">
              <a:solidFill>
                <a:srgbClr val="FFFF00"/>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randombar(horizontal)">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randombar(horizontal)">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randombar(horizontal)">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randombar(horizontal)">
                                      <p:cBhvr>
                                        <p:cTn id="22" dur="500"/>
                                        <p:tgtEl>
                                          <p:spTgt spid="276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randombar(horizontal)">
                                      <p:cBhvr>
                                        <p:cTn id="27" dur="500"/>
                                        <p:tgtEl>
                                          <p:spTgt spid="276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652"/>
                                        </p:tgtEl>
                                        <p:attrNameLst>
                                          <p:attrName>style.visibility</p:attrName>
                                        </p:attrNameLst>
                                      </p:cBhvr>
                                      <p:to>
                                        <p:strVal val="visible"/>
                                      </p:to>
                                    </p:set>
                                    <p:animEffect transition="in" filter="randombar(horizontal)">
                                      <p:cBhvr>
                                        <p:cTn id="32"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sz="quarter" idx="13"/>
          </p:nvPr>
        </p:nvSpPr>
        <p:spPr>
          <a:xfrm>
            <a:off x="457200" y="762000"/>
            <a:ext cx="8229600" cy="5943600"/>
          </a:xfrm>
        </p:spPr>
        <p:txBody>
          <a:bodyPr>
            <a:normAutofit fontScale="92500" lnSpcReduction="10000"/>
          </a:bodyPr>
          <a:lstStyle/>
          <a:p>
            <a:pPr>
              <a:lnSpc>
                <a:spcPct val="80000"/>
              </a:lnSpc>
              <a:buClr>
                <a:schemeClr val="tx1"/>
              </a:buClr>
              <a:buFont typeface="Wingdings" pitchFamily="2" charset="2"/>
              <a:buNone/>
            </a:pPr>
            <a:r>
              <a:rPr lang="en-US" sz="1600" u="sng" dirty="0"/>
              <a:t>If aircraft/crew location is unknown:</a:t>
            </a:r>
            <a:endParaRPr lang="en-US" sz="1600" dirty="0"/>
          </a:p>
          <a:p>
            <a:pPr>
              <a:lnSpc>
                <a:spcPct val="80000"/>
              </a:lnSpc>
              <a:buClr>
                <a:schemeClr val="tx1"/>
              </a:buClr>
              <a:buFont typeface="Wingdings" pitchFamily="2" charset="2"/>
              <a:buChar char="q"/>
            </a:pPr>
            <a:r>
              <a:rPr lang="en-US" sz="1600" dirty="0"/>
              <a:t>	Time and location of Air-1’s last </a:t>
            </a:r>
            <a:r>
              <a:rPr lang="en-US" sz="1600" dirty="0" smtClean="0"/>
              <a:t> unit check  </a:t>
            </a:r>
            <a:r>
              <a:rPr lang="en-US" sz="1600" dirty="0"/>
              <a:t>____________________________</a:t>
            </a:r>
          </a:p>
          <a:p>
            <a:pPr>
              <a:lnSpc>
                <a:spcPct val="80000"/>
              </a:lnSpc>
              <a:buClr>
                <a:schemeClr val="tx1"/>
              </a:buClr>
              <a:buFont typeface="Wingdings" pitchFamily="2" charset="2"/>
              <a:buChar char="q"/>
            </a:pPr>
            <a:r>
              <a:rPr lang="en-US" sz="1600" dirty="0"/>
              <a:t>	Control tower/ </a:t>
            </a:r>
            <a:r>
              <a:rPr lang="en-US" sz="1600" dirty="0" smtClean="0"/>
              <a:t>Air Traffic Control location </a:t>
            </a:r>
            <a:r>
              <a:rPr lang="en-US" sz="1600" dirty="0"/>
              <a:t>information_____________________</a:t>
            </a:r>
          </a:p>
          <a:p>
            <a:pPr>
              <a:lnSpc>
                <a:spcPct val="80000"/>
              </a:lnSpc>
              <a:buClr>
                <a:schemeClr val="tx1"/>
              </a:buClr>
              <a:buFont typeface="Wingdings" pitchFamily="2" charset="2"/>
              <a:buChar char="q"/>
            </a:pPr>
            <a:r>
              <a:rPr lang="en-US" sz="1600" dirty="0"/>
              <a:t>	</a:t>
            </a:r>
            <a:r>
              <a:rPr lang="en-US" sz="1600" dirty="0" smtClean="0"/>
              <a:t>Begin </a:t>
            </a:r>
            <a:r>
              <a:rPr lang="en-US" sz="1600" dirty="0"/>
              <a:t>log of areas searched, including unit number and time</a:t>
            </a:r>
          </a:p>
          <a:p>
            <a:pPr>
              <a:lnSpc>
                <a:spcPct val="80000"/>
              </a:lnSpc>
              <a:buClr>
                <a:schemeClr val="tx1"/>
              </a:buClr>
              <a:buFont typeface="Wingdings" pitchFamily="2" charset="2"/>
              <a:buChar char="q"/>
            </a:pPr>
            <a:r>
              <a:rPr lang="en-US" sz="1600" dirty="0"/>
              <a:t>	Establish command </a:t>
            </a:r>
            <a:r>
              <a:rPr lang="en-US" sz="1600" dirty="0" smtClean="0"/>
              <a:t>post at  Air Unit Hanger</a:t>
            </a:r>
          </a:p>
          <a:p>
            <a:pPr>
              <a:lnSpc>
                <a:spcPct val="80000"/>
              </a:lnSpc>
              <a:buClr>
                <a:schemeClr val="tx1"/>
              </a:buClr>
              <a:buFont typeface="Wingdings" pitchFamily="2" charset="2"/>
              <a:buChar char="q"/>
            </a:pPr>
            <a:r>
              <a:rPr lang="en-US" sz="1600" dirty="0"/>
              <a:t> </a:t>
            </a:r>
            <a:r>
              <a:rPr lang="en-US" sz="1600" dirty="0" smtClean="0"/>
              <a:t>	Refer to Search and Rescue checklist</a:t>
            </a:r>
            <a:endParaRPr lang="en-US" sz="1600" dirty="0"/>
          </a:p>
          <a:p>
            <a:pPr>
              <a:lnSpc>
                <a:spcPct val="80000"/>
              </a:lnSpc>
              <a:buClr>
                <a:schemeClr val="tx1"/>
              </a:buClr>
              <a:buFont typeface="Wingdings" pitchFamily="2" charset="2"/>
              <a:buChar char="q"/>
            </a:pPr>
            <a:r>
              <a:rPr lang="en-US" sz="1600" dirty="0"/>
              <a:t>	Additional Agencies Responding:   	</a:t>
            </a:r>
          </a:p>
          <a:p>
            <a:pPr>
              <a:lnSpc>
                <a:spcPct val="80000"/>
              </a:lnSpc>
              <a:buClr>
                <a:schemeClr val="tx1"/>
              </a:buClr>
              <a:buFont typeface="Wingdings" pitchFamily="2" charset="2"/>
              <a:buNone/>
            </a:pPr>
            <a:r>
              <a:rPr lang="en-US" sz="1600" dirty="0"/>
              <a:t>                   </a:t>
            </a:r>
            <a:r>
              <a:rPr lang="en-US" sz="1600" dirty="0" smtClean="0"/>
              <a:t>		Name</a:t>
            </a:r>
            <a:r>
              <a:rPr lang="en-US" sz="1600" dirty="0"/>
              <a:t>	                                                           </a:t>
            </a:r>
            <a:r>
              <a:rPr lang="en-US" sz="1600" dirty="0" smtClean="0"/>
              <a:t>	Contact </a:t>
            </a:r>
            <a:r>
              <a:rPr lang="en-US" sz="1600" dirty="0"/>
              <a:t>number</a:t>
            </a:r>
          </a:p>
          <a:p>
            <a:pPr>
              <a:lnSpc>
                <a:spcPct val="80000"/>
              </a:lnSpc>
              <a:buClr>
                <a:schemeClr val="tx1"/>
              </a:buClr>
              <a:buFont typeface="Wingdings" pitchFamily="2" charset="2"/>
              <a:buNone/>
            </a:pPr>
            <a:r>
              <a:rPr lang="en-US" sz="1600" dirty="0"/>
              <a:t>		_______________			________________</a:t>
            </a:r>
          </a:p>
          <a:p>
            <a:pPr>
              <a:lnSpc>
                <a:spcPct val="80000"/>
              </a:lnSpc>
              <a:buClr>
                <a:schemeClr val="tx1"/>
              </a:buClr>
              <a:buFont typeface="Wingdings" pitchFamily="2" charset="2"/>
              <a:buNone/>
            </a:pPr>
            <a:r>
              <a:rPr lang="en-US" sz="1600" dirty="0"/>
              <a:t>		_______________			________________			</a:t>
            </a:r>
            <a:endParaRPr lang="en-US" sz="1600" u="sng" dirty="0"/>
          </a:p>
          <a:p>
            <a:pPr>
              <a:lnSpc>
                <a:spcPct val="80000"/>
              </a:lnSpc>
              <a:buClr>
                <a:schemeClr val="tx1"/>
              </a:buClr>
              <a:buFont typeface="Wingdings" pitchFamily="2" charset="2"/>
              <a:buNone/>
            </a:pPr>
            <a:r>
              <a:rPr lang="en-US" sz="1600" u="sng" dirty="0"/>
              <a:t>If the location of the aircraft becomes known before JAU staff arrives:</a:t>
            </a:r>
            <a:endParaRPr lang="en-US" sz="1600" dirty="0"/>
          </a:p>
          <a:p>
            <a:pPr>
              <a:lnSpc>
                <a:spcPct val="80000"/>
              </a:lnSpc>
              <a:buClr>
                <a:schemeClr val="tx1"/>
              </a:buClr>
              <a:buFont typeface="Wingdings" pitchFamily="2" charset="2"/>
              <a:buChar char="q"/>
            </a:pPr>
            <a:r>
              <a:rPr lang="en-US" sz="1600" dirty="0"/>
              <a:t>	Instruct on-scene units to establish </a:t>
            </a:r>
            <a:r>
              <a:rPr lang="en-US" sz="1600" dirty="0" smtClean="0"/>
              <a:t>incident </a:t>
            </a:r>
            <a:r>
              <a:rPr lang="en-US" sz="1600" dirty="0"/>
              <a:t>scene (500 feet from aircraft, debris 	and any </a:t>
            </a:r>
            <a:r>
              <a:rPr lang="en-US" sz="1600" dirty="0" smtClean="0"/>
              <a:t>areas </a:t>
            </a:r>
            <a:r>
              <a:rPr lang="en-US" sz="1600" dirty="0"/>
              <a:t>containing collateral damage)</a:t>
            </a:r>
          </a:p>
          <a:p>
            <a:pPr>
              <a:lnSpc>
                <a:spcPct val="80000"/>
              </a:lnSpc>
              <a:buClr>
                <a:schemeClr val="tx1"/>
              </a:buClr>
              <a:buFont typeface="Wingdings" pitchFamily="2" charset="2"/>
              <a:buChar char="q"/>
            </a:pPr>
            <a:r>
              <a:rPr lang="en-US" sz="1600" dirty="0"/>
              <a:t>	Confirm if aircraft is ‘safe’ (engine off)</a:t>
            </a:r>
          </a:p>
          <a:p>
            <a:pPr>
              <a:lnSpc>
                <a:spcPct val="80000"/>
              </a:lnSpc>
              <a:buClr>
                <a:schemeClr val="tx1"/>
              </a:buClr>
              <a:buFont typeface="Wingdings" pitchFamily="2" charset="2"/>
              <a:buNone/>
            </a:pPr>
            <a:r>
              <a:rPr lang="en-US" sz="1600" dirty="0"/>
              <a:t>			-If not-</a:t>
            </a:r>
          </a:p>
          <a:p>
            <a:pPr>
              <a:lnSpc>
                <a:spcPct val="80000"/>
              </a:lnSpc>
              <a:buClr>
                <a:schemeClr val="tx1"/>
              </a:buClr>
              <a:buFont typeface="Wingdings" pitchFamily="2" charset="2"/>
              <a:buNone/>
            </a:pPr>
            <a:r>
              <a:rPr lang="en-US" sz="1600" dirty="0"/>
              <a:t>		</a:t>
            </a:r>
            <a:r>
              <a:rPr lang="en-US" sz="1600" dirty="0" smtClean="0"/>
              <a:t>Air Unit </a:t>
            </a:r>
            <a:r>
              <a:rPr lang="en-US" sz="1600" dirty="0"/>
              <a:t>staff contacted by phone on how to </a:t>
            </a:r>
            <a:r>
              <a:rPr lang="en-US" sz="1600" dirty="0" smtClean="0"/>
              <a:t>proceed, or see section 6</a:t>
            </a:r>
            <a:endParaRPr lang="en-US" sz="1600" dirty="0"/>
          </a:p>
          <a:p>
            <a:pPr>
              <a:lnSpc>
                <a:spcPct val="80000"/>
              </a:lnSpc>
              <a:buClr>
                <a:schemeClr val="tx1"/>
              </a:buClr>
              <a:buFont typeface="Wingdings" pitchFamily="2" charset="2"/>
              <a:buChar char="q"/>
            </a:pPr>
            <a:r>
              <a:rPr lang="en-US" sz="1600" dirty="0"/>
              <a:t>	Assign supervisor control of </a:t>
            </a:r>
            <a:r>
              <a:rPr lang="en-US" sz="1600" dirty="0" smtClean="0"/>
              <a:t>incident </a:t>
            </a:r>
            <a:r>
              <a:rPr lang="en-US" sz="1600" dirty="0"/>
              <a:t>scene </a:t>
            </a:r>
          </a:p>
          <a:p>
            <a:pPr>
              <a:lnSpc>
                <a:spcPct val="80000"/>
              </a:lnSpc>
              <a:buClr>
                <a:schemeClr val="tx1"/>
              </a:buClr>
              <a:buFont typeface="Wingdings" pitchFamily="2" charset="2"/>
              <a:buChar char="q"/>
            </a:pPr>
            <a:r>
              <a:rPr lang="en-US" sz="1600" dirty="0"/>
              <a:t>	Unit assigned to begin log of persons entering </a:t>
            </a:r>
            <a:r>
              <a:rPr lang="en-US" sz="1600" dirty="0" smtClean="0"/>
              <a:t>scene</a:t>
            </a:r>
            <a:endParaRPr lang="en-US" sz="1600" dirty="0"/>
          </a:p>
          <a:p>
            <a:pPr>
              <a:lnSpc>
                <a:spcPct val="80000"/>
              </a:lnSpc>
              <a:buClr>
                <a:schemeClr val="tx1"/>
              </a:buClr>
              <a:buFont typeface="Wingdings" pitchFamily="2" charset="2"/>
              <a:buChar char="q"/>
            </a:pPr>
            <a:r>
              <a:rPr lang="en-US" sz="1600" dirty="0"/>
              <a:t>	</a:t>
            </a:r>
            <a:r>
              <a:rPr lang="en-US" sz="1600" dirty="0" smtClean="0"/>
              <a:t>Blood </a:t>
            </a:r>
            <a:r>
              <a:rPr lang="en-US" sz="1600" dirty="0"/>
              <a:t>type/ allergy info on Contact Sheets relayed to EMS</a:t>
            </a:r>
          </a:p>
        </p:txBody>
      </p:sp>
      <p:sp>
        <p:nvSpPr>
          <p:cNvPr id="8194" name="Rectangle 2"/>
          <p:cNvSpPr>
            <a:spLocks noGrp="1" noChangeArrowheads="1"/>
          </p:cNvSpPr>
          <p:nvPr>
            <p:ph type="title"/>
          </p:nvPr>
        </p:nvSpPr>
        <p:spPr>
          <a:xfrm>
            <a:off x="5943600" y="1"/>
            <a:ext cx="2743200" cy="914400"/>
          </a:xfrm>
        </p:spPr>
        <p:txBody>
          <a:bodyPr/>
          <a:lstStyle/>
          <a:p>
            <a:r>
              <a:rPr lang="en-US" sz="2400" b="1" u="sng" dirty="0">
                <a:solidFill>
                  <a:srgbClr val="FFFF00"/>
                </a:solidFill>
              </a:rPr>
              <a:t>Shift Commander</a:t>
            </a:r>
            <a:r>
              <a:rPr lang="en-US" sz="2400" u="sng" dirty="0">
                <a:solidFill>
                  <a:srgbClr val="FFFF00"/>
                </a:solidFill>
              </a:rPr>
              <a:t/>
            </a:r>
            <a:br>
              <a:rPr lang="en-US" sz="2400" u="sng" dirty="0">
                <a:solidFill>
                  <a:srgbClr val="FFFF00"/>
                </a:solidFill>
              </a:rPr>
            </a:br>
            <a:r>
              <a:rPr lang="en-US" sz="1800" u="sng" dirty="0">
                <a:solidFill>
                  <a:srgbClr val="FFFF00"/>
                </a:solidFill>
              </a:rPr>
              <a:t> Quick Reference Guide</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IMG_07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sz="quarter" idx="13"/>
          </p:nvPr>
        </p:nvSpPr>
        <p:spPr>
          <a:xfrm>
            <a:off x="457200" y="1600200"/>
            <a:ext cx="7924800" cy="1828800"/>
          </a:xfrm>
          <a:solidFill>
            <a:srgbClr val="C0C0C0">
              <a:alpha val="72157"/>
            </a:srgbClr>
          </a:solidFill>
        </p:spPr>
        <p:txBody>
          <a:bodyPr>
            <a:noAutofit/>
          </a:bodyPr>
          <a:lstStyle/>
          <a:p>
            <a:pPr marL="457200" indent="-457200">
              <a:buClr>
                <a:srgbClr val="00FFFF"/>
              </a:buClr>
              <a:buFont typeface="Arial" pitchFamily="34" charset="0"/>
              <a:buChar char="•"/>
            </a:pPr>
            <a:r>
              <a:rPr lang="en-US" sz="2800" b="1" dirty="0">
                <a:solidFill>
                  <a:schemeClr val="bg1"/>
                </a:solidFill>
              </a:rPr>
              <a:t>Take over for Shift Commander</a:t>
            </a:r>
          </a:p>
          <a:p>
            <a:pPr marL="457200" indent="-457200">
              <a:buClr>
                <a:srgbClr val="00FFFF"/>
              </a:buClr>
              <a:buFont typeface="Arial" pitchFamily="34" charset="0"/>
              <a:buChar char="•"/>
            </a:pPr>
            <a:r>
              <a:rPr lang="en-US" sz="2800" b="1" dirty="0">
                <a:solidFill>
                  <a:schemeClr val="bg1"/>
                </a:solidFill>
              </a:rPr>
              <a:t>Coordinate all resources</a:t>
            </a:r>
          </a:p>
          <a:p>
            <a:pPr marL="457200" indent="-457200">
              <a:buClr>
                <a:srgbClr val="00FFFF"/>
              </a:buClr>
              <a:buFont typeface="Arial" pitchFamily="34" charset="0"/>
              <a:buChar char="•"/>
            </a:pPr>
            <a:r>
              <a:rPr lang="en-US" sz="2800" b="1" dirty="0">
                <a:solidFill>
                  <a:schemeClr val="bg1"/>
                </a:solidFill>
              </a:rPr>
              <a:t>Incident Commander</a:t>
            </a:r>
          </a:p>
        </p:txBody>
      </p:sp>
      <p:sp>
        <p:nvSpPr>
          <p:cNvPr id="31746" name="Rectangle 2"/>
          <p:cNvSpPr>
            <a:spLocks noGrp="1" noChangeArrowheads="1"/>
          </p:cNvSpPr>
          <p:nvPr>
            <p:ph type="title"/>
          </p:nvPr>
        </p:nvSpPr>
        <p:spPr/>
        <p:txBody>
          <a:bodyPr/>
          <a:lstStyle/>
          <a:p>
            <a:r>
              <a:rPr lang="en-US" b="1">
                <a:solidFill>
                  <a:srgbClr val="00FFFF"/>
                </a:solidFill>
              </a:rPr>
              <a:t>Air Unit Commander</a:t>
            </a:r>
          </a:p>
        </p:txBody>
      </p:sp>
      <p:sp>
        <p:nvSpPr>
          <p:cNvPr id="31748" name="Rectangle 4"/>
          <p:cNvSpPr>
            <a:spLocks noChangeArrowheads="1"/>
          </p:cNvSpPr>
          <p:nvPr/>
        </p:nvSpPr>
        <p:spPr bwMode="auto">
          <a:xfrm>
            <a:off x="457200" y="4038600"/>
            <a:ext cx="8229600" cy="2438400"/>
          </a:xfrm>
          <a:prstGeom prst="rect">
            <a:avLst/>
          </a:prstGeom>
          <a:solidFill>
            <a:srgbClr val="C0C0C0">
              <a:alpha val="72157"/>
            </a:srgbClr>
          </a:solidFill>
          <a:extLst/>
        </p:spPr>
        <p:txBody>
          <a:bodyPr vert="horz" lIns="91440" tIns="45720" rIns="91440" bIns="45720" rtlCol="0">
            <a:noAutofit/>
          </a:bodyPr>
          <a:lstStyle/>
          <a:p>
            <a:pPr marL="457200" indent="-457200">
              <a:spcBef>
                <a:spcPts val="1200"/>
              </a:spcBef>
              <a:spcAft>
                <a:spcPts val="0"/>
              </a:spcAft>
              <a:buClr>
                <a:srgbClr val="00FFFF"/>
              </a:buClr>
              <a:buFont typeface="Arial" pitchFamily="34" charset="0"/>
              <a:buChar char="•"/>
            </a:pPr>
            <a:r>
              <a:rPr lang="en-US" sz="2800" b="1" spc="30" dirty="0">
                <a:solidFill>
                  <a:schemeClr val="bg1"/>
                </a:solidFill>
                <a:latin typeface="+mn-lt"/>
                <a:cs typeface="Tahoma" pitchFamily="34" charset="0"/>
              </a:rPr>
              <a:t>This portion of your planning will be greatly effected by how knowledgeable the Unit Commander is on aviation topics</a:t>
            </a:r>
          </a:p>
          <a:p>
            <a:pPr marL="457200" indent="-457200">
              <a:spcBef>
                <a:spcPts val="1200"/>
              </a:spcBef>
              <a:spcAft>
                <a:spcPts val="0"/>
              </a:spcAft>
              <a:buClr>
                <a:srgbClr val="00FFFF"/>
              </a:buClr>
              <a:buFont typeface="Arial" pitchFamily="34" charset="0"/>
              <a:buChar char="•"/>
            </a:pPr>
            <a:r>
              <a:rPr lang="en-US" sz="2800" b="1" spc="30" dirty="0">
                <a:solidFill>
                  <a:schemeClr val="bg1"/>
                </a:solidFill>
                <a:latin typeface="+mn-lt"/>
                <a:cs typeface="Tahoma" pitchFamily="34" charset="0"/>
              </a:rPr>
              <a:t>The Commander must coordinate resources, not try and do the work themselves</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bg/>
                                          </p:spTgt>
                                        </p:tgtEl>
                                        <p:attrNameLst>
                                          <p:attrName>style.visibility</p:attrName>
                                        </p:attrNameLst>
                                      </p:cBhvr>
                                      <p:to>
                                        <p:strVal val="visible"/>
                                      </p:to>
                                    </p:set>
                                    <p:anim calcmode="lin" valueType="num">
                                      <p:cBhvr>
                                        <p:cTn id="7" dur="1000" fill="hold"/>
                                        <p:tgtEl>
                                          <p:spTgt spid="31747">
                                            <p:bg/>
                                          </p:spTgt>
                                        </p:tgtEl>
                                        <p:attrNameLst>
                                          <p:attrName>ppt_w</p:attrName>
                                        </p:attrNameLst>
                                      </p:cBhvr>
                                      <p:tavLst>
                                        <p:tav tm="0">
                                          <p:val>
                                            <p:strVal val="#ppt_w*0.70"/>
                                          </p:val>
                                        </p:tav>
                                        <p:tav tm="100000">
                                          <p:val>
                                            <p:strVal val="#ppt_w"/>
                                          </p:val>
                                        </p:tav>
                                      </p:tavLst>
                                    </p:anim>
                                    <p:anim calcmode="lin" valueType="num">
                                      <p:cBhvr>
                                        <p:cTn id="8" dur="1000" fill="hold"/>
                                        <p:tgtEl>
                                          <p:spTgt spid="31747">
                                            <p:bg/>
                                          </p:spTgt>
                                        </p:tgtEl>
                                        <p:attrNameLst>
                                          <p:attrName>ppt_h</p:attrName>
                                        </p:attrNameLst>
                                      </p:cBhvr>
                                      <p:tavLst>
                                        <p:tav tm="0">
                                          <p:val>
                                            <p:strVal val="#ppt_h"/>
                                          </p:val>
                                        </p:tav>
                                        <p:tav tm="100000">
                                          <p:val>
                                            <p:strVal val="#ppt_h"/>
                                          </p:val>
                                        </p:tav>
                                      </p:tavLst>
                                    </p:anim>
                                    <p:animEffect transition="in" filter="fade">
                                      <p:cBhvr>
                                        <p:cTn id="9" dur="1000"/>
                                        <p:tgtEl>
                                          <p:spTgt spid="31747">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 calcmode="lin" valueType="num">
                                      <p:cBhvr>
                                        <p:cTn id="12" dur="1000" fill="hold"/>
                                        <p:tgtEl>
                                          <p:spTgt spid="3174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174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1747">
                                            <p:txEl>
                                              <p:pRg st="0" end="0"/>
                                            </p:txEl>
                                          </p:spTgt>
                                        </p:tgtEl>
                                      </p:cBhvr>
                                    </p:animEffect>
                                  </p:childTnLst>
                                </p:cTn>
                              </p:par>
                            </p:childTnLst>
                          </p:cTn>
                        </p:par>
                        <p:par>
                          <p:cTn id="15" fill="hold" nodeType="withGroup">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31747">
                                            <p:txEl>
                                              <p:pRg st="1" end="1"/>
                                            </p:txEl>
                                          </p:spTgt>
                                        </p:tgtEl>
                                        <p:attrNameLst>
                                          <p:attrName>style.visibility</p:attrName>
                                        </p:attrNameLst>
                                      </p:cBhvr>
                                      <p:to>
                                        <p:strVal val="visible"/>
                                      </p:to>
                                    </p:set>
                                    <p:anim calcmode="lin" valueType="num">
                                      <p:cBhvr>
                                        <p:cTn id="18" dur="1000" fill="hold"/>
                                        <p:tgtEl>
                                          <p:spTgt spid="31747">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3174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31747">
                                            <p:txEl>
                                              <p:pRg st="1" end="1"/>
                                            </p:txEl>
                                          </p:spTgt>
                                        </p:tgtEl>
                                      </p:cBhvr>
                                    </p:animEffect>
                                  </p:childTnLst>
                                </p:cTn>
                              </p:par>
                            </p:childTnLst>
                          </p:cTn>
                        </p:par>
                        <p:par>
                          <p:cTn id="21" fill="hold" nodeType="withGroup">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31747">
                                            <p:txEl>
                                              <p:pRg st="2" end="2"/>
                                            </p:txEl>
                                          </p:spTgt>
                                        </p:tgtEl>
                                        <p:attrNameLst>
                                          <p:attrName>style.visibility</p:attrName>
                                        </p:attrNameLst>
                                      </p:cBhvr>
                                      <p:to>
                                        <p:strVal val="visible"/>
                                      </p:to>
                                    </p:set>
                                    <p:anim calcmode="lin" valueType="num">
                                      <p:cBhvr>
                                        <p:cTn id="24" dur="1000" fill="hold"/>
                                        <p:tgtEl>
                                          <p:spTgt spid="31747">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3174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1747">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48"/>
                                        </p:tgtEl>
                                        <p:attrNameLst>
                                          <p:attrName>style.visibility</p:attrName>
                                        </p:attrNameLst>
                                      </p:cBhvr>
                                      <p:to>
                                        <p:strVal val="visible"/>
                                      </p:to>
                                    </p:set>
                                    <p:anim calcmode="lin" valueType="num">
                                      <p:cBhvr>
                                        <p:cTn id="31" dur="1000" fill="hold"/>
                                        <p:tgtEl>
                                          <p:spTgt spid="31748"/>
                                        </p:tgtEl>
                                        <p:attrNameLst>
                                          <p:attrName>ppt_w</p:attrName>
                                        </p:attrNameLst>
                                      </p:cBhvr>
                                      <p:tavLst>
                                        <p:tav tm="0">
                                          <p:val>
                                            <p:strVal val="#ppt_w*0.70"/>
                                          </p:val>
                                        </p:tav>
                                        <p:tav tm="100000">
                                          <p:val>
                                            <p:strVal val="#ppt_w"/>
                                          </p:val>
                                        </p:tav>
                                      </p:tavLst>
                                    </p:anim>
                                    <p:anim calcmode="lin" valueType="num">
                                      <p:cBhvr>
                                        <p:cTn id="32" dur="1000" fill="hold"/>
                                        <p:tgtEl>
                                          <p:spTgt spid="31748"/>
                                        </p:tgtEl>
                                        <p:attrNameLst>
                                          <p:attrName>ppt_h</p:attrName>
                                        </p:attrNameLst>
                                      </p:cBhvr>
                                      <p:tavLst>
                                        <p:tav tm="0">
                                          <p:val>
                                            <p:strVal val="#ppt_h"/>
                                          </p:val>
                                        </p:tav>
                                        <p:tav tm="100000">
                                          <p:val>
                                            <p:strVal val="#ppt_h"/>
                                          </p:val>
                                        </p:tav>
                                      </p:tavLst>
                                    </p:anim>
                                    <p:animEffect transition="in" filter="fade">
                                      <p:cBhvr>
                                        <p:cTn id="33" dur="1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animBg="1"/>
      <p:bldP spid="317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5562600" y="228600"/>
            <a:ext cx="3200400" cy="639763"/>
          </a:xfrm>
        </p:spPr>
        <p:txBody>
          <a:bodyPr>
            <a:normAutofit fontScale="90000"/>
          </a:bodyPr>
          <a:lstStyle/>
          <a:p>
            <a:r>
              <a:rPr lang="en-US" sz="2800" b="1" i="1" u="sng" dirty="0">
                <a:solidFill>
                  <a:srgbClr val="FFFF00"/>
                </a:solidFill>
              </a:rPr>
              <a:t>Air Unit Commander</a:t>
            </a:r>
            <a:r>
              <a:rPr lang="en-US" sz="1800" b="1" i="1" u="sng" dirty="0">
                <a:solidFill>
                  <a:srgbClr val="FFFF00"/>
                </a:solidFill>
              </a:rPr>
              <a:t/>
            </a:r>
            <a:br>
              <a:rPr lang="en-US" sz="1800" b="1" i="1" u="sng" dirty="0">
                <a:solidFill>
                  <a:srgbClr val="FFFF00"/>
                </a:solidFill>
              </a:rPr>
            </a:br>
            <a:r>
              <a:rPr lang="en-US" sz="1800" b="1" i="1" u="sng" dirty="0">
                <a:solidFill>
                  <a:srgbClr val="FFFF00"/>
                </a:solidFill>
              </a:rPr>
              <a:t> Quick Reference Guide</a:t>
            </a:r>
          </a:p>
        </p:txBody>
      </p:sp>
      <p:sp>
        <p:nvSpPr>
          <p:cNvPr id="8" name="Rectangle 3"/>
          <p:cNvSpPr txBox="1">
            <a:spLocks noRot="1" noChangeArrowheads="1"/>
          </p:cNvSpPr>
          <p:nvPr/>
        </p:nvSpPr>
        <p:spPr>
          <a:xfrm>
            <a:off x="152400" y="381000"/>
            <a:ext cx="8534400" cy="6248400"/>
          </a:xfrm>
          <a:prstGeom prst="rect">
            <a:avLst/>
          </a:prstGeom>
          <a:noFill/>
          <a:extLst>
            <a:ext uri="{909E8E84-426E-40dd-AFC4-6F175D3DCCD1}">
              <a14:hiddenFill xmlns:a14="http://schemas.microsoft.com/office/drawing/2010/main">
                <a:solidFill>
                  <a:srgbClr val="DDDDDD">
                    <a:alpha val="80000"/>
                  </a:srgbClr>
                </a:solidFill>
              </a14:hiddenFill>
            </a:ext>
          </a:extLst>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80000"/>
              </a:lnSpc>
              <a:buClr>
                <a:schemeClr val="tx1"/>
              </a:buClr>
              <a:buFont typeface="Wingdings" pitchFamily="2" charset="2"/>
              <a:buNone/>
            </a:pPr>
            <a:r>
              <a:rPr lang="en-US" sz="1600" b="1" u="sng" dirty="0" smtClean="0">
                <a:latin typeface="Arial" pitchFamily="34" charset="0"/>
                <a:cs typeface="Arial" pitchFamily="34" charset="0"/>
              </a:rPr>
              <a:t>If location of aircraft is unknown:</a:t>
            </a:r>
            <a:endParaRPr lang="en-US" sz="1600" b="1" dirty="0" smtClean="0">
              <a:latin typeface="Arial" pitchFamily="34" charset="0"/>
              <a:cs typeface="Arial" pitchFamily="34" charset="0"/>
            </a:endParaRP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Command Center established at Unit office</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Confirm who is involved in the incident</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Call out additional Air Unit staff</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Tower/ ATC contacted</a:t>
            </a:r>
          </a:p>
          <a:p>
            <a:pPr>
              <a:buClr>
                <a:schemeClr val="tx1"/>
              </a:buClr>
              <a:buFont typeface="Wingdings" pitchFamily="2" charset="2"/>
              <a:buChar char="q"/>
            </a:pPr>
            <a:r>
              <a:rPr lang="en-US" sz="1600" b="1" dirty="0" smtClean="0">
                <a:latin typeface="Arial" pitchFamily="34" charset="0"/>
                <a:cs typeface="Arial" pitchFamily="34" charset="0"/>
              </a:rPr>
              <a:t>	Search plan established. Establish or adjust as necessary. Refer to 	Search &amp; Rescue checklist</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Additional Resources Contacted (Bob County S.O., CAP, USCG, etc.) </a:t>
            </a:r>
          </a:p>
          <a:p>
            <a:pPr>
              <a:lnSpc>
                <a:spcPct val="80000"/>
              </a:lnSpc>
              <a:buClr>
                <a:schemeClr val="tx1"/>
              </a:buClr>
              <a:buFont typeface="Wingdings" pitchFamily="2" charset="2"/>
              <a:buChar char="q"/>
            </a:pPr>
            <a:r>
              <a:rPr lang="en-US" sz="1600" b="1" dirty="0">
                <a:latin typeface="Arial" pitchFamily="34" charset="0"/>
                <a:cs typeface="Arial" pitchFamily="34" charset="0"/>
              </a:rPr>
              <a:t> </a:t>
            </a:r>
            <a:r>
              <a:rPr lang="en-US" sz="1600" b="1" dirty="0" smtClean="0">
                <a:latin typeface="Arial" pitchFamily="34" charset="0"/>
                <a:cs typeface="Arial" pitchFamily="34" charset="0"/>
              </a:rPr>
              <a:t>	Search areas defined for Additional Resources. </a:t>
            </a:r>
          </a:p>
          <a:p>
            <a:pPr>
              <a:lnSpc>
                <a:spcPct val="80000"/>
              </a:lnSpc>
              <a:buClr>
                <a:schemeClr val="tx1"/>
              </a:buClr>
              <a:buFont typeface="Wingdings" pitchFamily="2" charset="2"/>
              <a:buNone/>
            </a:pPr>
            <a:r>
              <a:rPr lang="en-US" sz="1600" b="1" dirty="0" smtClean="0">
                <a:latin typeface="Arial" pitchFamily="34" charset="0"/>
                <a:cs typeface="Arial" pitchFamily="34" charset="0"/>
              </a:rPr>
              <a:t>			</a:t>
            </a:r>
            <a:endParaRPr lang="en-US" sz="1600" b="1" dirty="0">
              <a:latin typeface="Arial" pitchFamily="34" charset="0"/>
              <a:cs typeface="Arial" pitchFamily="34" charset="0"/>
            </a:endParaRPr>
          </a:p>
        </p:txBody>
      </p:sp>
      <p:sp>
        <p:nvSpPr>
          <p:cNvPr id="6" name="Rectangle 3"/>
          <p:cNvSpPr txBox="1">
            <a:spLocks noRot="1" noChangeArrowheads="1"/>
          </p:cNvSpPr>
          <p:nvPr/>
        </p:nvSpPr>
        <p:spPr>
          <a:xfrm>
            <a:off x="152400" y="381000"/>
            <a:ext cx="8763000" cy="6248400"/>
          </a:xfrm>
          <a:prstGeom prst="rect">
            <a:avLst/>
          </a:prstGeom>
          <a:noFill/>
          <a:extLst>
            <a:ext uri="{909E8E84-426E-40dd-AFC4-6F175D3DCCD1}">
              <a14:hiddenFill xmlns:a14="http://schemas.microsoft.com/office/drawing/2010/main">
                <a:solidFill>
                  <a:srgbClr val="DDDDDD">
                    <a:alpha val="80000"/>
                  </a:srgbClr>
                </a:solidFill>
              </a14:hiddenFill>
            </a:ext>
          </a:extLst>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80000"/>
              </a:lnSpc>
              <a:buClr>
                <a:schemeClr val="tx1"/>
              </a:buClr>
              <a:buFont typeface="Wingdings" pitchFamily="2" charset="2"/>
              <a:buNone/>
            </a:pPr>
            <a:r>
              <a:rPr lang="en-US" sz="1600" b="1" u="sng" dirty="0" smtClean="0">
                <a:latin typeface="Arial" pitchFamily="34" charset="0"/>
                <a:cs typeface="Arial" pitchFamily="34" charset="0"/>
              </a:rPr>
              <a:t>Once the aircraft is located:</a:t>
            </a:r>
            <a:endParaRPr lang="en-US" sz="1600" b="1" dirty="0" smtClean="0">
              <a:latin typeface="Arial" pitchFamily="34" charset="0"/>
              <a:cs typeface="Arial" pitchFamily="34" charset="0"/>
            </a:endParaRP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Confirm condition of aircrew</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Fire/Rescue and EMS en route</a:t>
            </a:r>
          </a:p>
          <a:p>
            <a:pPr>
              <a:lnSpc>
                <a:spcPct val="120000"/>
              </a:lnSpc>
              <a:buClr>
                <a:schemeClr val="tx1"/>
              </a:buClr>
              <a:buFont typeface="Wingdings" pitchFamily="2" charset="2"/>
              <a:buChar char="q"/>
            </a:pPr>
            <a:r>
              <a:rPr lang="en-US" sz="1600" b="1" dirty="0" smtClean="0">
                <a:latin typeface="Arial" pitchFamily="34" charset="0"/>
                <a:cs typeface="Arial" pitchFamily="34" charset="0"/>
              </a:rPr>
              <a:t>	Supervisor assigned to establish incident scene (500 feet from aircraft, 	debris and any areas containing collateral damage)</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Confirm if aircraft is ‘safe’ (engine off)</a:t>
            </a:r>
          </a:p>
          <a:p>
            <a:pPr>
              <a:lnSpc>
                <a:spcPct val="80000"/>
              </a:lnSpc>
              <a:buClr>
                <a:schemeClr val="tx1"/>
              </a:buClr>
              <a:buFont typeface="Wingdings" pitchFamily="2" charset="2"/>
              <a:buNone/>
            </a:pPr>
            <a:r>
              <a:rPr lang="en-US" sz="1600" b="1" dirty="0" smtClean="0">
                <a:latin typeface="Arial" pitchFamily="34" charset="0"/>
                <a:cs typeface="Arial" pitchFamily="34" charset="0"/>
              </a:rPr>
              <a:t>	-If not- Provide instructions or have  Unit staff en route to make aircraft 	safe</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If crew is transported to hospital, send two Air Unit members </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Blood type/ allergy info on Contact Sheets relayed to EMS</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Unit assigned to begin incident scene log</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Unit staff en route to scene (Chief Pilot, Maintenance Tech &amp; Safety 	Officer)</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Unit staff en route to hospital if required (On-Call TFO/pilot)</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Tower, FAA , ATC and other S&amp;R resources updated</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Unit Staff assigned to contact crewmembers’ family if required</a:t>
            </a:r>
          </a:p>
          <a:p>
            <a:pPr>
              <a:lnSpc>
                <a:spcPct val="80000"/>
              </a:lnSpc>
              <a:buClr>
                <a:schemeClr val="tx1"/>
              </a:buClr>
              <a:buFont typeface="Wingdings" pitchFamily="2" charset="2"/>
              <a:buChar char="q"/>
            </a:pPr>
            <a:r>
              <a:rPr lang="en-US" sz="1600" b="1" dirty="0" smtClean="0">
                <a:latin typeface="Arial" pitchFamily="34" charset="0"/>
                <a:cs typeface="Arial" pitchFamily="34" charset="0"/>
              </a:rPr>
              <a:t>	PIO Updated</a:t>
            </a:r>
          </a:p>
          <a:p>
            <a:pPr>
              <a:lnSpc>
                <a:spcPct val="80000"/>
              </a:lnSpc>
              <a:buClr>
                <a:schemeClr val="tx1"/>
              </a:buClr>
              <a:buFont typeface="Wingdings" pitchFamily="2" charset="2"/>
              <a:buChar char="q"/>
            </a:pPr>
            <a:r>
              <a:rPr lang="en-US" sz="1600" b="1" dirty="0">
                <a:latin typeface="Arial" pitchFamily="34" charset="0"/>
                <a:cs typeface="Arial" pitchFamily="34" charset="0"/>
              </a:rPr>
              <a:t> </a:t>
            </a:r>
            <a:r>
              <a:rPr lang="en-US" sz="1600" b="1" dirty="0" smtClean="0">
                <a:latin typeface="Arial" pitchFamily="34" charset="0"/>
                <a:cs typeface="Arial" pitchFamily="34" charset="0"/>
              </a:rPr>
              <a:t>	Begin aircraft recovery plan when cleared to do so by NTSB or Insurance 	carrier</a:t>
            </a:r>
            <a:endParaRPr lang="en-US" sz="1600" b="1"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ntr" presetSubtype="0" fill="hold" grpId="1"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IMG_07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04325" cy="6904038"/>
          </a:xfrm>
          <a:prstGeom prst="rect">
            <a:avLst/>
          </a:prstGeom>
          <a:solidFill>
            <a:srgbClr val="DDDDDD">
              <a:alpha val="60001"/>
            </a:srgbClr>
          </a:solidFill>
        </p:spPr>
      </p:pic>
      <p:sp>
        <p:nvSpPr>
          <p:cNvPr id="34819" name="Rectangle 3"/>
          <p:cNvSpPr>
            <a:spLocks noGrp="1" noChangeArrowheads="1"/>
          </p:cNvSpPr>
          <p:nvPr>
            <p:ph sz="quarter" idx="13"/>
          </p:nvPr>
        </p:nvSpPr>
        <p:spPr>
          <a:xfrm>
            <a:off x="258762" y="4459514"/>
            <a:ext cx="8686800" cy="2362200"/>
          </a:xfrm>
          <a:solidFill>
            <a:srgbClr val="F8F8F8">
              <a:alpha val="61000"/>
            </a:srgbClr>
          </a:solidFill>
        </p:spPr>
        <p:txBody>
          <a:bodyPr/>
          <a:lstStyle/>
          <a:p>
            <a:r>
              <a:rPr lang="en-US" sz="2800" b="1">
                <a:solidFill>
                  <a:schemeClr val="hlink"/>
                </a:solidFill>
              </a:rPr>
              <a:t>Coordinate airborne search efforts</a:t>
            </a:r>
          </a:p>
          <a:p>
            <a:r>
              <a:rPr lang="en-US" sz="2800" b="1">
                <a:solidFill>
                  <a:schemeClr val="hlink"/>
                </a:solidFill>
              </a:rPr>
              <a:t>Obtain WX info for search and investigation</a:t>
            </a:r>
          </a:p>
          <a:p>
            <a:r>
              <a:rPr lang="en-US" sz="2800" b="1">
                <a:solidFill>
                  <a:schemeClr val="hlink"/>
                </a:solidFill>
              </a:rPr>
              <a:t>Respond to incident site – on scene commander</a:t>
            </a:r>
          </a:p>
        </p:txBody>
      </p:sp>
      <p:sp>
        <p:nvSpPr>
          <p:cNvPr id="34818" name="Rectangle 2"/>
          <p:cNvSpPr>
            <a:spLocks noGrp="1" noChangeArrowheads="1"/>
          </p:cNvSpPr>
          <p:nvPr>
            <p:ph type="title"/>
          </p:nvPr>
        </p:nvSpPr>
        <p:spPr>
          <a:xfrm>
            <a:off x="6019800" y="533400"/>
            <a:ext cx="4876800" cy="1143000"/>
          </a:xfrm>
        </p:spPr>
        <p:txBody>
          <a:bodyPr>
            <a:normAutofit/>
          </a:bodyPr>
          <a:lstStyle/>
          <a:p>
            <a:r>
              <a:rPr lang="en-US" sz="6000" b="1" dirty="0">
                <a:solidFill>
                  <a:schemeClr val="bg1"/>
                </a:solidFill>
                <a:latin typeface="BlippoBlackEF" pitchFamily="2" charset="0"/>
              </a:rPr>
              <a:t>Chief Pilot</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slide(fromBottom)">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quarter" idx="13"/>
          </p:nvPr>
        </p:nvSpPr>
        <p:spPr>
          <a:xfrm>
            <a:off x="0" y="914400"/>
            <a:ext cx="8763000" cy="3124200"/>
          </a:xfrm>
        </p:spPr>
        <p:txBody>
          <a:bodyPr>
            <a:noAutofit/>
          </a:bodyPr>
          <a:lstStyle/>
          <a:p>
            <a:pPr>
              <a:lnSpc>
                <a:spcPct val="80000"/>
              </a:lnSpc>
              <a:buClr>
                <a:schemeClr val="tx1"/>
              </a:buClr>
              <a:buFont typeface="Wingdings" pitchFamily="2" charset="2"/>
              <a:buChar char="o"/>
            </a:pPr>
            <a:r>
              <a:rPr lang="en-US" sz="1400" dirty="0" smtClean="0">
                <a:latin typeface="Arial" pitchFamily="34" charset="0"/>
                <a:cs typeface="Arial" pitchFamily="34" charset="0"/>
              </a:rPr>
              <a:t>	Respond to hanger and prepare aircraft for SAR ops</a:t>
            </a:r>
          </a:p>
          <a:p>
            <a:pPr>
              <a:lnSpc>
                <a:spcPct val="80000"/>
              </a:lnSpc>
              <a:buClr>
                <a:schemeClr val="tx1"/>
              </a:buClr>
            </a:pPr>
            <a:endParaRPr lang="en-US" sz="1400" dirty="0" smtClean="0">
              <a:latin typeface="Arial" pitchFamily="34" charset="0"/>
              <a:cs typeface="Arial" pitchFamily="34" charset="0"/>
            </a:endParaRPr>
          </a:p>
          <a:p>
            <a:pPr>
              <a:lnSpc>
                <a:spcPct val="80000"/>
              </a:lnSpc>
              <a:buClr>
                <a:schemeClr val="tx1"/>
              </a:buClr>
              <a:buFont typeface="Wingdings" pitchFamily="2" charset="2"/>
              <a:buNone/>
            </a:pPr>
            <a:r>
              <a:rPr lang="en-US" sz="1400" u="sng" dirty="0" smtClean="0">
                <a:latin typeface="Arial" pitchFamily="34" charset="0"/>
                <a:cs typeface="Arial" pitchFamily="34" charset="0"/>
              </a:rPr>
              <a:t>If </a:t>
            </a:r>
            <a:r>
              <a:rPr lang="en-US" sz="1400" u="sng" dirty="0">
                <a:latin typeface="Arial" pitchFamily="34" charset="0"/>
                <a:cs typeface="Arial" pitchFamily="34" charset="0"/>
              </a:rPr>
              <a:t>location of aircraft is unknown:</a:t>
            </a:r>
            <a:endParaRPr lang="en-US" sz="1400" dirty="0">
              <a:latin typeface="Arial" pitchFamily="34" charset="0"/>
              <a:cs typeface="Arial" pitchFamily="34" charset="0"/>
            </a:endParaRPr>
          </a:p>
          <a:p>
            <a:pPr>
              <a:lnSpc>
                <a:spcPct val="80000"/>
              </a:lnSpc>
              <a:buClr>
                <a:schemeClr val="tx1"/>
              </a:buClr>
              <a:buFont typeface="Wingdings" pitchFamily="2" charset="2"/>
              <a:buChar char="o"/>
            </a:pPr>
            <a:r>
              <a:rPr lang="en-US" sz="1400" dirty="0">
                <a:latin typeface="Arial" pitchFamily="34" charset="0"/>
                <a:cs typeface="Arial" pitchFamily="34" charset="0"/>
              </a:rPr>
              <a:t>	TFO </a:t>
            </a:r>
            <a:r>
              <a:rPr lang="en-US" sz="1400" dirty="0" smtClean="0">
                <a:latin typeface="Arial" pitchFamily="34" charset="0"/>
                <a:cs typeface="Arial" pitchFamily="34" charset="0"/>
              </a:rPr>
              <a:t>en route</a:t>
            </a:r>
            <a:endParaRPr lang="en-US" sz="1400" dirty="0">
              <a:latin typeface="Arial" pitchFamily="34" charset="0"/>
              <a:cs typeface="Arial" pitchFamily="34" charset="0"/>
            </a:endParaRPr>
          </a:p>
          <a:p>
            <a:pPr>
              <a:lnSpc>
                <a:spcPct val="80000"/>
              </a:lnSpc>
              <a:buClr>
                <a:schemeClr val="tx1"/>
              </a:buClr>
              <a:buFont typeface="Wingdings" pitchFamily="2" charset="2"/>
              <a:buChar char="o"/>
            </a:pPr>
            <a:r>
              <a:rPr lang="en-US" sz="1400" dirty="0">
                <a:latin typeface="Arial" pitchFamily="34" charset="0"/>
                <a:cs typeface="Arial" pitchFamily="34" charset="0"/>
              </a:rPr>
              <a:t>	Obtain and record current weather info</a:t>
            </a:r>
          </a:p>
          <a:p>
            <a:pPr>
              <a:lnSpc>
                <a:spcPct val="80000"/>
              </a:lnSpc>
              <a:buClr>
                <a:schemeClr val="tx1"/>
              </a:buClr>
              <a:buFont typeface="Wingdings" pitchFamily="2" charset="2"/>
              <a:buChar char="o"/>
            </a:pPr>
            <a:r>
              <a:rPr lang="en-US" sz="1400" dirty="0">
                <a:latin typeface="Arial" pitchFamily="34" charset="0"/>
                <a:cs typeface="Arial" pitchFamily="34" charset="0"/>
              </a:rPr>
              <a:t>	Contact Shift Commander or Unit Commander on status of search and last </a:t>
            </a:r>
            <a:r>
              <a:rPr lang="en-US" sz="1400" dirty="0" smtClean="0">
                <a:latin typeface="Arial" pitchFamily="34" charset="0"/>
                <a:cs typeface="Arial" pitchFamily="34" charset="0"/>
              </a:rPr>
              <a:t>known </a:t>
            </a:r>
            <a:r>
              <a:rPr lang="en-US" sz="1400" dirty="0">
                <a:latin typeface="Arial" pitchFamily="34" charset="0"/>
                <a:cs typeface="Arial" pitchFamily="34" charset="0"/>
              </a:rPr>
              <a:t>location.</a:t>
            </a:r>
          </a:p>
          <a:p>
            <a:pPr>
              <a:buClr>
                <a:schemeClr val="tx1"/>
              </a:buClr>
              <a:buFont typeface="Wingdings" pitchFamily="2" charset="2"/>
              <a:buChar char="o"/>
            </a:pPr>
            <a:r>
              <a:rPr lang="en-US" sz="1400" dirty="0" smtClean="0">
                <a:latin typeface="Arial" pitchFamily="34" charset="0"/>
                <a:cs typeface="Arial" pitchFamily="34" charset="0"/>
              </a:rPr>
              <a:t>	Coordinate with other aviation assets the Commander has requested (specify altitude AND 	search area separation. </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First Aid kit/ survival bag in aircraft</a:t>
            </a:r>
            <a:endParaRPr lang="en-US" sz="1000" dirty="0" smtClean="0">
              <a:latin typeface="Arial" pitchFamily="34" charset="0"/>
              <a:cs typeface="Arial" pitchFamily="34" charset="0"/>
            </a:endParaRPr>
          </a:p>
          <a:p>
            <a:pPr>
              <a:lnSpc>
                <a:spcPct val="80000"/>
              </a:lnSpc>
              <a:buClr>
                <a:schemeClr val="tx1"/>
              </a:buClr>
              <a:buFont typeface="Wingdings" pitchFamily="2" charset="2"/>
              <a:buChar char="o"/>
            </a:pPr>
            <a:r>
              <a:rPr lang="en-US" sz="1400" dirty="0" smtClean="0">
                <a:latin typeface="Arial" pitchFamily="34" charset="0"/>
                <a:cs typeface="Arial" pitchFamily="34" charset="0"/>
              </a:rPr>
              <a:t> 	Confirm fuel sample taken</a:t>
            </a:r>
            <a:endParaRPr lang="en-US" sz="1400" dirty="0">
              <a:latin typeface="Arial" pitchFamily="34" charset="0"/>
              <a:cs typeface="Arial" pitchFamily="34" charset="0"/>
            </a:endParaRPr>
          </a:p>
        </p:txBody>
      </p:sp>
      <p:sp>
        <p:nvSpPr>
          <p:cNvPr id="10242" name="Rectangle 2"/>
          <p:cNvSpPr>
            <a:spLocks noGrp="1" noChangeArrowheads="1"/>
          </p:cNvSpPr>
          <p:nvPr>
            <p:ph type="title"/>
          </p:nvPr>
        </p:nvSpPr>
        <p:spPr>
          <a:xfrm>
            <a:off x="5867400" y="427037"/>
            <a:ext cx="2667000" cy="639763"/>
          </a:xfrm>
        </p:spPr>
        <p:txBody>
          <a:bodyPr>
            <a:normAutofit fontScale="90000"/>
          </a:bodyPr>
          <a:lstStyle/>
          <a:p>
            <a:r>
              <a:rPr lang="en-US" sz="4000" b="1" u="sng" dirty="0">
                <a:solidFill>
                  <a:srgbClr val="FFFF00"/>
                </a:solidFill>
              </a:rPr>
              <a:t>Chief Pilot</a:t>
            </a:r>
            <a:br>
              <a:rPr lang="en-US" sz="4000" b="1" u="sng" dirty="0">
                <a:solidFill>
                  <a:srgbClr val="FFFF00"/>
                </a:solidFill>
              </a:rPr>
            </a:br>
            <a:r>
              <a:rPr lang="en-US" sz="1800" b="1" u="sng" dirty="0">
                <a:solidFill>
                  <a:srgbClr val="FFFF00"/>
                </a:solidFill>
              </a:rPr>
              <a:t>Quick Reference Guide</a:t>
            </a:r>
            <a:endParaRPr lang="en-US" sz="1800" u="sng" dirty="0">
              <a:solidFill>
                <a:srgbClr val="FFFF00"/>
              </a:solidFill>
            </a:endParaRPr>
          </a:p>
        </p:txBody>
      </p:sp>
      <p:sp>
        <p:nvSpPr>
          <p:cNvPr id="7" name="Rectangle 3"/>
          <p:cNvSpPr txBox="1">
            <a:spLocks noChangeArrowheads="1"/>
          </p:cNvSpPr>
          <p:nvPr/>
        </p:nvSpPr>
        <p:spPr>
          <a:xfrm>
            <a:off x="-14514" y="914400"/>
            <a:ext cx="9144000" cy="5943600"/>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80000"/>
              </a:lnSpc>
              <a:buClr>
                <a:schemeClr val="tx1"/>
              </a:buClr>
              <a:buFont typeface="Wingdings" pitchFamily="2" charset="2"/>
              <a:buNone/>
            </a:pPr>
            <a:r>
              <a:rPr lang="en-US" sz="1400" u="sng" dirty="0" smtClean="0">
                <a:latin typeface="Arial" pitchFamily="34" charset="0"/>
                <a:cs typeface="Arial" pitchFamily="34" charset="0"/>
              </a:rPr>
              <a:t>Once the aircraft is located:</a:t>
            </a:r>
            <a:endParaRPr lang="en-US" sz="1400" dirty="0" smtClean="0">
              <a:latin typeface="Arial" pitchFamily="34" charset="0"/>
              <a:cs typeface="Arial" pitchFamily="34" charset="0"/>
            </a:endParaRPr>
          </a:p>
          <a:p>
            <a:pPr>
              <a:lnSpc>
                <a:spcPct val="80000"/>
              </a:lnSpc>
              <a:buClr>
                <a:schemeClr val="tx1"/>
              </a:buClr>
              <a:buFont typeface="Wingdings" pitchFamily="2" charset="2"/>
              <a:buChar char="o"/>
            </a:pPr>
            <a:r>
              <a:rPr lang="en-US" sz="1400" dirty="0" smtClean="0">
                <a:latin typeface="Arial" pitchFamily="34" charset="0"/>
                <a:cs typeface="Arial" pitchFamily="34" charset="0"/>
              </a:rPr>
              <a:t>	Confirm aircraft safe</a:t>
            </a:r>
          </a:p>
          <a:p>
            <a:pPr>
              <a:lnSpc>
                <a:spcPct val="80000"/>
              </a:lnSpc>
              <a:buClr>
                <a:schemeClr val="tx1"/>
              </a:buClr>
              <a:buFont typeface="Wingdings" pitchFamily="2" charset="2"/>
              <a:buNone/>
            </a:pPr>
            <a:r>
              <a:rPr lang="en-US" sz="1400" dirty="0" smtClean="0">
                <a:latin typeface="Arial" pitchFamily="34" charset="0"/>
                <a:cs typeface="Arial" pitchFamily="34" charset="0"/>
              </a:rPr>
              <a:t>			-if not-</a:t>
            </a:r>
          </a:p>
          <a:p>
            <a:pPr>
              <a:lnSpc>
                <a:spcPct val="80000"/>
              </a:lnSpc>
              <a:buClr>
                <a:schemeClr val="tx1"/>
              </a:buClr>
              <a:buFont typeface="Wingdings" pitchFamily="2" charset="2"/>
              <a:buNone/>
            </a:pPr>
            <a:r>
              <a:rPr lang="en-US" sz="1400" dirty="0" smtClean="0">
                <a:latin typeface="Arial" pitchFamily="34" charset="0"/>
                <a:cs typeface="Arial" pitchFamily="34" charset="0"/>
              </a:rPr>
              <a:t>	Provide instructions on how to make aircraft safe if crew needs to be rescued and Unit staff not 	close to site.</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Retrieve Accident Response Kit</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Retrieve camera</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Incident scene perimeter adequate</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Fire/EMS/HAZMAT en route</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Accident site sketch</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Photos of site and aircraft</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Identify and interview witnesses, first responders, ATC (including crew if possible)</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Fuel samples obtained</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Obtain info on call the crew was working 	</a:t>
            </a:r>
          </a:p>
          <a:p>
            <a:pPr>
              <a:lnSpc>
                <a:spcPct val="80000"/>
              </a:lnSpc>
              <a:buClr>
                <a:schemeClr val="tx1"/>
              </a:buClr>
              <a:buFont typeface="Wingdings" pitchFamily="2" charset="2"/>
              <a:buChar char="o"/>
            </a:pPr>
            <a:r>
              <a:rPr lang="en-US" sz="1400" dirty="0">
                <a:latin typeface="Arial" pitchFamily="34" charset="0"/>
                <a:cs typeface="Arial" pitchFamily="34" charset="0"/>
              </a:rPr>
              <a:t> </a:t>
            </a:r>
            <a:r>
              <a:rPr lang="en-US" sz="1400" dirty="0" smtClean="0">
                <a:latin typeface="Arial" pitchFamily="34" charset="0"/>
                <a:cs typeface="Arial" pitchFamily="34" charset="0"/>
              </a:rPr>
              <a:t>	Obtain WX info at estimated time of accident</a:t>
            </a:r>
          </a:p>
          <a:p>
            <a:pPr>
              <a:lnSpc>
                <a:spcPct val="80000"/>
              </a:lnSpc>
              <a:buClr>
                <a:schemeClr val="tx1"/>
              </a:buClr>
              <a:buFont typeface="Wingdings" pitchFamily="2" charset="2"/>
              <a:buChar char="o"/>
            </a:pPr>
            <a:r>
              <a:rPr lang="en-US" sz="1400" dirty="0" smtClean="0">
                <a:latin typeface="Arial" pitchFamily="34" charset="0"/>
                <a:cs typeface="Arial" pitchFamily="34" charset="0"/>
              </a:rPr>
              <a:t>	Complete an incident report</a:t>
            </a:r>
          </a:p>
          <a:p>
            <a:pPr>
              <a:lnSpc>
                <a:spcPct val="80000"/>
              </a:lnSpc>
              <a:buClr>
                <a:schemeClr val="tx1"/>
              </a:buClr>
              <a:buFont typeface="Wingdings" pitchFamily="2" charset="2"/>
              <a:buChar char="o"/>
            </a:pPr>
            <a:r>
              <a:rPr lang="en-US" sz="1400" dirty="0">
                <a:latin typeface="Arial" pitchFamily="34" charset="0"/>
                <a:cs typeface="Arial" pitchFamily="34" charset="0"/>
              </a:rPr>
              <a:t> </a:t>
            </a:r>
            <a:r>
              <a:rPr lang="en-US" sz="1400" dirty="0" smtClean="0">
                <a:latin typeface="Arial" pitchFamily="34" charset="0"/>
                <a:cs typeface="Arial" pitchFamily="34" charset="0"/>
              </a:rPr>
              <a:t>	Assist with aircraft recovery</a:t>
            </a:r>
            <a:endParaRPr lang="en-US" sz="1400" dirty="0">
              <a:latin typeface="Arial" pitchFamily="34" charset="0"/>
              <a:cs typeface="Arial" pitchFamily="34" charset="0"/>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0243"/>
                                        </p:tgtEl>
                                      </p:cBhvr>
                                    </p:animEffect>
                                    <p:anim calcmode="lin" valueType="num">
                                      <p:cBhvr>
                                        <p:cTn id="7" dur="1000"/>
                                        <p:tgtEl>
                                          <p:spTgt spid="10243"/>
                                        </p:tgtEl>
                                        <p:attrNameLst>
                                          <p:attrName>ppt_x</p:attrName>
                                        </p:attrNameLst>
                                      </p:cBhvr>
                                      <p:tavLst>
                                        <p:tav tm="0">
                                          <p:val>
                                            <p:strVal val="ppt_x"/>
                                          </p:val>
                                        </p:tav>
                                        <p:tav tm="100000">
                                          <p:val>
                                            <p:strVal val="ppt_x"/>
                                          </p:val>
                                        </p:tav>
                                      </p:tavLst>
                                    </p:anim>
                                    <p:anim calcmode="lin" valueType="num">
                                      <p:cBhvr>
                                        <p:cTn id="8" dur="1000"/>
                                        <p:tgtEl>
                                          <p:spTgt spid="10243"/>
                                        </p:tgtEl>
                                        <p:attrNameLst>
                                          <p:attrName>ppt_y</p:attrName>
                                        </p:attrNameLst>
                                      </p:cBhvr>
                                      <p:tavLst>
                                        <p:tav tm="0">
                                          <p:val>
                                            <p:strVal val="ppt_y"/>
                                          </p:val>
                                        </p:tav>
                                        <p:tav tm="100000">
                                          <p:val>
                                            <p:strVal val="ppt_y+.1"/>
                                          </p:val>
                                        </p:tav>
                                      </p:tavLst>
                                    </p:anim>
                                    <p:set>
                                      <p:cBhvr>
                                        <p:cTn id="9" dur="1" fill="hold">
                                          <p:stCondLst>
                                            <p:cond delay="999"/>
                                          </p:stCondLst>
                                        </p:cTn>
                                        <p:tgtEl>
                                          <p:spTgt spid="10243"/>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IMG_25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solidFill>
            <a:srgbClr val="969696">
              <a:alpha val="61000"/>
            </a:srgbClr>
          </a:solidFill>
        </p:spPr>
      </p:pic>
      <p:sp>
        <p:nvSpPr>
          <p:cNvPr id="12291" name="Rectangle 3"/>
          <p:cNvSpPr>
            <a:spLocks noGrp="1" noChangeArrowheads="1"/>
          </p:cNvSpPr>
          <p:nvPr>
            <p:ph sz="quarter" idx="13"/>
          </p:nvPr>
        </p:nvSpPr>
        <p:spPr>
          <a:xfrm>
            <a:off x="457200" y="1219200"/>
            <a:ext cx="8229600" cy="1600200"/>
          </a:xfrm>
          <a:solidFill>
            <a:schemeClr val="bg1">
              <a:lumMod val="85000"/>
              <a:lumOff val="15000"/>
              <a:alpha val="84000"/>
            </a:schemeClr>
          </a:solidFill>
          <a:ln>
            <a:solidFill>
              <a:schemeClr val="tx1"/>
            </a:solidFill>
            <a:miter lim="800000"/>
            <a:headEnd/>
            <a:tailEnd/>
          </a:ln>
        </p:spPr>
        <p:txBody>
          <a:bodyPr>
            <a:normAutofit/>
          </a:bodyPr>
          <a:lstStyle/>
          <a:p>
            <a:pPr>
              <a:lnSpc>
                <a:spcPct val="90000"/>
              </a:lnSpc>
            </a:pPr>
            <a:r>
              <a:rPr lang="en-US" sz="3200" b="1" dirty="0">
                <a:solidFill>
                  <a:srgbClr val="FFFF00"/>
                </a:solidFill>
              </a:rPr>
              <a:t>Assist with S&amp;R until aircraft located</a:t>
            </a:r>
          </a:p>
          <a:p>
            <a:pPr>
              <a:lnSpc>
                <a:spcPct val="90000"/>
              </a:lnSpc>
            </a:pPr>
            <a:r>
              <a:rPr lang="en-US" sz="3200" b="1" dirty="0">
                <a:solidFill>
                  <a:srgbClr val="FFFF00"/>
                </a:solidFill>
              </a:rPr>
              <a:t>Ensure safety is maintained during search</a:t>
            </a:r>
          </a:p>
        </p:txBody>
      </p:sp>
      <p:sp>
        <p:nvSpPr>
          <p:cNvPr id="12290" name="Rectangle 2"/>
          <p:cNvSpPr>
            <a:spLocks noGrp="1" noChangeArrowheads="1"/>
          </p:cNvSpPr>
          <p:nvPr>
            <p:ph type="title"/>
          </p:nvPr>
        </p:nvSpPr>
        <p:spPr>
          <a:xfrm>
            <a:off x="457200" y="0"/>
            <a:ext cx="8229600" cy="1143000"/>
          </a:xfrm>
        </p:spPr>
        <p:txBody>
          <a:bodyPr/>
          <a:lstStyle/>
          <a:p>
            <a:r>
              <a:rPr lang="en-US" b="1" i="1">
                <a:solidFill>
                  <a:srgbClr val="FFFF00"/>
                </a:solidFill>
              </a:rPr>
              <a:t>Safety Officer</a:t>
            </a:r>
          </a:p>
        </p:txBody>
      </p:sp>
      <p:sp>
        <p:nvSpPr>
          <p:cNvPr id="12295" name="Text Box 7"/>
          <p:cNvSpPr txBox="1">
            <a:spLocks noChangeArrowheads="1"/>
          </p:cNvSpPr>
          <p:nvPr/>
        </p:nvSpPr>
        <p:spPr bwMode="auto">
          <a:xfrm>
            <a:off x="533400" y="3810000"/>
            <a:ext cx="8077200" cy="2538413"/>
          </a:xfrm>
          <a:prstGeom prst="rect">
            <a:avLst/>
          </a:prstGeom>
          <a:solidFill>
            <a:schemeClr val="bg1">
              <a:lumMod val="85000"/>
              <a:lumOff val="15000"/>
              <a:alpha val="84000"/>
            </a:schemeClr>
          </a:solidFill>
          <a:ln w="9525">
            <a:solidFill>
              <a:schemeClr val="tx1"/>
            </a:solidFill>
            <a:miter lim="800000"/>
            <a:headEnd/>
            <a:tailEnd/>
          </a:ln>
          <a:effectLst/>
          <a:extLst/>
        </p:spPr>
        <p:txBody>
          <a:bodyPr>
            <a:spAutoFit/>
          </a:bodyPr>
          <a:lstStyle/>
          <a:p>
            <a:pPr>
              <a:buFontTx/>
              <a:buChar char="•"/>
            </a:pPr>
            <a:r>
              <a:rPr lang="en-US" sz="3200" b="1" dirty="0">
                <a:solidFill>
                  <a:srgbClr val="FFFF00"/>
                </a:solidFill>
              </a:rPr>
              <a:t> Assist Chief Pilot with accident </a:t>
            </a:r>
          </a:p>
          <a:p>
            <a:r>
              <a:rPr lang="en-US" sz="3200" b="1" dirty="0">
                <a:solidFill>
                  <a:srgbClr val="FFFF00"/>
                </a:solidFill>
              </a:rPr>
              <a:t>  investigation (Or </a:t>
            </a:r>
            <a:r>
              <a:rPr lang="en-US" sz="3200" b="1" i="1" dirty="0">
                <a:solidFill>
                  <a:srgbClr val="FFFF00"/>
                </a:solidFill>
              </a:rPr>
              <a:t>do</a:t>
            </a:r>
            <a:r>
              <a:rPr lang="en-US" sz="3200" b="1" dirty="0">
                <a:solidFill>
                  <a:srgbClr val="FFFF00"/>
                </a:solidFill>
              </a:rPr>
              <a:t> investigation if</a:t>
            </a:r>
          </a:p>
          <a:p>
            <a:r>
              <a:rPr lang="en-US" sz="3200" b="1" dirty="0">
                <a:solidFill>
                  <a:srgbClr val="FFFF00"/>
                </a:solidFill>
              </a:rPr>
              <a:t>  also the unit crash investigator)</a:t>
            </a:r>
          </a:p>
          <a:p>
            <a:pPr>
              <a:buFontTx/>
              <a:buChar char="•"/>
            </a:pPr>
            <a:r>
              <a:rPr lang="en-US" sz="3200" b="1" dirty="0">
                <a:solidFill>
                  <a:srgbClr val="FFFF00"/>
                </a:solidFill>
              </a:rPr>
              <a:t> Complete after action report on safety</a:t>
            </a:r>
          </a:p>
          <a:p>
            <a:r>
              <a:rPr lang="en-US" sz="3200" b="1" dirty="0">
                <a:solidFill>
                  <a:srgbClr val="FFFF00"/>
                </a:solidFill>
              </a:rPr>
              <a:t>   issues</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91">
                                            <p:bg/>
                                          </p:spTgt>
                                        </p:tgtEl>
                                        <p:attrNameLst>
                                          <p:attrName>style.visibility</p:attrName>
                                        </p:attrNameLst>
                                      </p:cBhvr>
                                      <p:to>
                                        <p:strVal val="visible"/>
                                      </p:to>
                                    </p:set>
                                    <p:anim calcmode="lin" valueType="num">
                                      <p:cBhvr>
                                        <p:cTn id="7" dur="1000" fill="hold"/>
                                        <p:tgtEl>
                                          <p:spTgt spid="12291">
                                            <p:bg/>
                                          </p:spTgt>
                                        </p:tgtEl>
                                        <p:attrNameLst>
                                          <p:attrName>ppt_w</p:attrName>
                                        </p:attrNameLst>
                                      </p:cBhvr>
                                      <p:tavLst>
                                        <p:tav tm="0">
                                          <p:val>
                                            <p:strVal val="#ppt_w*0.70"/>
                                          </p:val>
                                        </p:tav>
                                        <p:tav tm="100000">
                                          <p:val>
                                            <p:strVal val="#ppt_w"/>
                                          </p:val>
                                        </p:tav>
                                      </p:tavLst>
                                    </p:anim>
                                    <p:anim calcmode="lin" valueType="num">
                                      <p:cBhvr>
                                        <p:cTn id="8" dur="1000" fill="hold"/>
                                        <p:tgtEl>
                                          <p:spTgt spid="12291">
                                            <p:bg/>
                                          </p:spTgt>
                                        </p:tgtEl>
                                        <p:attrNameLst>
                                          <p:attrName>ppt_h</p:attrName>
                                        </p:attrNameLst>
                                      </p:cBhvr>
                                      <p:tavLst>
                                        <p:tav tm="0">
                                          <p:val>
                                            <p:strVal val="#ppt_h"/>
                                          </p:val>
                                        </p:tav>
                                        <p:tav tm="100000">
                                          <p:val>
                                            <p:strVal val="#ppt_h"/>
                                          </p:val>
                                        </p:tav>
                                      </p:tavLst>
                                    </p:anim>
                                    <p:animEffect transition="in" filter="fade">
                                      <p:cBhvr>
                                        <p:cTn id="9" dur="1000"/>
                                        <p:tgtEl>
                                          <p:spTgt spid="12291">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 calcmode="lin" valueType="num">
                                      <p:cBhvr>
                                        <p:cTn id="12" dur="1000" fill="hold"/>
                                        <p:tgtEl>
                                          <p:spTgt spid="12291">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229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2291">
                                            <p:txEl>
                                              <p:pRg st="0" end="0"/>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 calcmode="lin" valueType="num">
                                      <p:cBhvr>
                                        <p:cTn id="17" dur="1000" fill="hold"/>
                                        <p:tgtEl>
                                          <p:spTgt spid="12291">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12291">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12291">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295">
                                            <p:bg/>
                                          </p:spTgt>
                                        </p:tgtEl>
                                        <p:attrNameLst>
                                          <p:attrName>style.visibility</p:attrName>
                                        </p:attrNameLst>
                                      </p:cBhvr>
                                      <p:to>
                                        <p:strVal val="visible"/>
                                      </p:to>
                                    </p:set>
                                    <p:anim calcmode="lin" valueType="num">
                                      <p:cBhvr>
                                        <p:cTn id="24" dur="1000" fill="hold"/>
                                        <p:tgtEl>
                                          <p:spTgt spid="12295">
                                            <p:bg/>
                                          </p:spTgt>
                                        </p:tgtEl>
                                        <p:attrNameLst>
                                          <p:attrName>ppt_w</p:attrName>
                                        </p:attrNameLst>
                                      </p:cBhvr>
                                      <p:tavLst>
                                        <p:tav tm="0">
                                          <p:val>
                                            <p:strVal val="#ppt_w*0.70"/>
                                          </p:val>
                                        </p:tav>
                                        <p:tav tm="100000">
                                          <p:val>
                                            <p:strVal val="#ppt_w"/>
                                          </p:val>
                                        </p:tav>
                                      </p:tavLst>
                                    </p:anim>
                                    <p:anim calcmode="lin" valueType="num">
                                      <p:cBhvr>
                                        <p:cTn id="25" dur="1000" fill="hold"/>
                                        <p:tgtEl>
                                          <p:spTgt spid="12295">
                                            <p:bg/>
                                          </p:spTgt>
                                        </p:tgtEl>
                                        <p:attrNameLst>
                                          <p:attrName>ppt_h</p:attrName>
                                        </p:attrNameLst>
                                      </p:cBhvr>
                                      <p:tavLst>
                                        <p:tav tm="0">
                                          <p:val>
                                            <p:strVal val="#ppt_h"/>
                                          </p:val>
                                        </p:tav>
                                        <p:tav tm="100000">
                                          <p:val>
                                            <p:strVal val="#ppt_h"/>
                                          </p:val>
                                        </p:tav>
                                      </p:tavLst>
                                    </p:anim>
                                    <p:animEffect transition="in" filter="fade">
                                      <p:cBhvr>
                                        <p:cTn id="26" dur="1000"/>
                                        <p:tgtEl>
                                          <p:spTgt spid="12295">
                                            <p:bg/>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295">
                                            <p:txEl>
                                              <p:pRg st="0" end="0"/>
                                            </p:txEl>
                                          </p:spTgt>
                                        </p:tgtEl>
                                        <p:attrNameLst>
                                          <p:attrName>style.visibility</p:attrName>
                                        </p:attrNameLst>
                                      </p:cBhvr>
                                      <p:to>
                                        <p:strVal val="visible"/>
                                      </p:to>
                                    </p:set>
                                    <p:anim calcmode="lin" valueType="num">
                                      <p:cBhvr>
                                        <p:cTn id="29" dur="1000" fill="hold"/>
                                        <p:tgtEl>
                                          <p:spTgt spid="12295">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12295">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12295">
                                            <p:txEl>
                                              <p:pRg st="0" end="0"/>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2295">
                                            <p:txEl>
                                              <p:pRg st="1" end="1"/>
                                            </p:txEl>
                                          </p:spTgt>
                                        </p:tgtEl>
                                        <p:attrNameLst>
                                          <p:attrName>style.visibility</p:attrName>
                                        </p:attrNameLst>
                                      </p:cBhvr>
                                      <p:to>
                                        <p:strVal val="visible"/>
                                      </p:to>
                                    </p:set>
                                    <p:anim calcmode="lin" valueType="num">
                                      <p:cBhvr>
                                        <p:cTn id="34" dur="1000" fill="hold"/>
                                        <p:tgtEl>
                                          <p:spTgt spid="12295">
                                            <p:txEl>
                                              <p:pRg st="1" end="1"/>
                                            </p:txEl>
                                          </p:spTgt>
                                        </p:tgtEl>
                                        <p:attrNameLst>
                                          <p:attrName>ppt_w</p:attrName>
                                        </p:attrNameLst>
                                      </p:cBhvr>
                                      <p:tavLst>
                                        <p:tav tm="0">
                                          <p:val>
                                            <p:strVal val="#ppt_w*0.70"/>
                                          </p:val>
                                        </p:tav>
                                        <p:tav tm="100000">
                                          <p:val>
                                            <p:strVal val="#ppt_w"/>
                                          </p:val>
                                        </p:tav>
                                      </p:tavLst>
                                    </p:anim>
                                    <p:anim calcmode="lin" valueType="num">
                                      <p:cBhvr>
                                        <p:cTn id="35" dur="1000" fill="hold"/>
                                        <p:tgtEl>
                                          <p:spTgt spid="12295">
                                            <p:txEl>
                                              <p:pRg st="1" end="1"/>
                                            </p:txEl>
                                          </p:spTgt>
                                        </p:tgtEl>
                                        <p:attrNameLst>
                                          <p:attrName>ppt_h</p:attrName>
                                        </p:attrNameLst>
                                      </p:cBhvr>
                                      <p:tavLst>
                                        <p:tav tm="0">
                                          <p:val>
                                            <p:strVal val="#ppt_h"/>
                                          </p:val>
                                        </p:tav>
                                        <p:tav tm="100000">
                                          <p:val>
                                            <p:strVal val="#ppt_h"/>
                                          </p:val>
                                        </p:tav>
                                      </p:tavLst>
                                    </p:anim>
                                    <p:animEffect transition="in" filter="fade">
                                      <p:cBhvr>
                                        <p:cTn id="36" dur="1000"/>
                                        <p:tgtEl>
                                          <p:spTgt spid="12295">
                                            <p:txEl>
                                              <p:pRg st="1" end="1"/>
                                            </p:txEl>
                                          </p:spTgt>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2295">
                                            <p:txEl>
                                              <p:pRg st="2" end="2"/>
                                            </p:txEl>
                                          </p:spTgt>
                                        </p:tgtEl>
                                        <p:attrNameLst>
                                          <p:attrName>style.visibility</p:attrName>
                                        </p:attrNameLst>
                                      </p:cBhvr>
                                      <p:to>
                                        <p:strVal val="visible"/>
                                      </p:to>
                                    </p:set>
                                    <p:anim calcmode="lin" valueType="num">
                                      <p:cBhvr>
                                        <p:cTn id="39" dur="1000" fill="hold"/>
                                        <p:tgtEl>
                                          <p:spTgt spid="12295">
                                            <p:txEl>
                                              <p:pRg st="2" end="2"/>
                                            </p:txEl>
                                          </p:spTgt>
                                        </p:tgtEl>
                                        <p:attrNameLst>
                                          <p:attrName>ppt_w</p:attrName>
                                        </p:attrNameLst>
                                      </p:cBhvr>
                                      <p:tavLst>
                                        <p:tav tm="0">
                                          <p:val>
                                            <p:strVal val="#ppt_w*0.70"/>
                                          </p:val>
                                        </p:tav>
                                        <p:tav tm="100000">
                                          <p:val>
                                            <p:strVal val="#ppt_w"/>
                                          </p:val>
                                        </p:tav>
                                      </p:tavLst>
                                    </p:anim>
                                    <p:anim calcmode="lin" valueType="num">
                                      <p:cBhvr>
                                        <p:cTn id="40" dur="1000" fill="hold"/>
                                        <p:tgtEl>
                                          <p:spTgt spid="12295">
                                            <p:txEl>
                                              <p:pRg st="2" end="2"/>
                                            </p:txEl>
                                          </p:spTgt>
                                        </p:tgtEl>
                                        <p:attrNameLst>
                                          <p:attrName>ppt_h</p:attrName>
                                        </p:attrNameLst>
                                      </p:cBhvr>
                                      <p:tavLst>
                                        <p:tav tm="0">
                                          <p:val>
                                            <p:strVal val="#ppt_h"/>
                                          </p:val>
                                        </p:tav>
                                        <p:tav tm="100000">
                                          <p:val>
                                            <p:strVal val="#ppt_h"/>
                                          </p:val>
                                        </p:tav>
                                      </p:tavLst>
                                    </p:anim>
                                    <p:animEffect transition="in" filter="fade">
                                      <p:cBhvr>
                                        <p:cTn id="41" dur="1000"/>
                                        <p:tgtEl>
                                          <p:spTgt spid="12295">
                                            <p:txEl>
                                              <p:pRg st="2" end="2"/>
                                            </p:txEl>
                                          </p:spTgt>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2295">
                                            <p:txEl>
                                              <p:pRg st="3" end="3"/>
                                            </p:txEl>
                                          </p:spTgt>
                                        </p:tgtEl>
                                        <p:attrNameLst>
                                          <p:attrName>style.visibility</p:attrName>
                                        </p:attrNameLst>
                                      </p:cBhvr>
                                      <p:to>
                                        <p:strVal val="visible"/>
                                      </p:to>
                                    </p:set>
                                    <p:anim calcmode="lin" valueType="num">
                                      <p:cBhvr>
                                        <p:cTn id="44" dur="1000" fill="hold"/>
                                        <p:tgtEl>
                                          <p:spTgt spid="12295">
                                            <p:txEl>
                                              <p:pRg st="3" end="3"/>
                                            </p:txEl>
                                          </p:spTgt>
                                        </p:tgtEl>
                                        <p:attrNameLst>
                                          <p:attrName>ppt_w</p:attrName>
                                        </p:attrNameLst>
                                      </p:cBhvr>
                                      <p:tavLst>
                                        <p:tav tm="0">
                                          <p:val>
                                            <p:strVal val="#ppt_w*0.70"/>
                                          </p:val>
                                        </p:tav>
                                        <p:tav tm="100000">
                                          <p:val>
                                            <p:strVal val="#ppt_w"/>
                                          </p:val>
                                        </p:tav>
                                      </p:tavLst>
                                    </p:anim>
                                    <p:anim calcmode="lin" valueType="num">
                                      <p:cBhvr>
                                        <p:cTn id="45" dur="1000" fill="hold"/>
                                        <p:tgtEl>
                                          <p:spTgt spid="12295">
                                            <p:txEl>
                                              <p:pRg st="3" end="3"/>
                                            </p:txEl>
                                          </p:spTgt>
                                        </p:tgtEl>
                                        <p:attrNameLst>
                                          <p:attrName>ppt_h</p:attrName>
                                        </p:attrNameLst>
                                      </p:cBhvr>
                                      <p:tavLst>
                                        <p:tav tm="0">
                                          <p:val>
                                            <p:strVal val="#ppt_h"/>
                                          </p:val>
                                        </p:tav>
                                        <p:tav tm="100000">
                                          <p:val>
                                            <p:strVal val="#ppt_h"/>
                                          </p:val>
                                        </p:tav>
                                      </p:tavLst>
                                    </p:anim>
                                    <p:animEffect transition="in" filter="fade">
                                      <p:cBhvr>
                                        <p:cTn id="46" dur="1000"/>
                                        <p:tgtEl>
                                          <p:spTgt spid="12295">
                                            <p:txEl>
                                              <p:pRg st="3" end="3"/>
                                            </p:txEl>
                                          </p:spTgt>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2295">
                                            <p:txEl>
                                              <p:pRg st="4" end="4"/>
                                            </p:txEl>
                                          </p:spTgt>
                                        </p:tgtEl>
                                        <p:attrNameLst>
                                          <p:attrName>style.visibility</p:attrName>
                                        </p:attrNameLst>
                                      </p:cBhvr>
                                      <p:to>
                                        <p:strVal val="visible"/>
                                      </p:to>
                                    </p:set>
                                    <p:anim calcmode="lin" valueType="num">
                                      <p:cBhvr>
                                        <p:cTn id="49" dur="1000" fill="hold"/>
                                        <p:tgtEl>
                                          <p:spTgt spid="12295">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12295">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122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allAtOnce" animBg="1"/>
      <p:bldP spid="12295"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demo4final"/>
          <p:cNvPicPr>
            <a:picLocks noChangeAspect="1" noChangeArrowheads="1"/>
          </p:cNvPicPr>
          <p:nvPr/>
        </p:nvPicPr>
        <p:blipFill>
          <a:blip r:embed="rId2">
            <a:grayscl/>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0" y="-22225"/>
            <a:ext cx="100584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demo4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22226"/>
            <a:ext cx="100584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sz="quarter" idx="13"/>
          </p:nvPr>
        </p:nvSpPr>
        <p:spPr>
          <a:xfrm>
            <a:off x="457200" y="1257300"/>
            <a:ext cx="7924800" cy="4533900"/>
          </a:xfrm>
        </p:spPr>
        <p:txBody>
          <a:bodyPr>
            <a:normAutofit fontScale="92500" lnSpcReduction="20000"/>
          </a:bodyPr>
          <a:lstStyle/>
          <a:p>
            <a:pPr>
              <a:lnSpc>
                <a:spcPct val="80000"/>
              </a:lnSpc>
              <a:buClr>
                <a:schemeClr val="tx1"/>
              </a:buClr>
              <a:buFont typeface="Wingdings" pitchFamily="2" charset="2"/>
              <a:buNone/>
            </a:pPr>
            <a:r>
              <a:rPr lang="en-US" sz="2400" b="1" u="sng" dirty="0"/>
              <a:t>If location of aircraft is unknown:</a:t>
            </a:r>
            <a:endParaRPr lang="en-US" sz="2400" b="1" dirty="0"/>
          </a:p>
          <a:p>
            <a:pPr marL="342900" indent="-342900">
              <a:lnSpc>
                <a:spcPct val="80000"/>
              </a:lnSpc>
              <a:buClr>
                <a:schemeClr val="tx1"/>
              </a:buClr>
              <a:buFont typeface="Arial" pitchFamily="34" charset="0"/>
              <a:buChar char="•"/>
            </a:pPr>
            <a:r>
              <a:rPr lang="en-US" sz="2400" b="1" dirty="0" smtClean="0">
                <a:solidFill>
                  <a:srgbClr val="FFFF00"/>
                </a:solidFill>
              </a:rPr>
              <a:t>If </a:t>
            </a:r>
            <a:r>
              <a:rPr lang="en-US" sz="2400" b="1" dirty="0">
                <a:solidFill>
                  <a:srgbClr val="FFFF00"/>
                </a:solidFill>
              </a:rPr>
              <a:t>a lengthy search is expected prepare aircraft, fuel supply, etc., 	</a:t>
            </a:r>
          </a:p>
          <a:p>
            <a:pPr marL="342900" indent="-342900">
              <a:lnSpc>
                <a:spcPct val="80000"/>
              </a:lnSpc>
              <a:buClr>
                <a:schemeClr val="tx1"/>
              </a:buClr>
              <a:buFont typeface="Arial" pitchFamily="34" charset="0"/>
              <a:buChar char="•"/>
            </a:pPr>
            <a:r>
              <a:rPr lang="en-US" sz="2400" b="1" dirty="0" smtClean="0">
                <a:solidFill>
                  <a:srgbClr val="FFFF00"/>
                </a:solidFill>
              </a:rPr>
              <a:t>Prepare </a:t>
            </a:r>
            <a:r>
              <a:rPr lang="en-US" sz="2400" b="1" dirty="0">
                <a:solidFill>
                  <a:srgbClr val="FFFF00"/>
                </a:solidFill>
              </a:rPr>
              <a:t>flight suit/ helmet if needed as crew member for search</a:t>
            </a:r>
          </a:p>
          <a:p>
            <a:pPr marL="342900" indent="-342900">
              <a:lnSpc>
                <a:spcPct val="80000"/>
              </a:lnSpc>
              <a:buClr>
                <a:schemeClr val="tx1"/>
              </a:buClr>
              <a:buFont typeface="Arial" pitchFamily="34" charset="0"/>
              <a:buChar char="•"/>
            </a:pPr>
            <a:r>
              <a:rPr lang="en-US" sz="2400" b="1" dirty="0" smtClean="0">
                <a:solidFill>
                  <a:srgbClr val="FFFF00"/>
                </a:solidFill>
              </a:rPr>
              <a:t>Prepare </a:t>
            </a:r>
            <a:r>
              <a:rPr lang="en-US" sz="2400" b="1" dirty="0">
                <a:solidFill>
                  <a:srgbClr val="FFFF00"/>
                </a:solidFill>
              </a:rPr>
              <a:t>tools needed to respond to accident site</a:t>
            </a:r>
          </a:p>
          <a:p>
            <a:pPr>
              <a:lnSpc>
                <a:spcPct val="80000"/>
              </a:lnSpc>
              <a:buClr>
                <a:schemeClr val="tx1"/>
              </a:buClr>
              <a:buFont typeface="Wingdings" pitchFamily="2" charset="2"/>
              <a:buNone/>
            </a:pPr>
            <a:r>
              <a:rPr lang="en-US" sz="2400" b="1" dirty="0">
                <a:solidFill>
                  <a:srgbClr val="FFFF00"/>
                </a:solidFill>
              </a:rPr>
              <a:t> </a:t>
            </a:r>
            <a:endParaRPr lang="en-US" sz="2400" b="1" u="sng" dirty="0">
              <a:solidFill>
                <a:srgbClr val="FFFF00"/>
              </a:solidFill>
            </a:endParaRPr>
          </a:p>
          <a:p>
            <a:pPr>
              <a:lnSpc>
                <a:spcPct val="80000"/>
              </a:lnSpc>
              <a:buClr>
                <a:schemeClr val="tx1"/>
              </a:buClr>
              <a:buFont typeface="Wingdings" pitchFamily="2" charset="2"/>
              <a:buNone/>
            </a:pPr>
            <a:r>
              <a:rPr lang="en-US" sz="2400" b="1" u="sng" dirty="0"/>
              <a:t>Once the aircraft is located:</a:t>
            </a:r>
            <a:endParaRPr lang="en-US" sz="2400" b="1" dirty="0"/>
          </a:p>
          <a:p>
            <a:pPr marL="342900" indent="-342900">
              <a:lnSpc>
                <a:spcPct val="80000"/>
              </a:lnSpc>
              <a:buClr>
                <a:schemeClr val="tx1"/>
              </a:buClr>
              <a:buFont typeface="Arial" pitchFamily="34" charset="0"/>
              <a:buChar char="•"/>
            </a:pPr>
            <a:r>
              <a:rPr lang="en-US" sz="2400" b="1" dirty="0" smtClean="0">
                <a:solidFill>
                  <a:srgbClr val="FFFF00"/>
                </a:solidFill>
              </a:rPr>
              <a:t>Aircraft </a:t>
            </a:r>
            <a:r>
              <a:rPr lang="en-US" sz="2400" b="1" dirty="0">
                <a:solidFill>
                  <a:srgbClr val="FFFF00"/>
                </a:solidFill>
              </a:rPr>
              <a:t>safe</a:t>
            </a:r>
          </a:p>
          <a:p>
            <a:pPr marL="342900" indent="-342900">
              <a:lnSpc>
                <a:spcPct val="80000"/>
              </a:lnSpc>
              <a:buClr>
                <a:schemeClr val="tx1"/>
              </a:buClr>
              <a:buFont typeface="Arial" pitchFamily="34" charset="0"/>
              <a:buChar char="•"/>
            </a:pPr>
            <a:r>
              <a:rPr lang="en-US" sz="2400" b="1" dirty="0" smtClean="0">
                <a:solidFill>
                  <a:srgbClr val="FFFF00"/>
                </a:solidFill>
              </a:rPr>
              <a:t>ELT </a:t>
            </a:r>
            <a:r>
              <a:rPr lang="en-US" sz="2400" b="1" dirty="0">
                <a:solidFill>
                  <a:srgbClr val="FFFF00"/>
                </a:solidFill>
              </a:rPr>
              <a:t>turned off</a:t>
            </a:r>
          </a:p>
          <a:p>
            <a:pPr marL="342900" indent="-342900">
              <a:lnSpc>
                <a:spcPct val="80000"/>
              </a:lnSpc>
              <a:buClr>
                <a:schemeClr val="tx1"/>
              </a:buClr>
              <a:buFont typeface="Arial" pitchFamily="34" charset="0"/>
              <a:buChar char="•"/>
            </a:pPr>
            <a:r>
              <a:rPr lang="en-US" sz="2400" b="1" dirty="0" smtClean="0">
                <a:solidFill>
                  <a:srgbClr val="FFFF00"/>
                </a:solidFill>
              </a:rPr>
              <a:t>Fuel </a:t>
            </a:r>
            <a:r>
              <a:rPr lang="en-US" sz="2400" b="1" dirty="0">
                <a:solidFill>
                  <a:srgbClr val="FFFF00"/>
                </a:solidFill>
              </a:rPr>
              <a:t>sample taken</a:t>
            </a:r>
          </a:p>
          <a:p>
            <a:pPr marL="342900" indent="-342900">
              <a:lnSpc>
                <a:spcPct val="80000"/>
              </a:lnSpc>
              <a:buClr>
                <a:schemeClr val="tx1"/>
              </a:buClr>
              <a:buFont typeface="Arial" pitchFamily="34" charset="0"/>
              <a:buChar char="•"/>
            </a:pPr>
            <a:r>
              <a:rPr lang="en-US" sz="2400" b="1" dirty="0" smtClean="0">
                <a:solidFill>
                  <a:srgbClr val="FFFF00"/>
                </a:solidFill>
              </a:rPr>
              <a:t>Assist </a:t>
            </a:r>
            <a:r>
              <a:rPr lang="en-US" sz="2400" b="1" dirty="0">
                <a:solidFill>
                  <a:srgbClr val="FFFF00"/>
                </a:solidFill>
              </a:rPr>
              <a:t>Chief Pilot/ Safety Officer with </a:t>
            </a:r>
            <a:r>
              <a:rPr lang="en-US" sz="2400" b="1" dirty="0" smtClean="0">
                <a:solidFill>
                  <a:srgbClr val="FFFF00"/>
                </a:solidFill>
              </a:rPr>
              <a:t>investigation</a:t>
            </a:r>
          </a:p>
          <a:p>
            <a:pPr marL="342900" indent="-342900">
              <a:lnSpc>
                <a:spcPct val="80000"/>
              </a:lnSpc>
              <a:buClr>
                <a:schemeClr val="tx1"/>
              </a:buClr>
              <a:buFont typeface="Arial" pitchFamily="34" charset="0"/>
              <a:buChar char="•"/>
            </a:pPr>
            <a:r>
              <a:rPr lang="en-US" sz="2400" b="1" dirty="0" smtClean="0">
                <a:solidFill>
                  <a:srgbClr val="FFFF00"/>
                </a:solidFill>
              </a:rPr>
              <a:t>Manage aircraft recovery plan</a:t>
            </a:r>
            <a:endParaRPr lang="en-US" sz="2400" b="1" dirty="0">
              <a:solidFill>
                <a:srgbClr val="FFFF00"/>
              </a:solidFill>
            </a:endParaRPr>
          </a:p>
        </p:txBody>
      </p:sp>
      <p:sp>
        <p:nvSpPr>
          <p:cNvPr id="11266" name="Rectangle 2"/>
          <p:cNvSpPr>
            <a:spLocks noGrp="1" noChangeArrowheads="1"/>
          </p:cNvSpPr>
          <p:nvPr>
            <p:ph type="title"/>
          </p:nvPr>
        </p:nvSpPr>
        <p:spPr>
          <a:xfrm>
            <a:off x="457200" y="304800"/>
            <a:ext cx="8229600" cy="563563"/>
          </a:xfrm>
        </p:spPr>
        <p:txBody>
          <a:bodyPr>
            <a:normAutofit fontScale="90000"/>
          </a:bodyPr>
          <a:lstStyle/>
          <a:p>
            <a:r>
              <a:rPr lang="en-US" sz="4000" b="1" u="sng"/>
              <a:t>Maintenance Technician</a:t>
            </a:r>
            <a:endParaRPr lang="en-US" sz="4000" u="sng"/>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xit" presetSubtype="0" fill="hold" nodeType="clickEffect">
                                  <p:stCondLst>
                                    <p:cond delay="0"/>
                                  </p:stCondLst>
                                  <p:childTnLst>
                                    <p:anim calcmode="lin" valueType="num">
                                      <p:cBhvr>
                                        <p:cTn id="6" dur="1000"/>
                                        <p:tgtEl>
                                          <p:spTgt spid="11270"/>
                                        </p:tgtEl>
                                        <p:attrNameLst>
                                          <p:attrName>ppt_x</p:attrName>
                                        </p:attrNameLst>
                                      </p:cBhvr>
                                      <p:tavLst>
                                        <p:tav tm="0">
                                          <p:val>
                                            <p:strVal val="ppt_x"/>
                                          </p:val>
                                        </p:tav>
                                        <p:tav tm="100000">
                                          <p:val>
                                            <p:strVal val="ppt_x-.2"/>
                                          </p:val>
                                        </p:tav>
                                      </p:tavLst>
                                    </p:anim>
                                    <p:anim calcmode="lin" valueType="num">
                                      <p:cBhvr>
                                        <p:cTn id="7" dur="1000"/>
                                        <p:tgtEl>
                                          <p:spTgt spid="11270"/>
                                        </p:tgtEl>
                                        <p:attrNameLst>
                                          <p:attrName>ppt_y</p:attrName>
                                        </p:attrNameLst>
                                      </p:cBhvr>
                                      <p:tavLst>
                                        <p:tav tm="0">
                                          <p:val>
                                            <p:strVal val="ppt_y"/>
                                          </p:val>
                                        </p:tav>
                                        <p:tav tm="100000">
                                          <p:val>
                                            <p:strVal val="ppt_y"/>
                                          </p:val>
                                        </p:tav>
                                      </p:tavLst>
                                    </p:anim>
                                    <p:animEffect transition="out" filter="fade">
                                      <p:cBhvr>
                                        <p:cTn id="8" dur="1000"/>
                                        <p:tgtEl>
                                          <p:spTgt spid="11270"/>
                                        </p:tgtEl>
                                      </p:cBhvr>
                                    </p:animEffect>
                                    <p:set>
                                      <p:cBhvr>
                                        <p:cTn id="9" dur="1" fill="hold">
                                          <p:stCondLst>
                                            <p:cond delay="999"/>
                                          </p:stCondLst>
                                        </p:cTn>
                                        <p:tgtEl>
                                          <p:spTgt spid="11270"/>
                                        </p:tgtEl>
                                        <p:attrNameLst>
                                          <p:attrName>style.visibility</p:attrName>
                                        </p:attrNameLst>
                                      </p:cBhvr>
                                      <p:to>
                                        <p:strVal val="hidden"/>
                                      </p:to>
                                    </p:set>
                                  </p:childTnLst>
                                </p:cTn>
                              </p:par>
                              <p:par>
                                <p:cTn id="10" presetID="29"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1000" fill="hold"/>
                                        <p:tgtEl>
                                          <p:spTgt spid="11267">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26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7">
                                            <p:txEl>
                                              <p:pRg st="0" end="0"/>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 calcmode="lin" valueType="num">
                                      <p:cBhvr>
                                        <p:cTn id="17" dur="1000" fill="hold"/>
                                        <p:tgtEl>
                                          <p:spTgt spid="11267">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1126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267">
                                            <p:txEl>
                                              <p:pRg st="1" end="1"/>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 calcmode="lin" valueType="num">
                                      <p:cBhvr>
                                        <p:cTn id="22" dur="1000" fill="hold"/>
                                        <p:tgtEl>
                                          <p:spTgt spid="11267">
                                            <p:txEl>
                                              <p:pRg st="2" end="2"/>
                                            </p:txEl>
                                          </p:spTgt>
                                        </p:tgtEl>
                                        <p:attrNameLst>
                                          <p:attrName>ppt_x</p:attrName>
                                        </p:attrNameLst>
                                      </p:cBhvr>
                                      <p:tavLst>
                                        <p:tav tm="0">
                                          <p:val>
                                            <p:strVal val="#ppt_x-.2"/>
                                          </p:val>
                                        </p:tav>
                                        <p:tav tm="100000">
                                          <p:val>
                                            <p:strVal val="#ppt_x"/>
                                          </p:val>
                                        </p:tav>
                                      </p:tavLst>
                                    </p:anim>
                                    <p:anim calcmode="lin" valueType="num">
                                      <p:cBhvr>
                                        <p:cTn id="23" dur="1000" fill="hold"/>
                                        <p:tgtEl>
                                          <p:spTgt spid="1126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1267">
                                            <p:txEl>
                                              <p:pRg st="2" end="2"/>
                                            </p:txEl>
                                          </p:spTgt>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1267">
                                            <p:txEl>
                                              <p:pRg st="3" end="3"/>
                                            </p:txEl>
                                          </p:spTgt>
                                        </p:tgtEl>
                                        <p:attrNameLst>
                                          <p:attrName>style.visibility</p:attrName>
                                        </p:attrNameLst>
                                      </p:cBhvr>
                                      <p:to>
                                        <p:strVal val="visible"/>
                                      </p:to>
                                    </p:set>
                                    <p:anim calcmode="lin" valueType="num">
                                      <p:cBhvr>
                                        <p:cTn id="27" dur="1000" fill="hold"/>
                                        <p:tgtEl>
                                          <p:spTgt spid="11267">
                                            <p:txEl>
                                              <p:pRg st="3" end="3"/>
                                            </p:txEl>
                                          </p:spTgt>
                                        </p:tgtEl>
                                        <p:attrNameLst>
                                          <p:attrName>ppt_x</p:attrName>
                                        </p:attrNameLst>
                                      </p:cBhvr>
                                      <p:tavLst>
                                        <p:tav tm="0">
                                          <p:val>
                                            <p:strVal val="#ppt_x-.2"/>
                                          </p:val>
                                        </p:tav>
                                        <p:tav tm="100000">
                                          <p:val>
                                            <p:strVal val="#ppt_x"/>
                                          </p:val>
                                        </p:tav>
                                      </p:tavLst>
                                    </p:anim>
                                    <p:anim calcmode="lin" valueType="num">
                                      <p:cBhvr>
                                        <p:cTn id="28" dur="1000" fill="hold"/>
                                        <p:tgtEl>
                                          <p:spTgt spid="1126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267">
                                            <p:txEl>
                                              <p:pRg st="3" end="3"/>
                                            </p:tx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1267">
                                            <p:txEl>
                                              <p:pRg st="4" end="4"/>
                                            </p:txEl>
                                          </p:spTgt>
                                        </p:tgtEl>
                                        <p:attrNameLst>
                                          <p:attrName>style.visibility</p:attrName>
                                        </p:attrNameLst>
                                      </p:cBhvr>
                                      <p:to>
                                        <p:strVal val="visible"/>
                                      </p:to>
                                    </p:set>
                                    <p:anim calcmode="lin" valueType="num">
                                      <p:cBhvr>
                                        <p:cTn id="32" dur="1000" fill="hold"/>
                                        <p:tgtEl>
                                          <p:spTgt spid="11267">
                                            <p:txEl>
                                              <p:pRg st="4" end="4"/>
                                            </p:txEl>
                                          </p:spTgt>
                                        </p:tgtEl>
                                        <p:attrNameLst>
                                          <p:attrName>ppt_x</p:attrName>
                                        </p:attrNameLst>
                                      </p:cBhvr>
                                      <p:tavLst>
                                        <p:tav tm="0">
                                          <p:val>
                                            <p:strVal val="#ppt_x-.2"/>
                                          </p:val>
                                        </p:tav>
                                        <p:tav tm="100000">
                                          <p:val>
                                            <p:strVal val="#ppt_x"/>
                                          </p:val>
                                        </p:tav>
                                      </p:tavLst>
                                    </p:anim>
                                    <p:anim calcmode="lin" valueType="num">
                                      <p:cBhvr>
                                        <p:cTn id="33" dur="1000" fill="hold"/>
                                        <p:tgtEl>
                                          <p:spTgt spid="1126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1267">
                                            <p:txEl>
                                              <p:pRg st="4" end="4"/>
                                            </p:txEl>
                                          </p:spTgt>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p:cTn id="37" dur="1000" fill="hold"/>
                                        <p:tgtEl>
                                          <p:spTgt spid="11267">
                                            <p:txEl>
                                              <p:pRg st="5" end="5"/>
                                            </p:txEl>
                                          </p:spTgt>
                                        </p:tgtEl>
                                        <p:attrNameLst>
                                          <p:attrName>ppt_x</p:attrName>
                                        </p:attrNameLst>
                                      </p:cBhvr>
                                      <p:tavLst>
                                        <p:tav tm="0">
                                          <p:val>
                                            <p:strVal val="#ppt_x-.2"/>
                                          </p:val>
                                        </p:tav>
                                        <p:tav tm="100000">
                                          <p:val>
                                            <p:strVal val="#ppt_x"/>
                                          </p:val>
                                        </p:tav>
                                      </p:tavLst>
                                    </p:anim>
                                    <p:anim calcmode="lin" valueType="num">
                                      <p:cBhvr>
                                        <p:cTn id="38" dur="1000" fill="hold"/>
                                        <p:tgtEl>
                                          <p:spTgt spid="11267">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267">
                                            <p:txEl>
                                              <p:pRg st="5" end="5"/>
                                            </p:txEl>
                                          </p:spTgt>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1267">
                                            <p:txEl>
                                              <p:pRg st="6" end="6"/>
                                            </p:txEl>
                                          </p:spTgt>
                                        </p:tgtEl>
                                        <p:attrNameLst>
                                          <p:attrName>style.visibility</p:attrName>
                                        </p:attrNameLst>
                                      </p:cBhvr>
                                      <p:to>
                                        <p:strVal val="visible"/>
                                      </p:to>
                                    </p:set>
                                    <p:anim calcmode="lin" valueType="num">
                                      <p:cBhvr>
                                        <p:cTn id="42" dur="1000" fill="hold"/>
                                        <p:tgtEl>
                                          <p:spTgt spid="11267">
                                            <p:txEl>
                                              <p:pRg st="6" end="6"/>
                                            </p:txEl>
                                          </p:spTgt>
                                        </p:tgtEl>
                                        <p:attrNameLst>
                                          <p:attrName>ppt_x</p:attrName>
                                        </p:attrNameLst>
                                      </p:cBhvr>
                                      <p:tavLst>
                                        <p:tav tm="0">
                                          <p:val>
                                            <p:strVal val="#ppt_x-.2"/>
                                          </p:val>
                                        </p:tav>
                                        <p:tav tm="100000">
                                          <p:val>
                                            <p:strVal val="#ppt_x"/>
                                          </p:val>
                                        </p:tav>
                                      </p:tavLst>
                                    </p:anim>
                                    <p:anim calcmode="lin" valueType="num">
                                      <p:cBhvr>
                                        <p:cTn id="43" dur="1000" fill="hold"/>
                                        <p:tgtEl>
                                          <p:spTgt spid="11267">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267">
                                            <p:txEl>
                                              <p:pRg st="6" end="6"/>
                                            </p:txEl>
                                          </p:spTgt>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11267">
                                            <p:txEl>
                                              <p:pRg st="7" end="7"/>
                                            </p:txEl>
                                          </p:spTgt>
                                        </p:tgtEl>
                                        <p:attrNameLst>
                                          <p:attrName>style.visibility</p:attrName>
                                        </p:attrNameLst>
                                      </p:cBhvr>
                                      <p:to>
                                        <p:strVal val="visible"/>
                                      </p:to>
                                    </p:set>
                                    <p:anim calcmode="lin" valueType="num">
                                      <p:cBhvr>
                                        <p:cTn id="47" dur="1000" fill="hold"/>
                                        <p:tgtEl>
                                          <p:spTgt spid="11267">
                                            <p:txEl>
                                              <p:pRg st="7" end="7"/>
                                            </p:txEl>
                                          </p:spTgt>
                                        </p:tgtEl>
                                        <p:attrNameLst>
                                          <p:attrName>ppt_x</p:attrName>
                                        </p:attrNameLst>
                                      </p:cBhvr>
                                      <p:tavLst>
                                        <p:tav tm="0">
                                          <p:val>
                                            <p:strVal val="#ppt_x-.2"/>
                                          </p:val>
                                        </p:tav>
                                        <p:tav tm="100000">
                                          <p:val>
                                            <p:strVal val="#ppt_x"/>
                                          </p:val>
                                        </p:tav>
                                      </p:tavLst>
                                    </p:anim>
                                    <p:anim calcmode="lin" valueType="num">
                                      <p:cBhvr>
                                        <p:cTn id="48" dur="1000" fill="hold"/>
                                        <p:tgtEl>
                                          <p:spTgt spid="11267">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1267">
                                            <p:txEl>
                                              <p:pRg st="7" end="7"/>
                                            </p:txEl>
                                          </p:spTgt>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1267">
                                            <p:txEl>
                                              <p:pRg st="8" end="8"/>
                                            </p:txEl>
                                          </p:spTgt>
                                        </p:tgtEl>
                                        <p:attrNameLst>
                                          <p:attrName>style.visibility</p:attrName>
                                        </p:attrNameLst>
                                      </p:cBhvr>
                                      <p:to>
                                        <p:strVal val="visible"/>
                                      </p:to>
                                    </p:set>
                                    <p:anim calcmode="lin" valueType="num">
                                      <p:cBhvr>
                                        <p:cTn id="52" dur="1000" fill="hold"/>
                                        <p:tgtEl>
                                          <p:spTgt spid="11267">
                                            <p:txEl>
                                              <p:pRg st="8" end="8"/>
                                            </p:txEl>
                                          </p:spTgt>
                                        </p:tgtEl>
                                        <p:attrNameLst>
                                          <p:attrName>ppt_x</p:attrName>
                                        </p:attrNameLst>
                                      </p:cBhvr>
                                      <p:tavLst>
                                        <p:tav tm="0">
                                          <p:val>
                                            <p:strVal val="#ppt_x-.2"/>
                                          </p:val>
                                        </p:tav>
                                        <p:tav tm="100000">
                                          <p:val>
                                            <p:strVal val="#ppt_x"/>
                                          </p:val>
                                        </p:tav>
                                      </p:tavLst>
                                    </p:anim>
                                    <p:anim calcmode="lin" valueType="num">
                                      <p:cBhvr>
                                        <p:cTn id="53" dur="1000" fill="hold"/>
                                        <p:tgtEl>
                                          <p:spTgt spid="11267">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1267">
                                            <p:txEl>
                                              <p:pRg st="8" end="8"/>
                                            </p:txEl>
                                          </p:spTgt>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11267">
                                            <p:txEl>
                                              <p:pRg st="9" end="9"/>
                                            </p:txEl>
                                          </p:spTgt>
                                        </p:tgtEl>
                                        <p:attrNameLst>
                                          <p:attrName>style.visibility</p:attrName>
                                        </p:attrNameLst>
                                      </p:cBhvr>
                                      <p:to>
                                        <p:strVal val="visible"/>
                                      </p:to>
                                    </p:set>
                                    <p:anim calcmode="lin" valueType="num">
                                      <p:cBhvr>
                                        <p:cTn id="57" dur="1000" fill="hold"/>
                                        <p:tgtEl>
                                          <p:spTgt spid="11267">
                                            <p:txEl>
                                              <p:pRg st="9" end="9"/>
                                            </p:txEl>
                                          </p:spTgt>
                                        </p:tgtEl>
                                        <p:attrNameLst>
                                          <p:attrName>ppt_x</p:attrName>
                                        </p:attrNameLst>
                                      </p:cBhvr>
                                      <p:tavLst>
                                        <p:tav tm="0">
                                          <p:val>
                                            <p:strVal val="#ppt_x-.2"/>
                                          </p:val>
                                        </p:tav>
                                        <p:tav tm="100000">
                                          <p:val>
                                            <p:strVal val="#ppt_x"/>
                                          </p:val>
                                        </p:tav>
                                      </p:tavLst>
                                    </p:anim>
                                    <p:anim calcmode="lin" valueType="num">
                                      <p:cBhvr>
                                        <p:cTn id="58" dur="1000" fill="hold"/>
                                        <p:tgtEl>
                                          <p:spTgt spid="11267">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1267">
                                            <p:txEl>
                                              <p:pRg st="9" end="9"/>
                                            </p:txEl>
                                          </p:spTgt>
                                        </p:tgtEl>
                                      </p:cBhvr>
                                    </p:animEffect>
                                  </p:childTnLst>
                                </p:cTn>
                              </p:par>
                              <p:par>
                                <p:cTn id="60" presetID="29" presetClass="entr" presetSubtype="0" fill="hold" grpId="0" nodeType="withEffect">
                                  <p:stCondLst>
                                    <p:cond delay="0"/>
                                  </p:stCondLst>
                                  <p:childTnLst>
                                    <p:set>
                                      <p:cBhvr>
                                        <p:cTn id="61" dur="1" fill="hold">
                                          <p:stCondLst>
                                            <p:cond delay="0"/>
                                          </p:stCondLst>
                                        </p:cTn>
                                        <p:tgtEl>
                                          <p:spTgt spid="11267">
                                            <p:txEl>
                                              <p:pRg st="10" end="10"/>
                                            </p:txEl>
                                          </p:spTgt>
                                        </p:tgtEl>
                                        <p:attrNameLst>
                                          <p:attrName>style.visibility</p:attrName>
                                        </p:attrNameLst>
                                      </p:cBhvr>
                                      <p:to>
                                        <p:strVal val="visible"/>
                                      </p:to>
                                    </p:set>
                                    <p:anim calcmode="lin" valueType="num">
                                      <p:cBhvr>
                                        <p:cTn id="62" dur="1000" fill="hold"/>
                                        <p:tgtEl>
                                          <p:spTgt spid="11267">
                                            <p:txEl>
                                              <p:pRg st="10" end="10"/>
                                            </p:txEl>
                                          </p:spTgt>
                                        </p:tgtEl>
                                        <p:attrNameLst>
                                          <p:attrName>ppt_x</p:attrName>
                                        </p:attrNameLst>
                                      </p:cBhvr>
                                      <p:tavLst>
                                        <p:tav tm="0">
                                          <p:val>
                                            <p:strVal val="#ppt_x-.2"/>
                                          </p:val>
                                        </p:tav>
                                        <p:tav tm="100000">
                                          <p:val>
                                            <p:strVal val="#ppt_x"/>
                                          </p:val>
                                        </p:tav>
                                      </p:tavLst>
                                    </p:anim>
                                    <p:anim calcmode="lin" valueType="num">
                                      <p:cBhvr>
                                        <p:cTn id="63" dur="1000" fill="hold"/>
                                        <p:tgtEl>
                                          <p:spTgt spid="11267">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12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533400" y="228600"/>
            <a:ext cx="8229600" cy="571500"/>
          </a:xfrm>
          <a:prstGeom prst="rect">
            <a:avLst/>
          </a:prstGeom>
          <a:extLst/>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a:r>
              <a:rPr lang="en-US" sz="2800" dirty="0">
                <a:solidFill>
                  <a:schemeClr val="dk1"/>
                </a:solidFill>
                <a:latin typeface="Eras Bold ITC" pitchFamily="34" charset="0"/>
              </a:rPr>
              <a:t>Public Information Officer</a:t>
            </a:r>
          </a:p>
        </p:txBody>
      </p:sp>
      <p:sp>
        <p:nvSpPr>
          <p:cNvPr id="13317" name="Rectangle 5"/>
          <p:cNvSpPr>
            <a:spLocks noChangeArrowheads="1"/>
          </p:cNvSpPr>
          <p:nvPr/>
        </p:nvSpPr>
        <p:spPr bwMode="auto">
          <a:xfrm>
            <a:off x="533400" y="12954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spcBef>
                <a:spcPct val="20000"/>
              </a:spcBef>
              <a:buClr>
                <a:srgbClr val="FFFF00"/>
              </a:buClr>
              <a:buSzPct val="100000"/>
              <a:buFont typeface="Arial" pitchFamily="34" charset="0"/>
              <a:buChar char="•"/>
            </a:pPr>
            <a:r>
              <a:rPr lang="en-US" sz="2000" dirty="0">
                <a:effectLst>
                  <a:outerShdw blurRad="38100" dist="38100" dir="2700000" algn="tl">
                    <a:srgbClr val="000000"/>
                  </a:outerShdw>
                </a:effectLst>
                <a:latin typeface="Verdana" pitchFamily="34" charset="0"/>
              </a:rPr>
              <a:t>Respond to command post </a:t>
            </a:r>
          </a:p>
          <a:p>
            <a:pPr marL="457200" indent="-457200">
              <a:spcBef>
                <a:spcPct val="20000"/>
              </a:spcBef>
              <a:buClr>
                <a:srgbClr val="FFFF00"/>
              </a:buClr>
              <a:buSzPct val="100000"/>
              <a:buFont typeface="Arial" pitchFamily="34" charset="0"/>
              <a:buChar char="•"/>
            </a:pPr>
            <a:r>
              <a:rPr lang="en-US" sz="2000" dirty="0">
                <a:solidFill>
                  <a:srgbClr val="FFFF00"/>
                </a:solidFill>
                <a:effectLst>
                  <a:outerShdw blurRad="38100" dist="38100" dir="2700000" algn="tl">
                    <a:srgbClr val="000000"/>
                  </a:outerShdw>
                </a:effectLst>
                <a:latin typeface="Verdana" pitchFamily="34" charset="0"/>
              </a:rPr>
              <a:t>Usually unclear on aviation related </a:t>
            </a:r>
            <a:r>
              <a:rPr lang="en-US" sz="2000" dirty="0" smtClean="0">
                <a:solidFill>
                  <a:srgbClr val="FFFF00"/>
                </a:solidFill>
                <a:effectLst>
                  <a:outerShdw blurRad="38100" dist="38100" dir="2700000" algn="tl">
                    <a:srgbClr val="000000"/>
                  </a:outerShdw>
                </a:effectLst>
                <a:latin typeface="Verdana" pitchFamily="34" charset="0"/>
              </a:rPr>
              <a:t>issues</a:t>
            </a:r>
          </a:p>
          <a:p>
            <a:pPr marL="457200" indent="-457200">
              <a:spcBef>
                <a:spcPct val="20000"/>
              </a:spcBef>
              <a:buClr>
                <a:srgbClr val="FFFF00"/>
              </a:buClr>
              <a:buSzPct val="100000"/>
              <a:buFont typeface="Arial" pitchFamily="34" charset="0"/>
              <a:buChar char="•"/>
            </a:pPr>
            <a:r>
              <a:rPr lang="en-US" sz="2000" dirty="0" smtClean="0">
                <a:effectLst>
                  <a:outerShdw blurRad="38100" dist="38100" dir="2700000" algn="tl">
                    <a:srgbClr val="000000"/>
                  </a:outerShdw>
                </a:effectLst>
                <a:latin typeface="Verdana" pitchFamily="34" charset="0"/>
              </a:rPr>
              <a:t>“Anything you could say the day before, you can say immediately following an accident.” i.e. N-number, occupants, mission, etc.</a:t>
            </a:r>
          </a:p>
          <a:p>
            <a:pPr marL="457200" indent="-457200">
              <a:spcBef>
                <a:spcPct val="20000"/>
              </a:spcBef>
              <a:buClr>
                <a:srgbClr val="FFFF00"/>
              </a:buClr>
              <a:buSzPct val="100000"/>
              <a:buFont typeface="Arial" pitchFamily="34" charset="0"/>
              <a:buChar char="•"/>
            </a:pPr>
            <a:r>
              <a:rPr lang="en-US" sz="2000" dirty="0" smtClean="0">
                <a:solidFill>
                  <a:srgbClr val="FFFF00"/>
                </a:solidFill>
                <a:effectLst>
                  <a:outerShdw blurRad="38100" dist="38100" dir="2700000" algn="tl">
                    <a:srgbClr val="000000"/>
                  </a:outerShdw>
                </a:effectLst>
                <a:latin typeface="Verdana" pitchFamily="34" charset="0"/>
              </a:rPr>
              <a:t>CANNOT discuss anything that has to do with the investigation.</a:t>
            </a:r>
            <a:endParaRPr lang="en-US" sz="2000" dirty="0">
              <a:solidFill>
                <a:srgbClr val="FFFF00"/>
              </a:solidFill>
              <a:effectLst>
                <a:outerShdw blurRad="38100" dist="38100" dir="2700000" algn="tl">
                  <a:srgbClr val="000000"/>
                </a:outerShdw>
              </a:effectLst>
              <a:latin typeface="Verdana" pitchFamily="34" charset="0"/>
            </a:endParaRPr>
          </a:p>
          <a:p>
            <a:pPr marL="457200" indent="-457200">
              <a:spcBef>
                <a:spcPct val="20000"/>
              </a:spcBef>
              <a:buClr>
                <a:srgbClr val="FFFF00"/>
              </a:buClr>
              <a:buSzPct val="100000"/>
              <a:buFont typeface="Arial" pitchFamily="34" charset="0"/>
              <a:buChar char="•"/>
            </a:pPr>
            <a:r>
              <a:rPr lang="en-US" sz="2000" dirty="0" smtClean="0">
                <a:effectLst>
                  <a:outerShdw blurRad="38100" dist="38100" dir="2700000" algn="tl">
                    <a:srgbClr val="000000"/>
                  </a:outerShdw>
                </a:effectLst>
                <a:latin typeface="Verdana" pitchFamily="34" charset="0"/>
              </a:rPr>
              <a:t>CANNOT </a:t>
            </a:r>
            <a:r>
              <a:rPr lang="en-US" sz="2000" dirty="0">
                <a:effectLst>
                  <a:outerShdw blurRad="38100" dist="38100" dir="2700000" algn="tl">
                    <a:srgbClr val="000000"/>
                  </a:outerShdw>
                </a:effectLst>
                <a:latin typeface="Verdana" pitchFamily="34" charset="0"/>
              </a:rPr>
              <a:t>release cause </a:t>
            </a:r>
            <a:r>
              <a:rPr lang="en-US" sz="2000" dirty="0" smtClean="0">
                <a:effectLst>
                  <a:outerShdw blurRad="38100" dist="38100" dir="2700000" algn="tl">
                    <a:srgbClr val="000000"/>
                  </a:outerShdw>
                </a:effectLst>
                <a:latin typeface="Verdana" pitchFamily="34" charset="0"/>
              </a:rPr>
              <a:t>(or </a:t>
            </a:r>
            <a:r>
              <a:rPr lang="en-US" sz="2000" i="1" dirty="0" smtClean="0">
                <a:effectLst>
                  <a:outerShdw blurRad="38100" dist="38100" dir="2700000" algn="tl">
                    <a:srgbClr val="000000"/>
                  </a:outerShdw>
                </a:effectLst>
                <a:latin typeface="Verdana" pitchFamily="34" charset="0"/>
              </a:rPr>
              <a:t>suspected </a:t>
            </a:r>
            <a:r>
              <a:rPr lang="en-US" sz="2000" dirty="0" smtClean="0">
                <a:effectLst>
                  <a:outerShdw blurRad="38100" dist="38100" dir="2700000" algn="tl">
                    <a:srgbClr val="000000"/>
                  </a:outerShdw>
                </a:effectLst>
                <a:latin typeface="Verdana" pitchFamily="34" charset="0"/>
              </a:rPr>
              <a:t>cause) of an accident investigated </a:t>
            </a:r>
            <a:r>
              <a:rPr lang="en-US" sz="2000" dirty="0">
                <a:effectLst>
                  <a:outerShdw blurRad="38100" dist="38100" dir="2700000" algn="tl">
                    <a:srgbClr val="000000"/>
                  </a:outerShdw>
                </a:effectLst>
                <a:latin typeface="Verdana" pitchFamily="34" charset="0"/>
              </a:rPr>
              <a:t>by the NTSB  </a:t>
            </a:r>
            <a:r>
              <a:rPr lang="en-US" sz="2000" dirty="0" smtClean="0">
                <a:effectLst>
                  <a:outerShdw blurRad="38100" dist="38100" dir="2700000" algn="tl">
                    <a:srgbClr val="000000"/>
                  </a:outerShdw>
                </a:effectLst>
                <a:latin typeface="Verdana" pitchFamily="34" charset="0"/>
              </a:rPr>
              <a:t>  </a:t>
            </a:r>
            <a:r>
              <a:rPr lang="en-US" sz="1400" dirty="0" smtClean="0">
                <a:solidFill>
                  <a:schemeClr val="accent2">
                    <a:lumMod val="60000"/>
                    <a:lumOff val="40000"/>
                  </a:schemeClr>
                </a:solidFill>
                <a:effectLst>
                  <a:outerShdw blurRad="38100" dist="38100" dir="2700000" algn="tl">
                    <a:srgbClr val="000000"/>
                  </a:outerShdw>
                </a:effectLst>
                <a:latin typeface="Verdana" pitchFamily="34" charset="0"/>
              </a:rPr>
              <a:t>(</a:t>
            </a:r>
            <a:r>
              <a:rPr lang="en-US" sz="1400" dirty="0">
                <a:solidFill>
                  <a:schemeClr val="accent2">
                    <a:lumMod val="60000"/>
                    <a:lumOff val="40000"/>
                  </a:schemeClr>
                </a:solidFill>
                <a:effectLst>
                  <a:outerShdw blurRad="38100" dist="38100" dir="2700000" algn="tl">
                    <a:srgbClr val="000000"/>
                  </a:outerShdw>
                </a:effectLst>
                <a:latin typeface="Verdana" pitchFamily="34" charset="0"/>
              </a:rPr>
              <a:t>Title 49, Ch. VIII § </a:t>
            </a:r>
            <a:r>
              <a:rPr lang="en-US" sz="1400" dirty="0" smtClean="0">
                <a:solidFill>
                  <a:schemeClr val="accent2">
                    <a:lumMod val="60000"/>
                    <a:lumOff val="40000"/>
                  </a:schemeClr>
                </a:solidFill>
                <a:effectLst>
                  <a:outerShdw blurRad="38100" dist="38100" dir="2700000" algn="tl">
                    <a:srgbClr val="000000"/>
                  </a:outerShdw>
                </a:effectLst>
                <a:latin typeface="Verdana" pitchFamily="34" charset="0"/>
              </a:rPr>
              <a:t>830 &amp; 831) </a:t>
            </a:r>
          </a:p>
          <a:p>
            <a:pPr marL="457200" indent="-457200">
              <a:spcBef>
                <a:spcPct val="20000"/>
              </a:spcBef>
              <a:buClr>
                <a:srgbClr val="FFFF00"/>
              </a:buClr>
              <a:buSzPct val="100000"/>
              <a:buFont typeface="Arial" pitchFamily="34" charset="0"/>
              <a:buChar char="•"/>
            </a:pPr>
            <a:r>
              <a:rPr lang="en-US" sz="2000" dirty="0">
                <a:solidFill>
                  <a:schemeClr val="accent2"/>
                </a:solidFill>
                <a:effectLst>
                  <a:outerShdw blurRad="38100" dist="38100" dir="2700000" algn="tl">
                    <a:srgbClr val="000000"/>
                  </a:outerShdw>
                </a:effectLst>
                <a:latin typeface="Verdana" pitchFamily="34" charset="0"/>
              </a:rPr>
              <a:t>NTSB Public Affairs: 202-314-6100</a:t>
            </a:r>
          </a:p>
          <a:p>
            <a:pPr marL="457200" indent="-457200">
              <a:spcBef>
                <a:spcPct val="20000"/>
              </a:spcBef>
              <a:buClr>
                <a:srgbClr val="FFFF00"/>
              </a:buClr>
              <a:buSzPct val="100000"/>
              <a:buFont typeface="Arial" pitchFamily="34" charset="0"/>
              <a:buChar char="•"/>
            </a:pPr>
            <a:endParaRPr lang="en-US" sz="1400" dirty="0" smtClean="0">
              <a:solidFill>
                <a:schemeClr val="accent2">
                  <a:lumMod val="60000"/>
                  <a:lumOff val="40000"/>
                </a:schemeClr>
              </a:solidFill>
              <a:effectLst>
                <a:outerShdw blurRad="38100" dist="38100" dir="2700000" algn="tl">
                  <a:srgbClr val="000000"/>
                </a:outerShdw>
              </a:effectLst>
              <a:latin typeface="Verdana" pitchFamily="34" charset="0"/>
            </a:endParaRPr>
          </a:p>
          <a:p>
            <a:pPr marL="457200" indent="-457200">
              <a:spcBef>
                <a:spcPct val="20000"/>
              </a:spcBef>
              <a:buClr>
                <a:srgbClr val="FFFF00"/>
              </a:buClr>
              <a:buSzPct val="100000"/>
              <a:buFont typeface="Arial" pitchFamily="34" charset="0"/>
              <a:buChar char="•"/>
            </a:pPr>
            <a:endParaRPr lang="en-US" sz="1400" dirty="0">
              <a:solidFill>
                <a:schemeClr val="accent2">
                  <a:lumMod val="60000"/>
                  <a:lumOff val="40000"/>
                </a:schemeClr>
              </a:solidFill>
              <a:effectLst>
                <a:outerShdw blurRad="38100" dist="38100" dir="2700000" algn="tl">
                  <a:srgbClr val="000000"/>
                </a:outerShdw>
              </a:effectLst>
              <a:latin typeface="Verdana" pitchFamily="34" charset="0"/>
            </a:endParaRPr>
          </a:p>
        </p:txBody>
      </p:sp>
      <p:sp>
        <p:nvSpPr>
          <p:cNvPr id="4" name="Rectangle 3"/>
          <p:cNvSpPr/>
          <p:nvPr/>
        </p:nvSpPr>
        <p:spPr>
          <a:xfrm>
            <a:off x="512618" y="4800600"/>
            <a:ext cx="82296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b="1" u="sng" dirty="0">
                <a:latin typeface="Arial" pitchFamily="34" charset="0"/>
                <a:cs typeface="Arial" pitchFamily="34" charset="0"/>
              </a:rPr>
              <a:t>§ 831.13 </a:t>
            </a:r>
            <a:r>
              <a:rPr lang="en-US" dirty="0" smtClean="0">
                <a:latin typeface="Arial" pitchFamily="34" charset="0"/>
                <a:cs typeface="Arial" pitchFamily="34" charset="0"/>
              </a:rPr>
              <a:t>(</a:t>
            </a:r>
            <a:r>
              <a:rPr lang="en-US" dirty="0">
                <a:latin typeface="Arial" pitchFamily="34" charset="0"/>
                <a:cs typeface="Arial" pitchFamily="34" charset="0"/>
              </a:rPr>
              <a:t>a) Release of information during the field </a:t>
            </a:r>
            <a:r>
              <a:rPr lang="en-US" dirty="0" smtClean="0">
                <a:latin typeface="Arial" pitchFamily="34" charset="0"/>
                <a:cs typeface="Arial" pitchFamily="34" charset="0"/>
              </a:rPr>
              <a:t>investigation</a:t>
            </a:r>
            <a:r>
              <a:rPr lang="en-US" dirty="0">
                <a:latin typeface="Arial" pitchFamily="34" charset="0"/>
                <a:cs typeface="Arial" pitchFamily="34" charset="0"/>
              </a:rPr>
              <a:t>, particularly at the accident scene, shall be limited to factual developments, and shall be made only through the Board Member present at the </a:t>
            </a:r>
            <a:r>
              <a:rPr lang="en-US" dirty="0" smtClean="0">
                <a:latin typeface="Arial" pitchFamily="34" charset="0"/>
                <a:cs typeface="Arial" pitchFamily="34" charset="0"/>
              </a:rPr>
              <a:t>accident </a:t>
            </a:r>
            <a:r>
              <a:rPr lang="en-US" dirty="0">
                <a:latin typeface="Arial" pitchFamily="34" charset="0"/>
                <a:cs typeface="Arial" pitchFamily="34" charset="0"/>
              </a:rPr>
              <a:t>scene, the representative of the Board's </a:t>
            </a:r>
            <a:r>
              <a:rPr lang="en-US" dirty="0" smtClean="0">
                <a:latin typeface="Arial" pitchFamily="34" charset="0"/>
                <a:cs typeface="Arial" pitchFamily="34" charset="0"/>
              </a:rPr>
              <a:t>Office </a:t>
            </a:r>
            <a:r>
              <a:rPr lang="en-US" dirty="0">
                <a:latin typeface="Arial" pitchFamily="34" charset="0"/>
                <a:cs typeface="Arial" pitchFamily="34" charset="0"/>
              </a:rPr>
              <a:t>of Public Affairs, or the investigator-in-charge. </a:t>
            </a:r>
          </a:p>
        </p:txBody>
      </p:sp>
    </p:spTree>
    <p:extLst>
      <p:ext uri="{BB962C8B-B14F-4D97-AF65-F5344CB8AC3E}">
        <p14:creationId xmlns:p14="http://schemas.microsoft.com/office/powerpoint/2010/main" val="310382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p:cNvPicPr>
            <a:picLocks noChangeArrowheads="1"/>
          </p:cNvPicPr>
          <p:nvPr/>
        </p:nvPicPr>
        <p:blipFill>
          <a:blip r:embed="rId2">
            <a:lum bright="70000" contrast="-70000"/>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914400" y="6927"/>
            <a:ext cx="105156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0"/>
            <a:ext cx="105156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sz="quarter" idx="13"/>
          </p:nvPr>
        </p:nvSpPr>
        <p:spPr>
          <a:xfrm>
            <a:off x="304800" y="533400"/>
            <a:ext cx="8547100" cy="5384800"/>
          </a:xfrm>
        </p:spPr>
        <p:txBody>
          <a:bodyPr/>
          <a:lstStyle/>
          <a:p>
            <a:pPr marL="382588" indent="-342900" eaLnBrk="1" hangingPunct="1">
              <a:spcBef>
                <a:spcPct val="0"/>
              </a:spcBef>
              <a:buSzPct val="155000"/>
              <a:buFontTx/>
              <a:buBlip>
                <a:blip r:embed="rId5"/>
              </a:buBlip>
            </a:pPr>
            <a:r>
              <a:rPr lang="en-US" dirty="0" smtClean="0">
                <a:solidFill>
                  <a:srgbClr val="C00000"/>
                </a:solidFill>
                <a:effectLst/>
                <a:latin typeface="Arial Bold" pitchFamily="34" charset="0"/>
                <a:cs typeface="Arial Bold" pitchFamily="34" charset="0"/>
                <a:sym typeface="Arial Bold" pitchFamily="34" charset="0"/>
              </a:rPr>
              <a:t>Introduction</a:t>
            </a:r>
            <a:endParaRPr lang="en-US" dirty="0" smtClean="0">
              <a:solidFill>
                <a:srgbClr val="C00000"/>
              </a:solidFill>
              <a:effectLst/>
              <a:latin typeface="Arial Bold" pitchFamily="34" charset="0"/>
              <a:ea typeface="ヒラギノ角ゴ ProN W6"/>
              <a:cs typeface="ヒラギノ角ゴ ProN W6"/>
              <a:sym typeface="Arial Bold" pitchFamily="34" charset="0"/>
            </a:endParaRP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Why a Mishap Plan?</a:t>
            </a:r>
            <a:endParaRPr lang="en-US" sz="1800" dirty="0" smtClean="0">
              <a:solidFill>
                <a:schemeClr val="bg1"/>
              </a:solidFill>
              <a:effectLst/>
              <a:latin typeface="Arial Bold Italic" pitchFamily="34" charset="0"/>
              <a:ea typeface="ヒラギノ角ゴ ProN W6"/>
              <a:cs typeface="ヒラギノ角ゴ ProN W6"/>
              <a:sym typeface="Arial Bold Italic" pitchFamily="34" charset="0"/>
            </a:endParaRP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Hard Lessons Learned</a:t>
            </a:r>
            <a:endParaRPr lang="en-US" sz="1800" dirty="0" smtClean="0">
              <a:solidFill>
                <a:schemeClr val="bg1"/>
              </a:solidFill>
              <a:effectLst/>
              <a:latin typeface="Arial Bold Italic" pitchFamily="34" charset="0"/>
              <a:ea typeface="ヒラギノ角ゴ ProN W6"/>
              <a:cs typeface="ヒラギノ角ゴ ProN W6"/>
              <a:sym typeface="Arial Bold Italic" pitchFamily="34" charset="0"/>
            </a:endParaRPr>
          </a:p>
          <a:p>
            <a:pPr marL="382588" indent="-342900" eaLnBrk="1" hangingPunct="1">
              <a:spcBef>
                <a:spcPts val="1350"/>
              </a:spcBef>
              <a:buSzPct val="155000"/>
              <a:buFontTx/>
              <a:buBlip>
                <a:blip r:embed="rId5"/>
              </a:buBlip>
            </a:pPr>
            <a:r>
              <a:rPr lang="en-US" dirty="0" smtClean="0">
                <a:solidFill>
                  <a:srgbClr val="C00000"/>
                </a:solidFill>
                <a:effectLst/>
                <a:latin typeface="Arial Bold" pitchFamily="34" charset="0"/>
                <a:cs typeface="Arial Bold" pitchFamily="34" charset="0"/>
                <a:sym typeface="Arial Bold" pitchFamily="34" charset="0"/>
              </a:rPr>
              <a:t>Recommended Plan Components</a:t>
            </a:r>
            <a:endParaRPr lang="en-US" dirty="0" smtClean="0">
              <a:solidFill>
                <a:srgbClr val="C00000"/>
              </a:solidFill>
              <a:effectLst/>
              <a:latin typeface="Arial Bold" pitchFamily="34" charset="0"/>
              <a:ea typeface="ヒラギノ角ゴ ProN W6"/>
              <a:cs typeface="ヒラギノ角ゴ ProN W6"/>
              <a:sym typeface="Arial Bold" pitchFamily="34" charset="0"/>
            </a:endParaRP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Defined Initiation Criteria</a:t>
            </a: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Format and Availability</a:t>
            </a: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Defined Roles</a:t>
            </a: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Additional SAR Resources</a:t>
            </a: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Checklists</a:t>
            </a:r>
            <a:endParaRPr lang="en-US" sz="1800" dirty="0" smtClean="0">
              <a:solidFill>
                <a:schemeClr val="bg1"/>
              </a:solidFill>
              <a:effectLst/>
              <a:latin typeface="Arial Bold Italic" pitchFamily="34" charset="0"/>
              <a:ea typeface="ヒラギノ角ゴ ProN W6"/>
              <a:cs typeface="ヒラギノ角ゴ ProN W6"/>
              <a:sym typeface="Arial Bold Italic" pitchFamily="34" charset="0"/>
            </a:endParaRPr>
          </a:p>
          <a:p>
            <a:pPr marL="382588" indent="-342900" eaLnBrk="1" hangingPunct="1">
              <a:spcBef>
                <a:spcPts val="1350"/>
              </a:spcBef>
              <a:buSzPct val="155000"/>
              <a:buFontTx/>
              <a:buBlip>
                <a:blip r:embed="rId5"/>
              </a:buBlip>
            </a:pPr>
            <a:r>
              <a:rPr lang="en-US" dirty="0" smtClean="0">
                <a:solidFill>
                  <a:srgbClr val="C00000"/>
                </a:solidFill>
                <a:effectLst/>
                <a:latin typeface="Arial Bold" pitchFamily="34" charset="0"/>
                <a:cs typeface="Arial Bold" pitchFamily="34" charset="0"/>
                <a:sym typeface="Arial Bold" pitchFamily="34" charset="0"/>
              </a:rPr>
              <a:t>Implementation</a:t>
            </a:r>
            <a:endParaRPr lang="en-US" dirty="0" smtClean="0">
              <a:solidFill>
                <a:srgbClr val="C00000"/>
              </a:solidFill>
              <a:effectLst/>
              <a:latin typeface="Arial Bold" pitchFamily="34" charset="0"/>
              <a:ea typeface="ヒラギノ角ゴ ProN W6"/>
              <a:cs typeface="ヒラギノ角ゴ ProN W6"/>
              <a:sym typeface="Arial Bold" pitchFamily="34" charset="0"/>
            </a:endParaRPr>
          </a:p>
          <a:p>
            <a:pPr marL="782638" lvl="1" indent="-285750" eaLnBrk="1" hangingPunct="1">
              <a:spcBef>
                <a:spcPts val="1350"/>
              </a:spcBef>
              <a:buClr>
                <a:srgbClr val="000000"/>
              </a:buClr>
              <a:buSzPct val="100000"/>
            </a:pPr>
            <a:r>
              <a:rPr lang="en-US" sz="1800" dirty="0" smtClean="0">
                <a:solidFill>
                  <a:schemeClr val="bg1"/>
                </a:solidFill>
                <a:effectLst/>
                <a:latin typeface="Arial Bold Italic" pitchFamily="34" charset="0"/>
                <a:cs typeface="Arial Bold Italic" pitchFamily="34" charset="0"/>
                <a:sym typeface="Arial Bold Italic" pitchFamily="34" charset="0"/>
              </a:rPr>
              <a:t>Internal and external training</a:t>
            </a:r>
            <a:endParaRPr lang="en-US" sz="1800" dirty="0" smtClean="0">
              <a:solidFill>
                <a:schemeClr val="bg1"/>
              </a:solidFill>
              <a:effectLst/>
              <a:latin typeface="Arial Bold Italic" pitchFamily="34" charset="0"/>
              <a:ea typeface="ヒラギノ角ゴ ProN W6"/>
              <a:cs typeface="ヒラギノ角ゴ ProN W6"/>
              <a:sym typeface="Arial Bold Italic" pitchFamily="34" charset="0"/>
            </a:endParaRPr>
          </a:p>
          <a:p>
            <a:pPr marL="382588" indent="-342900" eaLnBrk="1" hangingPunct="1">
              <a:spcBef>
                <a:spcPts val="1350"/>
              </a:spcBef>
              <a:buSzPct val="155000"/>
              <a:buFontTx/>
              <a:buBlip>
                <a:blip r:embed="rId5"/>
              </a:buBlip>
            </a:pPr>
            <a:r>
              <a:rPr lang="en-US" dirty="0" smtClean="0">
                <a:solidFill>
                  <a:srgbClr val="C00000"/>
                </a:solidFill>
                <a:effectLst/>
                <a:latin typeface="Arial Bold" pitchFamily="34" charset="0"/>
                <a:cs typeface="Arial Bold" pitchFamily="34" charset="0"/>
                <a:sym typeface="Arial Bold" pitchFamily="34" charset="0"/>
              </a:rPr>
              <a:t>Review and Discussion</a:t>
            </a:r>
            <a:endParaRPr lang="en-US" dirty="0" smtClean="0">
              <a:solidFill>
                <a:srgbClr val="C00000"/>
              </a:solidFill>
              <a:effectLst/>
              <a:latin typeface="Arial Bold" pitchFamily="34" charset="0"/>
              <a:ea typeface="ヒラギノ角ゴ ProN W6"/>
              <a:cs typeface="ヒラギノ角ゴ ProN W6"/>
              <a:sym typeface="Arial Bold" pitchFamily="34" charset="0"/>
            </a:endParaRPr>
          </a:p>
        </p:txBody>
      </p:sp>
    </p:spTree>
    <p:extLst>
      <p:ext uri="{BB962C8B-B14F-4D97-AF65-F5344CB8AC3E}">
        <p14:creationId xmlns:p14="http://schemas.microsoft.com/office/powerpoint/2010/main" val="390709611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fade">
                                      <p:cBhvr>
                                        <p:cTn id="7" dur="1000"/>
                                        <p:tgtEl>
                                          <p:spTgt spid="37890">
                                            <p:txEl>
                                              <p:pRg st="0" end="0"/>
                                            </p:txEl>
                                          </p:spTgt>
                                        </p:tgtEl>
                                      </p:cBhvr>
                                    </p:animEffect>
                                    <p:anim calcmode="lin" valueType="num">
                                      <p:cBhvr>
                                        <p:cTn id="8" dur="1000" fill="hold"/>
                                        <p:tgtEl>
                                          <p:spTgt spid="3789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89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890">
                                            <p:txEl>
                                              <p:pRg st="1" end="1"/>
                                            </p:txEl>
                                          </p:spTgt>
                                        </p:tgtEl>
                                        <p:attrNameLst>
                                          <p:attrName>style.visibility</p:attrName>
                                        </p:attrNameLst>
                                      </p:cBhvr>
                                      <p:to>
                                        <p:strVal val="visible"/>
                                      </p:to>
                                    </p:set>
                                    <p:animEffect transition="in" filter="fade">
                                      <p:cBhvr>
                                        <p:cTn id="12" dur="1000"/>
                                        <p:tgtEl>
                                          <p:spTgt spid="37890">
                                            <p:txEl>
                                              <p:pRg st="1" end="1"/>
                                            </p:txEl>
                                          </p:spTgt>
                                        </p:tgtEl>
                                      </p:cBhvr>
                                    </p:animEffect>
                                    <p:anim calcmode="lin" valueType="num">
                                      <p:cBhvr>
                                        <p:cTn id="13" dur="1000" fill="hold"/>
                                        <p:tgtEl>
                                          <p:spTgt spid="3789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789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890">
                                            <p:txEl>
                                              <p:pRg st="2" end="2"/>
                                            </p:txEl>
                                          </p:spTgt>
                                        </p:tgtEl>
                                        <p:attrNameLst>
                                          <p:attrName>style.visibility</p:attrName>
                                        </p:attrNameLst>
                                      </p:cBhvr>
                                      <p:to>
                                        <p:strVal val="visible"/>
                                      </p:to>
                                    </p:set>
                                    <p:animEffect transition="in" filter="fade">
                                      <p:cBhvr>
                                        <p:cTn id="17" dur="1000"/>
                                        <p:tgtEl>
                                          <p:spTgt spid="37890">
                                            <p:txEl>
                                              <p:pRg st="2" end="2"/>
                                            </p:txEl>
                                          </p:spTgt>
                                        </p:tgtEl>
                                      </p:cBhvr>
                                    </p:animEffect>
                                    <p:anim calcmode="lin" valueType="num">
                                      <p:cBhvr>
                                        <p:cTn id="18" dur="1000" fill="hold"/>
                                        <p:tgtEl>
                                          <p:spTgt spid="3789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789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3794"/>
                                        </p:tgtEl>
                                      </p:cBhvr>
                                    </p:animEffect>
                                    <p:set>
                                      <p:cBhvr>
                                        <p:cTn id="24" dur="1" fill="hold">
                                          <p:stCondLst>
                                            <p:cond delay="499"/>
                                          </p:stCondLst>
                                        </p:cTn>
                                        <p:tgtEl>
                                          <p:spTgt spid="3379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37890">
                                            <p:txEl>
                                              <p:pRg st="3" end="3"/>
                                            </p:txEl>
                                          </p:spTgt>
                                        </p:tgtEl>
                                        <p:attrNameLst>
                                          <p:attrName>style.visibility</p:attrName>
                                        </p:attrNameLst>
                                      </p:cBhvr>
                                      <p:to>
                                        <p:strVal val="visible"/>
                                      </p:to>
                                    </p:set>
                                    <p:animEffect transition="in" filter="fade">
                                      <p:cBhvr>
                                        <p:cTn id="31" dur="1000"/>
                                        <p:tgtEl>
                                          <p:spTgt spid="37890">
                                            <p:txEl>
                                              <p:pRg st="3" end="3"/>
                                            </p:txEl>
                                          </p:spTgt>
                                        </p:tgtEl>
                                      </p:cBhvr>
                                    </p:animEffect>
                                    <p:anim calcmode="lin" valueType="num">
                                      <p:cBhvr>
                                        <p:cTn id="32" dur="1000" fill="hold"/>
                                        <p:tgtEl>
                                          <p:spTgt spid="37890">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7890">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grpId="0" nodeType="afterEffect">
                                  <p:stCondLst>
                                    <p:cond delay="0"/>
                                  </p:stCondLst>
                                  <p:childTnLst>
                                    <p:set>
                                      <p:cBhvr>
                                        <p:cTn id="36" dur="1" fill="hold">
                                          <p:stCondLst>
                                            <p:cond delay="0"/>
                                          </p:stCondLst>
                                        </p:cTn>
                                        <p:tgtEl>
                                          <p:spTgt spid="37890">
                                            <p:txEl>
                                              <p:pRg st="4" end="4"/>
                                            </p:txEl>
                                          </p:spTgt>
                                        </p:tgtEl>
                                        <p:attrNameLst>
                                          <p:attrName>style.visibility</p:attrName>
                                        </p:attrNameLst>
                                      </p:cBhvr>
                                      <p:to>
                                        <p:strVal val="visible"/>
                                      </p:to>
                                    </p:set>
                                    <p:animEffect transition="in" filter="fade">
                                      <p:cBhvr>
                                        <p:cTn id="37" dur="1000"/>
                                        <p:tgtEl>
                                          <p:spTgt spid="37890">
                                            <p:txEl>
                                              <p:pRg st="4" end="4"/>
                                            </p:txEl>
                                          </p:spTgt>
                                        </p:tgtEl>
                                      </p:cBhvr>
                                    </p:animEffect>
                                    <p:anim calcmode="lin" valueType="num">
                                      <p:cBhvr>
                                        <p:cTn id="38" dur="1000" fill="hold"/>
                                        <p:tgtEl>
                                          <p:spTgt spid="37890">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7890">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37890">
                                            <p:txEl>
                                              <p:pRg st="5" end="5"/>
                                            </p:txEl>
                                          </p:spTgt>
                                        </p:tgtEl>
                                        <p:attrNameLst>
                                          <p:attrName>style.visibility</p:attrName>
                                        </p:attrNameLst>
                                      </p:cBhvr>
                                      <p:to>
                                        <p:strVal val="visible"/>
                                      </p:to>
                                    </p:set>
                                    <p:animEffect transition="in" filter="fade">
                                      <p:cBhvr>
                                        <p:cTn id="43" dur="1000"/>
                                        <p:tgtEl>
                                          <p:spTgt spid="37890">
                                            <p:txEl>
                                              <p:pRg st="5" end="5"/>
                                            </p:txEl>
                                          </p:spTgt>
                                        </p:tgtEl>
                                      </p:cBhvr>
                                    </p:animEffect>
                                    <p:anim calcmode="lin" valueType="num">
                                      <p:cBhvr>
                                        <p:cTn id="44" dur="1000" fill="hold"/>
                                        <p:tgtEl>
                                          <p:spTgt spid="37890">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7890">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7890">
                                            <p:txEl>
                                              <p:pRg st="6" end="6"/>
                                            </p:txEl>
                                          </p:spTgt>
                                        </p:tgtEl>
                                        <p:attrNameLst>
                                          <p:attrName>style.visibility</p:attrName>
                                        </p:attrNameLst>
                                      </p:cBhvr>
                                      <p:to>
                                        <p:strVal val="visible"/>
                                      </p:to>
                                    </p:set>
                                    <p:animEffect transition="in" filter="fade">
                                      <p:cBhvr>
                                        <p:cTn id="49" dur="1000"/>
                                        <p:tgtEl>
                                          <p:spTgt spid="37890">
                                            <p:txEl>
                                              <p:pRg st="6" end="6"/>
                                            </p:txEl>
                                          </p:spTgt>
                                        </p:tgtEl>
                                      </p:cBhvr>
                                    </p:animEffect>
                                    <p:anim calcmode="lin" valueType="num">
                                      <p:cBhvr>
                                        <p:cTn id="50" dur="1000" fill="hold"/>
                                        <p:tgtEl>
                                          <p:spTgt spid="3789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7890">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grpId="0" nodeType="afterEffect">
                                  <p:stCondLst>
                                    <p:cond delay="0"/>
                                  </p:stCondLst>
                                  <p:childTnLst>
                                    <p:set>
                                      <p:cBhvr>
                                        <p:cTn id="54" dur="1" fill="hold">
                                          <p:stCondLst>
                                            <p:cond delay="0"/>
                                          </p:stCondLst>
                                        </p:cTn>
                                        <p:tgtEl>
                                          <p:spTgt spid="37890">
                                            <p:txEl>
                                              <p:pRg st="7" end="7"/>
                                            </p:txEl>
                                          </p:spTgt>
                                        </p:tgtEl>
                                        <p:attrNameLst>
                                          <p:attrName>style.visibility</p:attrName>
                                        </p:attrNameLst>
                                      </p:cBhvr>
                                      <p:to>
                                        <p:strVal val="visible"/>
                                      </p:to>
                                    </p:set>
                                    <p:animEffect transition="in" filter="fade">
                                      <p:cBhvr>
                                        <p:cTn id="55" dur="1000"/>
                                        <p:tgtEl>
                                          <p:spTgt spid="37890">
                                            <p:txEl>
                                              <p:pRg st="7" end="7"/>
                                            </p:txEl>
                                          </p:spTgt>
                                        </p:tgtEl>
                                      </p:cBhvr>
                                    </p:animEffect>
                                    <p:anim calcmode="lin" valueType="num">
                                      <p:cBhvr>
                                        <p:cTn id="56" dur="1000" fill="hold"/>
                                        <p:tgtEl>
                                          <p:spTgt spid="37890">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7890">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grpId="0" nodeType="afterEffect">
                                  <p:stCondLst>
                                    <p:cond delay="0"/>
                                  </p:stCondLst>
                                  <p:childTnLst>
                                    <p:set>
                                      <p:cBhvr>
                                        <p:cTn id="60" dur="1" fill="hold">
                                          <p:stCondLst>
                                            <p:cond delay="0"/>
                                          </p:stCondLst>
                                        </p:cTn>
                                        <p:tgtEl>
                                          <p:spTgt spid="37890">
                                            <p:txEl>
                                              <p:pRg st="8" end="8"/>
                                            </p:txEl>
                                          </p:spTgt>
                                        </p:tgtEl>
                                        <p:attrNameLst>
                                          <p:attrName>style.visibility</p:attrName>
                                        </p:attrNameLst>
                                      </p:cBhvr>
                                      <p:to>
                                        <p:strVal val="visible"/>
                                      </p:to>
                                    </p:set>
                                    <p:animEffect transition="in" filter="fade">
                                      <p:cBhvr>
                                        <p:cTn id="61" dur="1000"/>
                                        <p:tgtEl>
                                          <p:spTgt spid="37890">
                                            <p:txEl>
                                              <p:pRg st="8" end="8"/>
                                            </p:txEl>
                                          </p:spTgt>
                                        </p:tgtEl>
                                      </p:cBhvr>
                                    </p:animEffect>
                                    <p:anim calcmode="lin" valueType="num">
                                      <p:cBhvr>
                                        <p:cTn id="62" dur="1000" fill="hold"/>
                                        <p:tgtEl>
                                          <p:spTgt spid="37890">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7890">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6500"/>
                            </p:stCondLst>
                            <p:childTnLst>
                              <p:par>
                                <p:cTn id="65" presetID="42" presetClass="entr" presetSubtype="0" fill="hold" grpId="0" nodeType="afterEffect">
                                  <p:stCondLst>
                                    <p:cond delay="0"/>
                                  </p:stCondLst>
                                  <p:childTnLst>
                                    <p:set>
                                      <p:cBhvr>
                                        <p:cTn id="66" dur="1" fill="hold">
                                          <p:stCondLst>
                                            <p:cond delay="0"/>
                                          </p:stCondLst>
                                        </p:cTn>
                                        <p:tgtEl>
                                          <p:spTgt spid="37890">
                                            <p:txEl>
                                              <p:pRg st="9" end="9"/>
                                            </p:txEl>
                                          </p:spTgt>
                                        </p:tgtEl>
                                        <p:attrNameLst>
                                          <p:attrName>style.visibility</p:attrName>
                                        </p:attrNameLst>
                                      </p:cBhvr>
                                      <p:to>
                                        <p:strVal val="visible"/>
                                      </p:to>
                                    </p:set>
                                    <p:animEffect transition="in" filter="fade">
                                      <p:cBhvr>
                                        <p:cTn id="67" dur="1000"/>
                                        <p:tgtEl>
                                          <p:spTgt spid="37890">
                                            <p:txEl>
                                              <p:pRg st="9" end="9"/>
                                            </p:txEl>
                                          </p:spTgt>
                                        </p:tgtEl>
                                      </p:cBhvr>
                                    </p:animEffect>
                                    <p:anim calcmode="lin" valueType="num">
                                      <p:cBhvr>
                                        <p:cTn id="68" dur="1000" fill="hold"/>
                                        <p:tgtEl>
                                          <p:spTgt spid="37890">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37890">
                                            <p:txEl>
                                              <p:pRg st="9" end="9"/>
                                            </p:txEl>
                                          </p:spTgt>
                                        </p:tgtEl>
                                        <p:attrNameLst>
                                          <p:attrName>ppt_y</p:attrName>
                                        </p:attrNameLst>
                                      </p:cBhvr>
                                      <p:tavLst>
                                        <p:tav tm="0">
                                          <p:val>
                                            <p:strVal val="#ppt_y+.1"/>
                                          </p:val>
                                        </p:tav>
                                        <p:tav tm="100000">
                                          <p:val>
                                            <p:strVal val="#ppt_y"/>
                                          </p:val>
                                        </p:tav>
                                      </p:tavLst>
                                    </p:anim>
                                  </p:childTnLst>
                                </p:cTn>
                              </p:par>
                            </p:childTnLst>
                          </p:cTn>
                        </p:par>
                        <p:par>
                          <p:cTn id="70" fill="hold">
                            <p:stCondLst>
                              <p:cond delay="7500"/>
                            </p:stCondLst>
                            <p:childTnLst>
                              <p:par>
                                <p:cTn id="71" presetID="42" presetClass="entr" presetSubtype="0" fill="hold" grpId="0" nodeType="afterEffect">
                                  <p:stCondLst>
                                    <p:cond delay="0"/>
                                  </p:stCondLst>
                                  <p:childTnLst>
                                    <p:set>
                                      <p:cBhvr>
                                        <p:cTn id="72" dur="1" fill="hold">
                                          <p:stCondLst>
                                            <p:cond delay="0"/>
                                          </p:stCondLst>
                                        </p:cTn>
                                        <p:tgtEl>
                                          <p:spTgt spid="37890">
                                            <p:txEl>
                                              <p:pRg st="10" end="10"/>
                                            </p:txEl>
                                          </p:spTgt>
                                        </p:tgtEl>
                                        <p:attrNameLst>
                                          <p:attrName>style.visibility</p:attrName>
                                        </p:attrNameLst>
                                      </p:cBhvr>
                                      <p:to>
                                        <p:strVal val="visible"/>
                                      </p:to>
                                    </p:set>
                                    <p:animEffect transition="in" filter="fade">
                                      <p:cBhvr>
                                        <p:cTn id="73" dur="1000"/>
                                        <p:tgtEl>
                                          <p:spTgt spid="37890">
                                            <p:txEl>
                                              <p:pRg st="10" end="10"/>
                                            </p:txEl>
                                          </p:spTgt>
                                        </p:tgtEl>
                                      </p:cBhvr>
                                    </p:animEffect>
                                    <p:anim calcmode="lin" valueType="num">
                                      <p:cBhvr>
                                        <p:cTn id="74" dur="1000" fill="hold"/>
                                        <p:tgtEl>
                                          <p:spTgt spid="37890">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37890">
                                            <p:txEl>
                                              <p:pRg st="10" end="10"/>
                                            </p:txEl>
                                          </p:spTgt>
                                        </p:tgtEl>
                                        <p:attrNameLst>
                                          <p:attrName>ppt_y</p:attrName>
                                        </p:attrNameLst>
                                      </p:cBhvr>
                                      <p:tavLst>
                                        <p:tav tm="0">
                                          <p:val>
                                            <p:strVal val="#ppt_y+.1"/>
                                          </p:val>
                                        </p:tav>
                                        <p:tav tm="100000">
                                          <p:val>
                                            <p:strVal val="#ppt_y"/>
                                          </p:val>
                                        </p:tav>
                                      </p:tavLst>
                                    </p:anim>
                                  </p:childTnLst>
                                </p:cTn>
                              </p:par>
                            </p:childTnLst>
                          </p:cTn>
                        </p:par>
                        <p:par>
                          <p:cTn id="76" fill="hold" nodeType="withGroup">
                            <p:stCondLst>
                              <p:cond delay="8500"/>
                            </p:stCondLst>
                            <p:childTnLst>
                              <p:par>
                                <p:cTn id="77" presetID="42" presetClass="entr" presetSubtype="0" fill="hold" grpId="0" nodeType="afterEffect">
                                  <p:stCondLst>
                                    <p:cond delay="0"/>
                                  </p:stCondLst>
                                  <p:childTnLst>
                                    <p:set>
                                      <p:cBhvr>
                                        <p:cTn id="78" dur="1" fill="hold">
                                          <p:stCondLst>
                                            <p:cond delay="0"/>
                                          </p:stCondLst>
                                        </p:cTn>
                                        <p:tgtEl>
                                          <p:spTgt spid="37890">
                                            <p:txEl>
                                              <p:pRg st="11" end="11"/>
                                            </p:txEl>
                                          </p:spTgt>
                                        </p:tgtEl>
                                        <p:attrNameLst>
                                          <p:attrName>style.visibility</p:attrName>
                                        </p:attrNameLst>
                                      </p:cBhvr>
                                      <p:to>
                                        <p:strVal val="visible"/>
                                      </p:to>
                                    </p:set>
                                    <p:animEffect transition="in" filter="fade">
                                      <p:cBhvr>
                                        <p:cTn id="79" dur="1000"/>
                                        <p:tgtEl>
                                          <p:spTgt spid="37890">
                                            <p:txEl>
                                              <p:pRg st="11" end="11"/>
                                            </p:txEl>
                                          </p:spTgt>
                                        </p:tgtEl>
                                      </p:cBhvr>
                                    </p:animEffect>
                                    <p:anim calcmode="lin" valueType="num">
                                      <p:cBhvr>
                                        <p:cTn id="80" dur="1000" fill="hold"/>
                                        <p:tgtEl>
                                          <p:spTgt spid="37890">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3789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uiExpand="1"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sz="quarter" idx="13"/>
          </p:nvPr>
        </p:nvSpPr>
        <p:spPr>
          <a:xfrm>
            <a:off x="457200" y="1600200"/>
            <a:ext cx="8229600" cy="2971800"/>
          </a:xfrm>
        </p:spPr>
        <p:txBody>
          <a:bodyPr>
            <a:normAutofit/>
          </a:bodyPr>
          <a:lstStyle/>
          <a:p>
            <a:pPr marL="285750" indent="-285750">
              <a:buClr>
                <a:srgbClr val="FFFF00"/>
              </a:buClr>
              <a:buFont typeface="Arial" pitchFamily="34" charset="0"/>
              <a:buChar char="•"/>
            </a:pPr>
            <a:r>
              <a:rPr lang="en-US" sz="2400" dirty="0"/>
              <a:t>Nearby law enforcement/fire assets</a:t>
            </a:r>
          </a:p>
          <a:p>
            <a:pPr marL="285750" indent="-285750">
              <a:buClr>
                <a:srgbClr val="FFFF00"/>
              </a:buClr>
              <a:buFont typeface="Arial" pitchFamily="34" charset="0"/>
              <a:buChar char="•"/>
            </a:pPr>
            <a:r>
              <a:rPr lang="en-US" sz="2400" dirty="0"/>
              <a:t>Coast Guard/Military</a:t>
            </a:r>
          </a:p>
          <a:p>
            <a:pPr marL="285750" indent="-285750">
              <a:buClr>
                <a:srgbClr val="FFFF00"/>
              </a:buClr>
              <a:buFont typeface="Arial" pitchFamily="34" charset="0"/>
              <a:buChar char="•"/>
            </a:pPr>
            <a:r>
              <a:rPr lang="en-US" sz="2400" dirty="0"/>
              <a:t>Civil Air Patrol</a:t>
            </a:r>
          </a:p>
          <a:p>
            <a:pPr marL="285750" indent="-285750">
              <a:buClr>
                <a:srgbClr val="FFFF00"/>
              </a:buClr>
              <a:buFont typeface="Arial" pitchFamily="34" charset="0"/>
              <a:buChar char="•"/>
            </a:pPr>
            <a:r>
              <a:rPr lang="en-US" sz="2400" dirty="0"/>
              <a:t>Civilian SAR teams</a:t>
            </a:r>
          </a:p>
          <a:p>
            <a:pPr marL="285750" indent="-285750">
              <a:buClr>
                <a:srgbClr val="FFFF00"/>
              </a:buClr>
              <a:buFont typeface="Arial" pitchFamily="34" charset="0"/>
              <a:buChar char="•"/>
            </a:pPr>
            <a:r>
              <a:rPr lang="en-US" sz="2400" dirty="0"/>
              <a:t>ATC </a:t>
            </a:r>
          </a:p>
        </p:txBody>
      </p:sp>
      <p:sp>
        <p:nvSpPr>
          <p:cNvPr id="52226" name="Rectangle 2"/>
          <p:cNvSpPr>
            <a:spLocks noGrp="1" noChangeArrowheads="1"/>
          </p:cNvSpPr>
          <p:nvPr>
            <p:ph type="title"/>
          </p:nvPr>
        </p:nvSpPr>
        <p:spPr>
          <a:xfrm>
            <a:off x="701040"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Other Resources</a:t>
            </a:r>
          </a:p>
        </p:txBody>
      </p:sp>
      <p:sp>
        <p:nvSpPr>
          <p:cNvPr id="52228" name="Rectangle 4"/>
          <p:cNvSpPr>
            <a:spLocks noChangeArrowheads="1"/>
          </p:cNvSpPr>
          <p:nvPr/>
        </p:nvSpPr>
        <p:spPr bwMode="auto">
          <a:xfrm>
            <a:off x="228600" y="4800600"/>
            <a:ext cx="8229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pPr marL="342900" indent="-342900" algn="ctr">
              <a:spcBef>
                <a:spcPct val="20000"/>
              </a:spcBef>
              <a:buClr>
                <a:schemeClr val="hlink"/>
              </a:buClr>
              <a:buSzPct val="60000"/>
            </a:pPr>
            <a:r>
              <a:rPr lang="en-US" sz="2800" dirty="0">
                <a:solidFill>
                  <a:srgbClr val="99FF66"/>
                </a:solidFill>
                <a:effectLst>
                  <a:outerShdw blurRad="38100" dist="38100" dir="2700000" algn="tl">
                    <a:srgbClr val="000000"/>
                  </a:outerShdw>
                </a:effectLst>
                <a:latin typeface="Verdana" pitchFamily="34" charset="0"/>
              </a:rPr>
              <a:t>If contact numbers and procedures are not laid out ahead of time and included in the </a:t>
            </a:r>
            <a:r>
              <a:rPr lang="en-US" sz="2800" dirty="0" smtClean="0">
                <a:solidFill>
                  <a:srgbClr val="99FF66"/>
                </a:solidFill>
                <a:effectLst>
                  <a:outerShdw blurRad="38100" dist="38100" dir="2700000" algn="tl">
                    <a:srgbClr val="000000"/>
                  </a:outerShdw>
                </a:effectLst>
                <a:latin typeface="Verdana" pitchFamily="34" charset="0"/>
              </a:rPr>
              <a:t>plan… </a:t>
            </a:r>
            <a:r>
              <a:rPr lang="en-US" sz="2800" dirty="0" smtClean="0">
                <a:effectLst>
                  <a:outerShdw blurRad="38100" dist="38100" dir="2700000" algn="tl">
                    <a:srgbClr val="000000"/>
                  </a:outerShdw>
                </a:effectLst>
                <a:latin typeface="Verdana" pitchFamily="34" charset="0"/>
              </a:rPr>
              <a:t>count </a:t>
            </a:r>
            <a:r>
              <a:rPr lang="en-US" sz="2800" dirty="0">
                <a:effectLst>
                  <a:outerShdw blurRad="38100" dist="38100" dir="2700000" algn="tl">
                    <a:srgbClr val="000000"/>
                  </a:outerShdw>
                </a:effectLst>
                <a:latin typeface="Verdana" pitchFamily="34" charset="0"/>
              </a:rPr>
              <a:t>on </a:t>
            </a:r>
            <a:r>
              <a:rPr lang="en-US" sz="2800" dirty="0" smtClean="0">
                <a:effectLst>
                  <a:outerShdw blurRad="38100" dist="38100" dir="2700000" algn="tl">
                    <a:srgbClr val="000000"/>
                  </a:outerShdw>
                </a:effectLst>
                <a:latin typeface="Verdana" pitchFamily="34" charset="0"/>
              </a:rPr>
              <a:t>the </a:t>
            </a:r>
            <a:r>
              <a:rPr lang="en-US" sz="2800" dirty="0">
                <a:effectLst>
                  <a:outerShdw blurRad="38100" dist="38100" dir="2700000" algn="tl">
                    <a:srgbClr val="000000"/>
                  </a:outerShdw>
                </a:effectLst>
                <a:latin typeface="Verdana" pitchFamily="34" charset="0"/>
              </a:rPr>
              <a:t>resource </a:t>
            </a:r>
            <a:r>
              <a:rPr lang="en-US" sz="2800" u="sng" dirty="0" smtClean="0">
                <a:effectLst>
                  <a:outerShdw blurRad="38100" dist="38100" dir="2700000" algn="tl">
                    <a:srgbClr val="000000"/>
                  </a:outerShdw>
                </a:effectLst>
                <a:latin typeface="Verdana" pitchFamily="34" charset="0"/>
              </a:rPr>
              <a:t>not</a:t>
            </a:r>
            <a:r>
              <a:rPr lang="en-US" sz="2800" dirty="0" smtClean="0">
                <a:effectLst>
                  <a:outerShdw blurRad="38100" dist="38100" dir="2700000" algn="tl">
                    <a:srgbClr val="000000"/>
                  </a:outerShdw>
                </a:effectLst>
                <a:latin typeface="Verdana" pitchFamily="34" charset="0"/>
              </a:rPr>
              <a:t> being available</a:t>
            </a:r>
            <a:endParaRPr lang="en-US" sz="2800" dirty="0">
              <a:effectLst>
                <a:outerShdw blurRad="38100" dist="38100" dir="2700000" algn="tl">
                  <a:srgbClr val="000000"/>
                </a:outerShdw>
              </a:effectLst>
              <a:latin typeface="Verdana" pitchFamily="34" charset="0"/>
            </a:endParaRPr>
          </a:p>
          <a:p>
            <a:pPr marL="342900" indent="-342900" algn="ctr">
              <a:spcBef>
                <a:spcPct val="20000"/>
              </a:spcBef>
              <a:buClr>
                <a:schemeClr val="hlink"/>
              </a:buClr>
              <a:buSzPct val="60000"/>
              <a:buFont typeface="Wingdings" pitchFamily="2" charset="2"/>
              <a:buNone/>
            </a:pPr>
            <a:r>
              <a:rPr lang="en-US" sz="2800" dirty="0" smtClean="0">
                <a:effectLst>
                  <a:outerShdw blurRad="38100" dist="38100" dir="2700000" algn="tl">
                    <a:srgbClr val="000000"/>
                  </a:outerShdw>
                </a:effectLst>
                <a:latin typeface="Verdana" pitchFamily="34" charset="0"/>
              </a:rPr>
              <a:t>when </a:t>
            </a:r>
            <a:r>
              <a:rPr lang="en-US" sz="2800" dirty="0">
                <a:effectLst>
                  <a:outerShdw blurRad="38100" dist="38100" dir="2700000" algn="tl">
                    <a:srgbClr val="000000"/>
                  </a:outerShdw>
                </a:effectLst>
                <a:latin typeface="Verdana" pitchFamily="34" charset="0"/>
              </a:rPr>
              <a:t>you need it</a:t>
            </a:r>
            <a:r>
              <a:rPr lang="en-US" sz="2800" dirty="0" smtClean="0">
                <a:effectLst>
                  <a:outerShdw blurRad="38100" dist="38100" dir="2700000" algn="tl">
                    <a:srgbClr val="000000"/>
                  </a:outerShdw>
                </a:effectLst>
                <a:latin typeface="Verdana" pitchFamily="34" charset="0"/>
              </a:rPr>
              <a:t>!</a:t>
            </a:r>
            <a:r>
              <a:rPr lang="en-US" sz="2800" u="sng" dirty="0">
                <a:effectLst>
                  <a:outerShdw blurRad="38100" dist="38100" dir="2700000" algn="tl">
                    <a:srgbClr val="000000"/>
                  </a:outerShdw>
                </a:effectLst>
                <a:latin typeface="Verdana" pitchFamily="34" charset="0"/>
              </a:rPr>
              <a:t> </a:t>
            </a:r>
            <a:endParaRPr lang="en-US" sz="2800" dirty="0">
              <a:effectLst>
                <a:outerShdw blurRad="38100" dist="38100" dir="2700000" algn="tl">
                  <a:srgbClr val="000000"/>
                </a:outerShdw>
              </a:effectLst>
              <a:latin typeface="Verdan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209800"/>
            <a:ext cx="3758184" cy="2505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sz="quarter" idx="13"/>
          </p:nvPr>
        </p:nvSpPr>
        <p:spPr>
          <a:xfrm>
            <a:off x="457200" y="1066800"/>
            <a:ext cx="8229600" cy="4724400"/>
          </a:xfrm>
          <a:solidFill>
            <a:schemeClr val="bg1"/>
          </a:solidFill>
        </p:spPr>
        <p:txBody>
          <a:bodyPr>
            <a:normAutofit fontScale="85000" lnSpcReduction="10000"/>
          </a:bodyPr>
          <a:lstStyle/>
          <a:p>
            <a:pPr marL="285750" indent="-285750">
              <a:buClr>
                <a:srgbClr val="FFFF00"/>
              </a:buClr>
              <a:buFont typeface="Arial" pitchFamily="34" charset="0"/>
              <a:buChar char="•"/>
            </a:pPr>
            <a:r>
              <a:rPr lang="en-US" sz="2400" dirty="0" smtClean="0"/>
              <a:t>When working with the NTSB, they have jurisdiction over the investigation</a:t>
            </a:r>
          </a:p>
          <a:p>
            <a:pPr marL="285750" lvl="1" indent="-285750">
              <a:spcBef>
                <a:spcPts val="1200"/>
              </a:spcBef>
              <a:buClr>
                <a:srgbClr val="FFFF00"/>
              </a:buClr>
            </a:pPr>
            <a:r>
              <a:rPr lang="en-US" sz="2400" b="1" dirty="0" smtClean="0">
                <a:solidFill>
                  <a:schemeClr val="accent3">
                    <a:lumMod val="60000"/>
                    <a:lumOff val="40000"/>
                  </a:schemeClr>
                </a:solidFill>
              </a:rPr>
              <a:t>Sometimes they may defer the investigation to the FAA or local law enforcement</a:t>
            </a:r>
          </a:p>
          <a:p>
            <a:pPr marL="285750" lvl="1" indent="-285750">
              <a:spcBef>
                <a:spcPts val="1200"/>
              </a:spcBef>
              <a:buClr>
                <a:srgbClr val="FFFF00"/>
              </a:buClr>
            </a:pPr>
            <a:r>
              <a:rPr lang="en-US" sz="2400" dirty="0"/>
              <a:t>Being ‘Public Use’ does not mean the NTSB will not </a:t>
            </a:r>
            <a:r>
              <a:rPr lang="en-US" sz="2400" dirty="0" smtClean="0"/>
              <a:t>investigate</a:t>
            </a:r>
          </a:p>
          <a:p>
            <a:pPr marL="285750" lvl="1" indent="-285750">
              <a:spcBef>
                <a:spcPts val="1200"/>
              </a:spcBef>
              <a:buClr>
                <a:srgbClr val="FFFF00"/>
              </a:buClr>
            </a:pPr>
            <a:r>
              <a:rPr lang="en-US" sz="2400" b="1" dirty="0" smtClean="0">
                <a:solidFill>
                  <a:schemeClr val="accent3">
                    <a:lumMod val="60000"/>
                    <a:lumOff val="40000"/>
                  </a:schemeClr>
                </a:solidFill>
              </a:rPr>
              <a:t>The NTSB is not under DOT. They have no “regulatory or enforcement  powers”. For criminal investigations the FBI takes over</a:t>
            </a:r>
            <a:endParaRPr lang="en-US" sz="2400" b="1" dirty="0">
              <a:solidFill>
                <a:schemeClr val="accent3">
                  <a:lumMod val="60000"/>
                  <a:lumOff val="40000"/>
                </a:schemeClr>
              </a:solidFill>
            </a:endParaRPr>
          </a:p>
          <a:p>
            <a:pPr marL="285750" indent="-285750">
              <a:buClr>
                <a:srgbClr val="FFFF00"/>
              </a:buClr>
              <a:buFont typeface="Arial" pitchFamily="34" charset="0"/>
              <a:buChar char="•"/>
            </a:pPr>
            <a:r>
              <a:rPr lang="en-US" sz="2400" dirty="0" smtClean="0"/>
              <a:t>You may request to be a </a:t>
            </a:r>
            <a:r>
              <a:rPr lang="en-US" sz="2400" b="1" dirty="0" smtClean="0">
                <a:solidFill>
                  <a:schemeClr val="accent2">
                    <a:lumMod val="60000"/>
                    <a:lumOff val="40000"/>
                  </a:schemeClr>
                </a:solidFill>
              </a:rPr>
              <a:t>Party to the Investigation</a:t>
            </a:r>
            <a:r>
              <a:rPr lang="en-US" sz="2400" dirty="0" smtClean="0"/>
              <a:t>. </a:t>
            </a:r>
          </a:p>
          <a:p>
            <a:pPr marL="285750" indent="-285750">
              <a:buClr>
                <a:srgbClr val="FFFF00"/>
              </a:buClr>
              <a:buFont typeface="Arial" pitchFamily="34" charset="0"/>
              <a:buChar char="•"/>
            </a:pPr>
            <a:r>
              <a:rPr lang="en-US" sz="2400" b="1" dirty="0" smtClean="0">
                <a:solidFill>
                  <a:schemeClr val="accent3">
                    <a:lumMod val="60000"/>
                    <a:lumOff val="40000"/>
                  </a:schemeClr>
                </a:solidFill>
              </a:rPr>
              <a:t>You are only allowed to be a Party if:</a:t>
            </a:r>
          </a:p>
          <a:p>
            <a:pPr marL="514350" lvl="1" indent="-342900">
              <a:buClr>
                <a:srgbClr val="FA0000"/>
              </a:buClr>
              <a:buFont typeface="Wingdings" pitchFamily="2" charset="2"/>
              <a:buChar char="ü"/>
            </a:pPr>
            <a:r>
              <a:rPr lang="en-US" sz="2200" dirty="0" smtClean="0"/>
              <a:t> </a:t>
            </a:r>
            <a:r>
              <a:rPr lang="en-US" sz="2200" dirty="0"/>
              <a:t>Y</a:t>
            </a:r>
            <a:r>
              <a:rPr lang="en-US" sz="2200" dirty="0" smtClean="0"/>
              <a:t>ou are able to bring technical expertise the FAA or NTSB may not have</a:t>
            </a:r>
          </a:p>
          <a:p>
            <a:pPr marL="514350" lvl="1" indent="-342900">
              <a:buClr>
                <a:srgbClr val="FA0000"/>
              </a:buClr>
              <a:buFont typeface="Wingdings" pitchFamily="2" charset="2"/>
              <a:buChar char="ü"/>
            </a:pPr>
            <a:r>
              <a:rPr lang="en-US" sz="2200" dirty="0" smtClean="0"/>
              <a:t>You play by their rules. Usually kicked off investigation due to media releases. (Hudson River mid-air example…)</a:t>
            </a:r>
          </a:p>
          <a:p>
            <a:pPr marL="514350" lvl="1" indent="-342900">
              <a:buClr>
                <a:srgbClr val="FA0000"/>
              </a:buClr>
              <a:buFont typeface="Wingdings" pitchFamily="2" charset="2"/>
              <a:buChar char="ü"/>
            </a:pPr>
            <a:r>
              <a:rPr lang="en-US" sz="2200" dirty="0" smtClean="0"/>
              <a:t>Not allowed to be a party only to gather information</a:t>
            </a:r>
          </a:p>
        </p:txBody>
      </p:sp>
      <p:sp>
        <p:nvSpPr>
          <p:cNvPr id="52226" name="Rectangle 2"/>
          <p:cNvSpPr>
            <a:spLocks noGrp="1" noChangeArrowheads="1"/>
          </p:cNvSpPr>
          <p:nvPr>
            <p:ph type="title"/>
          </p:nvPr>
        </p:nvSpPr>
        <p:spPr>
          <a:xfrm>
            <a:off x="701040"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smtClean="0">
                <a:solidFill>
                  <a:schemeClr val="dk1"/>
                </a:solidFill>
                <a:latin typeface="Eras Bold ITC" pitchFamily="34" charset="0"/>
                <a:ea typeface="+mn-ea"/>
                <a:cs typeface="+mn-cs"/>
              </a:rPr>
              <a:t>NTSB Coordination</a:t>
            </a:r>
            <a:endParaRPr lang="en-US" sz="2800" dirty="0">
              <a:solidFill>
                <a:schemeClr val="dk1"/>
              </a:solidFill>
              <a:latin typeface="Eras Bold ITC" pitchFamily="34" charset="0"/>
              <a:ea typeface="+mn-ea"/>
              <a:cs typeface="+mn-cs"/>
            </a:endParaRPr>
          </a:p>
        </p:txBody>
      </p:sp>
      <p:sp>
        <p:nvSpPr>
          <p:cNvPr id="2" name="Rounded Rectangle 1"/>
          <p:cNvSpPr/>
          <p:nvPr/>
        </p:nvSpPr>
        <p:spPr>
          <a:xfrm>
            <a:off x="685800" y="2438400"/>
            <a:ext cx="7086600" cy="381000"/>
          </a:xfrm>
          <a:prstGeom prst="roundRect">
            <a:avLst/>
          </a:prstGeom>
          <a:solidFill>
            <a:srgbClr val="D1FC32">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83953" y="6019800"/>
            <a:ext cx="4221647" cy="369332"/>
          </a:xfrm>
          <a:prstGeom prst="rect">
            <a:avLst/>
          </a:prstGeom>
        </p:spPr>
        <p:txBody>
          <a:bodyPr wrap="square">
            <a:spAutoFit/>
          </a:bodyPr>
          <a:lstStyle/>
          <a:p>
            <a:r>
              <a:rPr lang="en-US" dirty="0" smtClean="0">
                <a:hlinkClick r:id="rId2"/>
              </a:rPr>
              <a:t>http</a:t>
            </a:r>
            <a:r>
              <a:rPr lang="en-US" dirty="0">
                <a:hlinkClick r:id="rId2"/>
              </a:rPr>
              <a:t>://</a:t>
            </a:r>
            <a:r>
              <a:rPr lang="en-US" dirty="0" smtClean="0">
                <a:hlinkClick r:id="rId2"/>
              </a:rPr>
              <a:t>www.ntsb.gov/about/contact.html</a:t>
            </a: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867891"/>
            <a:ext cx="5905500" cy="3724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60879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227">
                                            <p:bg/>
                                          </p:spTgt>
                                        </p:tgtEl>
                                        <p:attrNameLst>
                                          <p:attrName>style.visibility</p:attrName>
                                        </p:attrNameLst>
                                      </p:cBhvr>
                                      <p:to>
                                        <p:strVal val="visible"/>
                                      </p:to>
                                    </p:set>
                                    <p:animEffect transition="in" filter="wipe(left)">
                                      <p:cBhvr>
                                        <p:cTn id="7" dur="500"/>
                                        <p:tgtEl>
                                          <p:spTgt spid="52227">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2227">
                                            <p:txEl>
                                              <p:pRg st="0" end="0"/>
                                            </p:txEl>
                                          </p:spTgt>
                                        </p:tgtEl>
                                        <p:attrNameLst>
                                          <p:attrName>style.visibility</p:attrName>
                                        </p:attrNameLst>
                                      </p:cBhvr>
                                      <p:to>
                                        <p:strVal val="visible"/>
                                      </p:to>
                                    </p:set>
                                    <p:animEffect transition="in" filter="wipe(left)">
                                      <p:cBhvr>
                                        <p:cTn id="10" dur="500"/>
                                        <p:tgtEl>
                                          <p:spTgt spid="52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2227">
                                            <p:txEl>
                                              <p:pRg st="1" end="1"/>
                                            </p:txEl>
                                          </p:spTgt>
                                        </p:tgtEl>
                                        <p:attrNameLst>
                                          <p:attrName>style.visibility</p:attrName>
                                        </p:attrNameLst>
                                      </p:cBhvr>
                                      <p:to>
                                        <p:strVal val="visible"/>
                                      </p:to>
                                    </p:set>
                                    <p:animEffect transition="in" filter="wipe(left)">
                                      <p:cBhvr>
                                        <p:cTn id="15" dur="500"/>
                                        <p:tgtEl>
                                          <p:spTgt spid="522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2227">
                                            <p:txEl>
                                              <p:pRg st="2" end="2"/>
                                            </p:txEl>
                                          </p:spTgt>
                                        </p:tgtEl>
                                        <p:attrNameLst>
                                          <p:attrName>style.visibility</p:attrName>
                                        </p:attrNameLst>
                                      </p:cBhvr>
                                      <p:to>
                                        <p:strVal val="visible"/>
                                      </p:to>
                                    </p:set>
                                    <p:animEffect transition="in" filter="wipe(left)">
                                      <p:cBhvr>
                                        <p:cTn id="20" dur="500"/>
                                        <p:tgtEl>
                                          <p:spTgt spid="522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Effect transition="in" filter="wipe(left)">
                                      <p:cBhvr>
                                        <p:cTn id="25" dur="500"/>
                                        <p:tgtEl>
                                          <p:spTgt spid="52227">
                                            <p:txEl>
                                              <p:pRg st="3" end="3"/>
                                            </p:txEl>
                                          </p:spTgt>
                                        </p:tgtEl>
                                      </p:cBhvr>
                                    </p:animEffect>
                                  </p:childTnLst>
                                </p:cTn>
                              </p:par>
                              <p:par>
                                <p:cTn id="26" presetID="22" presetClass="exit" presetSubtype="8" fill="hold" nodeType="withEffect">
                                  <p:stCondLst>
                                    <p:cond delay="0"/>
                                  </p:stCondLst>
                                  <p:childTnLst>
                                    <p:animEffect transition="out" filter="wipe(left)">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2227">
                                            <p:txEl>
                                              <p:pRg st="4" end="4"/>
                                            </p:txEl>
                                          </p:spTgt>
                                        </p:tgtEl>
                                        <p:attrNameLst>
                                          <p:attrName>style.visibility</p:attrName>
                                        </p:attrNameLst>
                                      </p:cBhvr>
                                      <p:to>
                                        <p:strVal val="visible"/>
                                      </p:to>
                                    </p:set>
                                    <p:animEffect transition="in" filter="wipe(left)">
                                      <p:cBhvr>
                                        <p:cTn id="33" dur="500"/>
                                        <p:tgtEl>
                                          <p:spTgt spid="5222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2227">
                                            <p:txEl>
                                              <p:pRg st="5" end="5"/>
                                            </p:txEl>
                                          </p:spTgt>
                                        </p:tgtEl>
                                        <p:attrNameLst>
                                          <p:attrName>style.visibility</p:attrName>
                                        </p:attrNameLst>
                                      </p:cBhvr>
                                      <p:to>
                                        <p:strVal val="visible"/>
                                      </p:to>
                                    </p:set>
                                    <p:animEffect transition="in" filter="wipe(left)">
                                      <p:cBhvr>
                                        <p:cTn id="38" dur="500"/>
                                        <p:tgtEl>
                                          <p:spTgt spid="52227">
                                            <p:txEl>
                                              <p:pRg st="5" end="5"/>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2227">
                                            <p:txEl>
                                              <p:pRg st="6" end="6"/>
                                            </p:txEl>
                                          </p:spTgt>
                                        </p:tgtEl>
                                        <p:attrNameLst>
                                          <p:attrName>style.visibility</p:attrName>
                                        </p:attrNameLst>
                                      </p:cBhvr>
                                      <p:to>
                                        <p:strVal val="visible"/>
                                      </p:to>
                                    </p:set>
                                    <p:animEffect transition="in" filter="wipe(left)">
                                      <p:cBhvr>
                                        <p:cTn id="41" dur="500"/>
                                        <p:tgtEl>
                                          <p:spTgt spid="52227">
                                            <p:txEl>
                                              <p:pRg st="6" end="6"/>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2227">
                                            <p:txEl>
                                              <p:pRg st="7" end="7"/>
                                            </p:txEl>
                                          </p:spTgt>
                                        </p:tgtEl>
                                        <p:attrNameLst>
                                          <p:attrName>style.visibility</p:attrName>
                                        </p:attrNameLst>
                                      </p:cBhvr>
                                      <p:to>
                                        <p:strVal val="visible"/>
                                      </p:to>
                                    </p:set>
                                    <p:animEffect transition="in" filter="wipe(left)">
                                      <p:cBhvr>
                                        <p:cTn id="44" dur="500"/>
                                        <p:tgtEl>
                                          <p:spTgt spid="52227">
                                            <p:txEl>
                                              <p:pRg st="7" end="7"/>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2227">
                                            <p:txEl>
                                              <p:pRg st="8" end="8"/>
                                            </p:txEl>
                                          </p:spTgt>
                                        </p:tgtEl>
                                        <p:attrNameLst>
                                          <p:attrName>style.visibility</p:attrName>
                                        </p:attrNameLst>
                                      </p:cBhvr>
                                      <p:to>
                                        <p:strVal val="visible"/>
                                      </p:to>
                                    </p:set>
                                    <p:animEffect transition="in" filter="wipe(left)">
                                      <p:cBhvr>
                                        <p:cTn id="47" dur="500"/>
                                        <p:tgtEl>
                                          <p:spTgt spid="5222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sz="quarter" idx="13"/>
          </p:nvPr>
        </p:nvSpPr>
        <p:spPr>
          <a:xfrm>
            <a:off x="457200" y="1066800"/>
            <a:ext cx="8229600" cy="5105400"/>
          </a:xfrm>
          <a:solidFill>
            <a:schemeClr val="bg1"/>
          </a:solidFill>
        </p:spPr>
        <p:txBody>
          <a:bodyPr>
            <a:normAutofit lnSpcReduction="10000"/>
          </a:bodyPr>
          <a:lstStyle/>
          <a:p>
            <a:r>
              <a:rPr lang="en-US" dirty="0" smtClean="0"/>
              <a:t>§ </a:t>
            </a:r>
            <a:r>
              <a:rPr lang="en-US" dirty="0"/>
              <a:t>830.5</a:t>
            </a:r>
          </a:p>
          <a:p>
            <a:r>
              <a:rPr lang="en-US" dirty="0" smtClean="0"/>
              <a:t>The </a:t>
            </a:r>
            <a:r>
              <a:rPr lang="en-US" dirty="0"/>
              <a:t>operator of any civil aircraft, or </a:t>
            </a:r>
            <a:r>
              <a:rPr lang="en-US" sz="2400" b="1" dirty="0">
                <a:solidFill>
                  <a:srgbClr val="FFFF00"/>
                </a:solidFill>
              </a:rPr>
              <a:t>any public aircraft not operated by the Armed Forces or an intelligence agency of the United States</a:t>
            </a:r>
            <a:r>
              <a:rPr lang="en-US" dirty="0"/>
              <a:t>, or any foreign aircraft shall immediately, and by the most expeditious means available, notify the nearest National Transportation Safety Board (NTSB) office 1 when</a:t>
            </a:r>
            <a:r>
              <a:rPr lang="en-US" dirty="0" smtClean="0"/>
              <a:t>:</a:t>
            </a:r>
          </a:p>
          <a:p>
            <a:r>
              <a:rPr lang="en-US" dirty="0">
                <a:solidFill>
                  <a:srgbClr val="FFC000"/>
                </a:solidFill>
              </a:rPr>
              <a:t>(a) An aircraft accident or any of the following listed serious incidents occur:</a:t>
            </a:r>
          </a:p>
          <a:p>
            <a:pPr marL="173038" lvl="2" indent="0">
              <a:buNone/>
            </a:pPr>
            <a:r>
              <a:rPr lang="en-US" sz="2000" dirty="0">
                <a:solidFill>
                  <a:srgbClr val="FFC000"/>
                </a:solidFill>
              </a:rPr>
              <a:t>(1) Flight control system malfunction or failure;</a:t>
            </a:r>
          </a:p>
          <a:p>
            <a:pPr marL="173038" lvl="2" indent="0">
              <a:buNone/>
            </a:pPr>
            <a:r>
              <a:rPr lang="en-US" sz="2000" dirty="0">
                <a:solidFill>
                  <a:srgbClr val="FFC000"/>
                </a:solidFill>
              </a:rPr>
              <a:t>(2) Inability of any required flight crewmember to perform normal flight duties as a result of injury or illness;</a:t>
            </a:r>
          </a:p>
          <a:p>
            <a:pPr marL="173038" lvl="2" indent="0">
              <a:buNone/>
            </a:pPr>
            <a:r>
              <a:rPr lang="en-US" sz="2000" dirty="0">
                <a:solidFill>
                  <a:srgbClr val="FFC000"/>
                </a:solidFill>
              </a:rPr>
              <a:t>(3) Failure of any internal turbine engine component that results in the escape of debris other than out the exhaust path;</a:t>
            </a:r>
          </a:p>
          <a:p>
            <a:pPr marL="173038" lvl="2" indent="0">
              <a:buNone/>
            </a:pPr>
            <a:r>
              <a:rPr lang="en-US" sz="2000" dirty="0">
                <a:solidFill>
                  <a:srgbClr val="FFC000"/>
                </a:solidFill>
              </a:rPr>
              <a:t>(4) In-flight fire;</a:t>
            </a:r>
          </a:p>
          <a:p>
            <a:pPr marL="173038" lvl="2" indent="0">
              <a:buNone/>
            </a:pPr>
            <a:r>
              <a:rPr lang="en-US" sz="2000" dirty="0">
                <a:solidFill>
                  <a:srgbClr val="FFC000"/>
                </a:solidFill>
              </a:rPr>
              <a:t>(5) Aircraft collision in flight</a:t>
            </a:r>
            <a:r>
              <a:rPr lang="en-US" sz="2000" dirty="0" smtClean="0">
                <a:solidFill>
                  <a:srgbClr val="FFC000"/>
                </a:solidFill>
              </a:rPr>
              <a:t>;</a:t>
            </a:r>
            <a:endParaRPr lang="en-US" sz="2000" dirty="0">
              <a:solidFill>
                <a:srgbClr val="FFC000"/>
              </a:solidFill>
            </a:endParaRPr>
          </a:p>
        </p:txBody>
      </p:sp>
      <p:sp>
        <p:nvSpPr>
          <p:cNvPr id="52226" name="Rectangle 2"/>
          <p:cNvSpPr>
            <a:spLocks noGrp="1" noChangeArrowheads="1"/>
          </p:cNvSpPr>
          <p:nvPr>
            <p:ph type="title"/>
          </p:nvPr>
        </p:nvSpPr>
        <p:spPr>
          <a:xfrm>
            <a:off x="701040"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smtClean="0">
                <a:solidFill>
                  <a:schemeClr val="dk1"/>
                </a:solidFill>
                <a:latin typeface="Eras Bold ITC" pitchFamily="34" charset="0"/>
                <a:ea typeface="+mn-ea"/>
                <a:cs typeface="+mn-cs"/>
              </a:rPr>
              <a:t>NTSB Coordination</a:t>
            </a:r>
            <a:endParaRPr lang="en-US" sz="2800" dirty="0">
              <a:solidFill>
                <a:schemeClr val="dk1"/>
              </a:solidFill>
              <a:latin typeface="Eras Bold ITC" pitchFamily="34" charset="0"/>
              <a:ea typeface="+mn-ea"/>
              <a:cs typeface="+mn-cs"/>
            </a:endParaRPr>
          </a:p>
        </p:txBody>
      </p:sp>
    </p:spTree>
    <p:extLst>
      <p:ext uri="{BB962C8B-B14F-4D97-AF65-F5344CB8AC3E}">
        <p14:creationId xmlns:p14="http://schemas.microsoft.com/office/powerpoint/2010/main" val="22790023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sz="quarter" idx="13"/>
          </p:nvPr>
        </p:nvSpPr>
        <p:spPr>
          <a:xfrm>
            <a:off x="457200" y="1066800"/>
            <a:ext cx="8229600" cy="5486400"/>
          </a:xfrm>
          <a:solidFill>
            <a:schemeClr val="bg1"/>
          </a:solidFill>
        </p:spPr>
        <p:txBody>
          <a:bodyPr>
            <a:noAutofit/>
          </a:bodyPr>
          <a:lstStyle/>
          <a:p>
            <a:r>
              <a:rPr lang="en-US" sz="1400" dirty="0" smtClean="0"/>
              <a:t>(</a:t>
            </a:r>
            <a:r>
              <a:rPr lang="en-US" sz="1400" dirty="0"/>
              <a:t>6) Damage to property, other than the aircraft, estimated to exceed $25,000 for repair (including materials and labor) or fair market value in the event of total loss, whichever is less</a:t>
            </a:r>
            <a:r>
              <a:rPr lang="en-US" sz="1400" dirty="0" smtClean="0"/>
              <a:t>.</a:t>
            </a:r>
            <a:endParaRPr lang="en-US" sz="1400" dirty="0"/>
          </a:p>
          <a:p>
            <a:r>
              <a:rPr lang="en-US" sz="1400" dirty="0" smtClean="0"/>
              <a:t>(</a:t>
            </a:r>
            <a:r>
              <a:rPr lang="en-US" sz="1400" dirty="0"/>
              <a:t>8) Release of all or a portion of a propeller blade from an aircraft, excluding release caused solely by ground contact;</a:t>
            </a:r>
          </a:p>
          <a:p>
            <a:r>
              <a:rPr lang="en-US" sz="1400" dirty="0"/>
              <a:t>(9) A complete loss of information, excluding flickering, from more than 50 percent of an aircraft's cockpit displays </a:t>
            </a:r>
            <a:endParaRPr lang="en-US" sz="1400" dirty="0" smtClean="0"/>
          </a:p>
          <a:p>
            <a:r>
              <a:rPr lang="en-US" sz="1400" dirty="0" smtClean="0"/>
              <a:t>(</a:t>
            </a:r>
            <a:r>
              <a:rPr lang="en-US" sz="1400" dirty="0"/>
              <a:t>10) Airborne Collision and Avoidance System (ACAS) resolution advisories issued either:</a:t>
            </a:r>
          </a:p>
          <a:p>
            <a:r>
              <a:rPr lang="en-US" sz="1400" dirty="0"/>
              <a:t>(</a:t>
            </a:r>
            <a:r>
              <a:rPr lang="en-US" sz="1400" dirty="0" err="1"/>
              <a:t>i</a:t>
            </a:r>
            <a:r>
              <a:rPr lang="en-US" sz="1400" dirty="0"/>
              <a:t>) When an aircraft is being operated on an instrument flight rules flight plan and compliance with the advisory is necessary to avert a substantial risk of collision between two or more aircraft; or</a:t>
            </a:r>
          </a:p>
          <a:p>
            <a:r>
              <a:rPr lang="en-US" sz="1400" dirty="0"/>
              <a:t>(ii) To an aircraft operating in class A airspace.</a:t>
            </a:r>
          </a:p>
          <a:p>
            <a:r>
              <a:rPr lang="en-US" sz="1400" dirty="0">
                <a:solidFill>
                  <a:srgbClr val="FFFF00"/>
                </a:solidFill>
              </a:rPr>
              <a:t>(11) Damage to helicopter tail or main rotor blades, including ground damage, that requires major repair or replacement of the blade(s);</a:t>
            </a:r>
          </a:p>
          <a:p>
            <a:r>
              <a:rPr lang="en-US" sz="1400" dirty="0"/>
              <a:t>(12) Any event in which an operator, when operating an airplane as an air carrier at a public-use airport on land:</a:t>
            </a:r>
          </a:p>
          <a:p>
            <a:r>
              <a:rPr lang="en-US" sz="1400" dirty="0"/>
              <a:t>(</a:t>
            </a:r>
            <a:r>
              <a:rPr lang="en-US" sz="1400" dirty="0" err="1"/>
              <a:t>i</a:t>
            </a:r>
            <a:r>
              <a:rPr lang="en-US" sz="1400" dirty="0"/>
              <a:t>) Lands or departs on a taxiway, incorrect runway, or other area not designed as a runway; or</a:t>
            </a:r>
          </a:p>
          <a:p>
            <a:r>
              <a:rPr lang="en-US" sz="1400" dirty="0"/>
              <a:t>(ii) Experiences a runway incursion that requires the operator or the crew of another aircraft or vehicle to take immediate corrective action to avoid a collision.</a:t>
            </a:r>
          </a:p>
          <a:p>
            <a:r>
              <a:rPr lang="en-US" sz="1400" dirty="0"/>
              <a:t>(b) An aircraft is overdue and is believed to have been involved in an accident.</a:t>
            </a:r>
          </a:p>
          <a:p>
            <a:endParaRPr lang="en-US" sz="1400" dirty="0"/>
          </a:p>
          <a:p>
            <a:pPr marL="0" lvl="1" indent="0">
              <a:spcBef>
                <a:spcPts val="1200"/>
              </a:spcBef>
              <a:buClr>
                <a:srgbClr val="FFFF00"/>
              </a:buClr>
              <a:buNone/>
            </a:pPr>
            <a:endParaRPr lang="en-US" sz="2400" dirty="0" smtClean="0"/>
          </a:p>
        </p:txBody>
      </p:sp>
      <p:sp>
        <p:nvSpPr>
          <p:cNvPr id="52226" name="Rectangle 2"/>
          <p:cNvSpPr>
            <a:spLocks noGrp="1" noChangeArrowheads="1"/>
          </p:cNvSpPr>
          <p:nvPr>
            <p:ph type="title"/>
          </p:nvPr>
        </p:nvSpPr>
        <p:spPr>
          <a:xfrm>
            <a:off x="701040"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smtClean="0">
                <a:solidFill>
                  <a:schemeClr val="dk1"/>
                </a:solidFill>
                <a:latin typeface="Eras Bold ITC" pitchFamily="34" charset="0"/>
                <a:ea typeface="+mn-ea"/>
                <a:cs typeface="+mn-cs"/>
              </a:rPr>
              <a:t>NTSB Coordination</a:t>
            </a:r>
            <a:endParaRPr lang="en-US" sz="2800" dirty="0">
              <a:solidFill>
                <a:schemeClr val="dk1"/>
              </a:solidFill>
              <a:latin typeface="Eras Bold ITC" pitchFamily="34" charset="0"/>
              <a:ea typeface="+mn-ea"/>
              <a:cs typeface="+mn-cs"/>
            </a:endParaRPr>
          </a:p>
        </p:txBody>
      </p:sp>
    </p:spTree>
    <p:extLst>
      <p:ext uri="{BB962C8B-B14F-4D97-AF65-F5344CB8AC3E}">
        <p14:creationId xmlns:p14="http://schemas.microsoft.com/office/powerpoint/2010/main" val="32189779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rcRect/>
          <a:stretch>
            <a:fillRect/>
          </a:stretch>
        </p:blipFill>
        <p:spPr bwMode="auto">
          <a:xfrm>
            <a:off x="6324600" y="1770743"/>
            <a:ext cx="2599418" cy="17344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228" name="Rectangle 4"/>
          <p:cNvSpPr>
            <a:spLocks noChangeArrowheads="1"/>
          </p:cNvSpPr>
          <p:nvPr/>
        </p:nvSpPr>
        <p:spPr bwMode="auto">
          <a:xfrm>
            <a:off x="228600" y="914400"/>
            <a:ext cx="8839200" cy="5867400"/>
          </a:xfrm>
          <a:prstGeom prst="rect">
            <a:avLst/>
          </a:prstGeom>
          <a:solidFill>
            <a:schemeClr val="bg1"/>
          </a:solidFill>
          <a:ln>
            <a:noFill/>
          </a:ln>
          <a:effectLst/>
          <a:extLst/>
        </p:spPr>
        <p:txBody>
          <a:bodyPr>
            <a:normAutofit fontScale="62500" lnSpcReduction="20000"/>
          </a:bodyPr>
          <a:lstStyle/>
          <a:p>
            <a:pPr>
              <a:lnSpc>
                <a:spcPct val="120000"/>
              </a:lnSpc>
            </a:pPr>
            <a:r>
              <a:rPr lang="en-US" sz="2800" dirty="0" smtClean="0">
                <a:latin typeface="Arial" pitchFamily="34" charset="0"/>
                <a:cs typeface="Arial" pitchFamily="34" charset="0"/>
              </a:rPr>
              <a:t>NTSB identification: </a:t>
            </a:r>
            <a:r>
              <a:rPr lang="en-US" sz="2800" b="1" dirty="0" smtClean="0">
                <a:latin typeface="Arial" pitchFamily="34" charset="0"/>
                <a:cs typeface="Arial" pitchFamily="34" charset="0"/>
              </a:rPr>
              <a:t>NYC95GA060</a:t>
            </a:r>
            <a:r>
              <a:rPr lang="en-US" sz="2800" dirty="0" smtClean="0">
                <a:latin typeface="Arial" pitchFamily="34" charset="0"/>
                <a:cs typeface="Arial" pitchFamily="34" charset="0"/>
              </a:rPr>
              <a:t>. </a:t>
            </a:r>
            <a:br>
              <a:rPr lang="en-US" sz="2800" dirty="0" smtClean="0">
                <a:latin typeface="Arial" pitchFamily="34" charset="0"/>
                <a:cs typeface="Arial" pitchFamily="34" charset="0"/>
              </a:rPr>
            </a:br>
            <a:r>
              <a:rPr lang="en-US" sz="2800" dirty="0" smtClean="0">
                <a:latin typeface="Arial" pitchFamily="34" charset="0"/>
                <a:cs typeface="Arial" pitchFamily="34" charset="0"/>
              </a:rPr>
              <a:t>aircraft: EUROCOPTER AS-350-B, registration: N20SP</a:t>
            </a:r>
            <a:br>
              <a:rPr lang="en-US" sz="2800" dirty="0" smtClean="0">
                <a:latin typeface="Arial" pitchFamily="34" charset="0"/>
                <a:cs typeface="Arial" pitchFamily="34" charset="0"/>
              </a:rPr>
            </a:br>
            <a:r>
              <a:rPr lang="en-US" sz="2800" dirty="0" smtClean="0">
                <a:latin typeface="Arial" pitchFamily="34" charset="0"/>
                <a:cs typeface="Arial" pitchFamily="34" charset="0"/>
              </a:rPr>
              <a:t>injuries: 4 fatal. </a:t>
            </a:r>
          </a:p>
          <a:p>
            <a:endParaRPr lang="en-US" sz="2800" dirty="0" smtClean="0">
              <a:latin typeface="Times New Roman" pitchFamily="18" charset="0"/>
              <a:cs typeface="Times New Roman" pitchFamily="18" charset="0"/>
            </a:endParaRPr>
          </a:p>
          <a:p>
            <a:pPr>
              <a:lnSpc>
                <a:spcPct val="120000"/>
              </a:lnSpc>
            </a:pPr>
            <a:r>
              <a:rPr lang="en-US" sz="2800" dirty="0" smtClean="0">
                <a:latin typeface="Arial" pitchFamily="34" charset="0"/>
                <a:cs typeface="Arial" pitchFamily="34" charset="0"/>
              </a:rPr>
              <a:t>A </a:t>
            </a:r>
            <a:r>
              <a:rPr lang="en-US" sz="2800" dirty="0">
                <a:latin typeface="Arial" pitchFamily="34" charset="0"/>
                <a:cs typeface="Arial" pitchFamily="34" charset="0"/>
              </a:rPr>
              <a:t>M</a:t>
            </a:r>
            <a:r>
              <a:rPr lang="en-US" sz="2800" dirty="0" smtClean="0">
                <a:latin typeface="Arial" pitchFamily="34" charset="0"/>
                <a:cs typeface="Arial" pitchFamily="34" charset="0"/>
              </a:rPr>
              <a:t>assachusetts </a:t>
            </a:r>
            <a:r>
              <a:rPr lang="en-US" sz="2800" dirty="0">
                <a:latin typeface="Arial" pitchFamily="34" charset="0"/>
                <a:cs typeface="Arial" pitchFamily="34" charset="0"/>
              </a:rPr>
              <a:t>S</a:t>
            </a:r>
            <a:r>
              <a:rPr lang="en-US" sz="2800" dirty="0" smtClean="0">
                <a:latin typeface="Arial" pitchFamily="34" charset="0"/>
                <a:cs typeface="Arial" pitchFamily="34" charset="0"/>
              </a:rPr>
              <a:t>tate </a:t>
            </a:r>
            <a:r>
              <a:rPr lang="en-US" sz="2800" dirty="0">
                <a:latin typeface="Arial" pitchFamily="34" charset="0"/>
                <a:cs typeface="Arial" pitchFamily="34" charset="0"/>
              </a:rPr>
              <a:t>P</a:t>
            </a:r>
            <a:r>
              <a:rPr lang="en-US" sz="2800" dirty="0" smtClean="0">
                <a:latin typeface="Arial" pitchFamily="34" charset="0"/>
                <a:cs typeface="Arial" pitchFamily="34" charset="0"/>
              </a:rPr>
              <a:t>olice helicopter departed a heliport with two crewmembers &amp; two passengers, &amp; climbed to about 600' over a river. Witnesses reported seeing a puff of "smoke" (or vapor) from the engine exhaust. The helicopter was observed to turn toward the river bank &amp; descend at an angle between 45 &amp; 70 degrees. Witnesses stated that the main rotor blades were either turning slowly or had stopped prior to the helicopter colliding with a boat house roof. Examination of the engine revealed that five of the six fuel injection ports were clogged. Samples from the helicopter fuel system contained iron oxide &amp; water. </a:t>
            </a:r>
          </a:p>
          <a:p>
            <a:pPr>
              <a:lnSpc>
                <a:spcPct val="120000"/>
              </a:lnSpc>
            </a:pPr>
            <a:endParaRPr lang="en-US" sz="2800" dirty="0">
              <a:latin typeface="Arial" pitchFamily="34" charset="0"/>
              <a:cs typeface="Arial" pitchFamily="34" charset="0"/>
            </a:endParaRPr>
          </a:p>
          <a:p>
            <a:pPr>
              <a:lnSpc>
                <a:spcPct val="120000"/>
              </a:lnSpc>
            </a:pPr>
            <a:r>
              <a:rPr lang="en-US" sz="2800" dirty="0" smtClean="0">
                <a:latin typeface="Arial" pitchFamily="34" charset="0"/>
                <a:cs typeface="Arial" pitchFamily="34" charset="0"/>
              </a:rPr>
              <a:t>The national transportation safety board determines the probable cause(s) of this accident to be: </a:t>
            </a:r>
          </a:p>
          <a:p>
            <a:pPr>
              <a:lnSpc>
                <a:spcPct val="120000"/>
              </a:lnSpc>
            </a:pPr>
            <a:r>
              <a:rPr lang="en-US" sz="2800" dirty="0" smtClean="0">
                <a:latin typeface="Arial" pitchFamily="34" charset="0"/>
                <a:cs typeface="Arial" pitchFamily="34" charset="0"/>
              </a:rPr>
              <a:t>Fuel contamination and obstructed fuel injector nozzles, due to inadequate fuel storage and storage requirements by the MSP, resulting in a loss of engine power; and 3) the failure of the pilot to execute a proper autorotation, which resulted in a loss of rotor rpm and subsequent loss of helicopter control.</a:t>
            </a:r>
            <a:endParaRPr lang="en-US" sz="2800" dirty="0">
              <a:effectLst>
                <a:outerShdw blurRad="38100" dist="38100" dir="2700000" algn="tl">
                  <a:srgbClr val="000000"/>
                </a:outerShdw>
              </a:effectLst>
              <a:latin typeface="Arial" pitchFamily="34" charset="0"/>
              <a:cs typeface="Arial" pitchFamily="34" charset="0"/>
            </a:endParaRPr>
          </a:p>
        </p:txBody>
      </p:sp>
      <p:sp>
        <p:nvSpPr>
          <p:cNvPr id="52227" name="Rectangle 3"/>
          <p:cNvSpPr>
            <a:spLocks noGrp="1" noChangeArrowheads="1"/>
          </p:cNvSpPr>
          <p:nvPr>
            <p:ph sz="quarter" idx="13"/>
          </p:nvPr>
        </p:nvSpPr>
        <p:spPr>
          <a:xfrm>
            <a:off x="457200" y="1219200"/>
            <a:ext cx="8229600" cy="4800600"/>
          </a:xfrm>
        </p:spPr>
        <p:txBody>
          <a:bodyPr>
            <a:normAutofit/>
          </a:bodyPr>
          <a:lstStyle/>
          <a:p>
            <a:pPr marL="285750" indent="-285750">
              <a:buClr>
                <a:srgbClr val="FFFF00"/>
              </a:buClr>
              <a:buFont typeface="Arial" pitchFamily="34" charset="0"/>
              <a:buChar char="•"/>
            </a:pPr>
            <a:r>
              <a:rPr lang="en-US" sz="2400" dirty="0" smtClean="0"/>
              <a:t>Are you going to maintain services? Full services or limited? </a:t>
            </a:r>
          </a:p>
          <a:p>
            <a:pPr>
              <a:buClr>
                <a:srgbClr val="FFFF00"/>
              </a:buClr>
            </a:pPr>
            <a:r>
              <a:rPr lang="en-US" sz="1200" dirty="0"/>
              <a:t>	</a:t>
            </a:r>
            <a:r>
              <a:rPr lang="en-US" sz="1200" dirty="0" smtClean="0">
                <a:solidFill>
                  <a:schemeClr val="accent2"/>
                </a:solidFill>
              </a:rPr>
              <a:t>(</a:t>
            </a:r>
            <a:r>
              <a:rPr lang="en-US" sz="1200" dirty="0" err="1" smtClean="0">
                <a:solidFill>
                  <a:schemeClr val="accent2"/>
                </a:solidFill>
              </a:rPr>
              <a:t>Ornge</a:t>
            </a:r>
            <a:r>
              <a:rPr lang="en-US" sz="1200" dirty="0" smtClean="0">
                <a:solidFill>
                  <a:schemeClr val="accent2"/>
                </a:solidFill>
              </a:rPr>
              <a:t> Helicopters, Alachua County examples)</a:t>
            </a:r>
          </a:p>
          <a:p>
            <a:pPr marL="285750" indent="-285750">
              <a:buClr>
                <a:srgbClr val="FFFF00"/>
              </a:buClr>
              <a:buFont typeface="Arial" pitchFamily="34" charset="0"/>
              <a:buChar char="•"/>
            </a:pPr>
            <a:r>
              <a:rPr lang="en-US" sz="2400" dirty="0" smtClean="0"/>
              <a:t>Have someone fill in for you?</a:t>
            </a:r>
          </a:p>
          <a:p>
            <a:pPr marL="285750" indent="-285750">
              <a:buClr>
                <a:srgbClr val="FFFF00"/>
              </a:buClr>
              <a:buFont typeface="Arial" pitchFamily="34" charset="0"/>
              <a:buChar char="•"/>
            </a:pPr>
            <a:r>
              <a:rPr lang="en-US" sz="2400" dirty="0" smtClean="0"/>
              <a:t>When will you restart ops?</a:t>
            </a:r>
            <a:endParaRPr lang="en-US" sz="2200" dirty="0" smtClean="0"/>
          </a:p>
          <a:p>
            <a:pPr marL="285750" indent="-285750">
              <a:buClr>
                <a:srgbClr val="FFFF00"/>
              </a:buClr>
              <a:buFont typeface="Arial" pitchFamily="34" charset="0"/>
              <a:buChar char="•"/>
            </a:pPr>
            <a:r>
              <a:rPr lang="en-US" sz="2400" dirty="0" smtClean="0"/>
              <a:t>Mental Health needs of crew/coworkers</a:t>
            </a:r>
          </a:p>
          <a:p>
            <a:pPr marL="514350" lvl="1" indent="-342900">
              <a:buClr>
                <a:srgbClr val="FFFF00"/>
              </a:buClr>
              <a:buFont typeface="Wingdings" pitchFamily="2" charset="2"/>
              <a:buChar char="ü"/>
            </a:pPr>
            <a:r>
              <a:rPr lang="en-US" sz="2200" dirty="0" smtClean="0"/>
              <a:t>Treat the same as a lethal force incident (24hrs before taking written statement, mandatory after care, etc.)</a:t>
            </a:r>
          </a:p>
          <a:p>
            <a:pPr marL="514350" lvl="1" indent="-342900">
              <a:buClr>
                <a:srgbClr val="FFFF00"/>
              </a:buClr>
              <a:buFont typeface="Wingdings" pitchFamily="2" charset="2"/>
              <a:buChar char="ü"/>
            </a:pPr>
            <a:r>
              <a:rPr lang="en-US" sz="2200" dirty="0" smtClean="0"/>
              <a:t>Support for families</a:t>
            </a:r>
          </a:p>
          <a:p>
            <a:pPr marL="514350" lvl="1" indent="-342900">
              <a:buClr>
                <a:srgbClr val="FFFF00"/>
              </a:buClr>
              <a:buFont typeface="Wingdings" pitchFamily="2" charset="2"/>
              <a:buChar char="ü"/>
            </a:pPr>
            <a:r>
              <a:rPr lang="en-US" sz="2200" dirty="0" smtClean="0"/>
              <a:t>It does not need to be an injury or damage causing incident to need this. Aviation incidents, even close calls, are powerful influences on mental health</a:t>
            </a:r>
            <a:endParaRPr lang="en-US" sz="2200" dirty="0"/>
          </a:p>
        </p:txBody>
      </p:sp>
      <p:sp>
        <p:nvSpPr>
          <p:cNvPr id="52226" name="Rectangle 2"/>
          <p:cNvSpPr>
            <a:spLocks noGrp="1" noChangeArrowheads="1"/>
          </p:cNvSpPr>
          <p:nvPr>
            <p:ph type="title"/>
          </p:nvPr>
        </p:nvSpPr>
        <p:spPr>
          <a:xfrm>
            <a:off x="701040"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smtClean="0">
                <a:solidFill>
                  <a:schemeClr val="dk1"/>
                </a:solidFill>
                <a:latin typeface="Eras Bold ITC" pitchFamily="34" charset="0"/>
                <a:ea typeface="+mn-ea"/>
                <a:cs typeface="+mn-cs"/>
              </a:rPr>
              <a:t>Business Continuity</a:t>
            </a:r>
            <a:endParaRPr lang="en-US" sz="2800" dirty="0">
              <a:solidFill>
                <a:schemeClr val="dk1"/>
              </a:solidFill>
              <a:latin typeface="Eras Bold ITC" pitchFamily="34" charset="0"/>
              <a:ea typeface="+mn-ea"/>
              <a:cs typeface="+mn-cs"/>
            </a:endParaRPr>
          </a:p>
        </p:txBody>
      </p:sp>
    </p:spTree>
    <p:extLst>
      <p:ext uri="{BB962C8B-B14F-4D97-AF65-F5344CB8AC3E}">
        <p14:creationId xmlns:p14="http://schemas.microsoft.com/office/powerpoint/2010/main" val="37094121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wipe(up)">
                                      <p:cBhvr>
                                        <p:cTn id="7" dur="500"/>
                                        <p:tgtEl>
                                          <p:spTgt spid="52227">
                                            <p:txEl>
                                              <p:pRg st="0" end="0"/>
                                            </p:txEl>
                                          </p:spTgt>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wipe(up)">
                                      <p:cBhvr>
                                        <p:cTn id="10" dur="500"/>
                                        <p:tgtEl>
                                          <p:spTgt spid="522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1"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animEffect transition="in" filter="wipe(up)">
                                      <p:cBhvr>
                                        <p:cTn id="15" dur="500"/>
                                        <p:tgtEl>
                                          <p:spTgt spid="5222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1" nodeType="clickEffect">
                                  <p:stCondLst>
                                    <p:cond delay="0"/>
                                  </p:stCondLst>
                                  <p:childTnLst>
                                    <p:set>
                                      <p:cBhvr>
                                        <p:cTn id="19" dur="1" fill="hold">
                                          <p:stCondLst>
                                            <p:cond delay="0"/>
                                          </p:stCondLst>
                                        </p:cTn>
                                        <p:tgtEl>
                                          <p:spTgt spid="52227">
                                            <p:txEl>
                                              <p:pRg st="3" end="3"/>
                                            </p:txEl>
                                          </p:spTgt>
                                        </p:tgtEl>
                                        <p:attrNameLst>
                                          <p:attrName>style.visibility</p:attrName>
                                        </p:attrNameLst>
                                      </p:cBhvr>
                                      <p:to>
                                        <p:strVal val="visible"/>
                                      </p:to>
                                    </p:set>
                                    <p:animEffect transition="in" filter="wipe(up)">
                                      <p:cBhvr>
                                        <p:cTn id="20" dur="500"/>
                                        <p:tgtEl>
                                          <p:spTgt spid="5222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1" nodeType="clickEffect">
                                  <p:stCondLst>
                                    <p:cond delay="0"/>
                                  </p:stCondLst>
                                  <p:childTnLst>
                                    <p:set>
                                      <p:cBhvr>
                                        <p:cTn id="24" dur="1" fill="hold">
                                          <p:stCondLst>
                                            <p:cond delay="0"/>
                                          </p:stCondLst>
                                        </p:cTn>
                                        <p:tgtEl>
                                          <p:spTgt spid="52227">
                                            <p:txEl>
                                              <p:pRg st="4" end="4"/>
                                            </p:txEl>
                                          </p:spTgt>
                                        </p:tgtEl>
                                        <p:attrNameLst>
                                          <p:attrName>style.visibility</p:attrName>
                                        </p:attrNameLst>
                                      </p:cBhvr>
                                      <p:to>
                                        <p:strVal val="visible"/>
                                      </p:to>
                                    </p:set>
                                    <p:animEffect transition="in" filter="wipe(up)">
                                      <p:cBhvr>
                                        <p:cTn id="25" dur="500"/>
                                        <p:tgtEl>
                                          <p:spTgt spid="5222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1" nodeType="clickEffect">
                                  <p:stCondLst>
                                    <p:cond delay="0"/>
                                  </p:stCondLst>
                                  <p:childTnLst>
                                    <p:set>
                                      <p:cBhvr>
                                        <p:cTn id="29" dur="1" fill="hold">
                                          <p:stCondLst>
                                            <p:cond delay="0"/>
                                          </p:stCondLst>
                                        </p:cTn>
                                        <p:tgtEl>
                                          <p:spTgt spid="52227">
                                            <p:txEl>
                                              <p:pRg st="5" end="5"/>
                                            </p:txEl>
                                          </p:spTgt>
                                        </p:tgtEl>
                                        <p:attrNameLst>
                                          <p:attrName>style.visibility</p:attrName>
                                        </p:attrNameLst>
                                      </p:cBhvr>
                                      <p:to>
                                        <p:strVal val="visible"/>
                                      </p:to>
                                    </p:set>
                                    <p:animEffect transition="in" filter="wipe(up)">
                                      <p:cBhvr>
                                        <p:cTn id="30" dur="500"/>
                                        <p:tgtEl>
                                          <p:spTgt spid="5222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1" nodeType="clickEffect">
                                  <p:stCondLst>
                                    <p:cond delay="0"/>
                                  </p:stCondLst>
                                  <p:childTnLst>
                                    <p:set>
                                      <p:cBhvr>
                                        <p:cTn id="34" dur="1" fill="hold">
                                          <p:stCondLst>
                                            <p:cond delay="0"/>
                                          </p:stCondLst>
                                        </p:cTn>
                                        <p:tgtEl>
                                          <p:spTgt spid="52227">
                                            <p:txEl>
                                              <p:pRg st="6" end="6"/>
                                            </p:txEl>
                                          </p:spTgt>
                                        </p:tgtEl>
                                        <p:attrNameLst>
                                          <p:attrName>style.visibility</p:attrName>
                                        </p:attrNameLst>
                                      </p:cBhvr>
                                      <p:to>
                                        <p:strVal val="visible"/>
                                      </p:to>
                                    </p:set>
                                    <p:animEffect transition="in" filter="wipe(up)">
                                      <p:cBhvr>
                                        <p:cTn id="35" dur="500"/>
                                        <p:tgtEl>
                                          <p:spTgt spid="5222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52227">
                                            <p:txEl>
                                              <p:pRg st="7" end="7"/>
                                            </p:txEl>
                                          </p:spTgt>
                                        </p:tgtEl>
                                        <p:attrNameLst>
                                          <p:attrName>style.visibility</p:attrName>
                                        </p:attrNameLst>
                                      </p:cBhvr>
                                      <p:to>
                                        <p:strVal val="visible"/>
                                      </p:to>
                                    </p:set>
                                    <p:animEffect transition="in" filter="wipe(up)">
                                      <p:cBhvr>
                                        <p:cTn id="40" dur="500"/>
                                        <p:tgtEl>
                                          <p:spTgt spid="52227">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52228"/>
                                        </p:tgtEl>
                                        <p:attrNameLst>
                                          <p:attrName>style.visibility</p:attrName>
                                        </p:attrNameLst>
                                      </p:cBhvr>
                                      <p:to>
                                        <p:strVal val="visible"/>
                                      </p:to>
                                    </p:set>
                                    <p:animEffect transition="in" filter="randombar(horizontal)">
                                      <p:cBhvr>
                                        <p:cTn id="45" dur="500"/>
                                        <p:tgtEl>
                                          <p:spTgt spid="52228"/>
                                        </p:tgtEl>
                                      </p:cBhvr>
                                    </p:animEffect>
                                  </p:childTnLst>
                                </p:cTn>
                              </p:par>
                              <p:par>
                                <p:cTn id="46" presetID="10" presetClass="exit" presetSubtype="0" fill="hold" grpId="2" nodeType="withEffect">
                                  <p:stCondLst>
                                    <p:cond delay="0"/>
                                  </p:stCondLst>
                                  <p:childTnLst>
                                    <p:animEffect transition="out" filter="fade">
                                      <p:cBhvr>
                                        <p:cTn id="47" dur="500"/>
                                        <p:tgtEl>
                                          <p:spTgt spid="52227">
                                            <p:txEl>
                                              <p:pRg st="0" end="0"/>
                                            </p:txEl>
                                          </p:spTgt>
                                        </p:tgtEl>
                                      </p:cBhvr>
                                    </p:animEffect>
                                    <p:set>
                                      <p:cBhvr>
                                        <p:cTn id="48" dur="1" fill="hold">
                                          <p:stCondLst>
                                            <p:cond delay="499"/>
                                          </p:stCondLst>
                                        </p:cTn>
                                        <p:tgtEl>
                                          <p:spTgt spid="52227">
                                            <p:txEl>
                                              <p:pRg st="0" end="0"/>
                                            </p:txEl>
                                          </p:spTgt>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52227">
                                            <p:txEl>
                                              <p:pRg st="1" end="1"/>
                                            </p:txEl>
                                          </p:spTgt>
                                        </p:tgtEl>
                                      </p:cBhvr>
                                    </p:animEffect>
                                    <p:set>
                                      <p:cBhvr>
                                        <p:cTn id="51" dur="1" fill="hold">
                                          <p:stCondLst>
                                            <p:cond delay="499"/>
                                          </p:stCondLst>
                                        </p:cTn>
                                        <p:tgtEl>
                                          <p:spTgt spid="52227">
                                            <p:txEl>
                                              <p:pRg st="1" end="1"/>
                                            </p:txEl>
                                          </p:spTgt>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52227">
                                            <p:txEl>
                                              <p:pRg st="2" end="2"/>
                                            </p:txEl>
                                          </p:spTgt>
                                        </p:tgtEl>
                                      </p:cBhvr>
                                    </p:animEffect>
                                    <p:set>
                                      <p:cBhvr>
                                        <p:cTn id="54" dur="1" fill="hold">
                                          <p:stCondLst>
                                            <p:cond delay="499"/>
                                          </p:stCondLst>
                                        </p:cTn>
                                        <p:tgtEl>
                                          <p:spTgt spid="52227">
                                            <p:txEl>
                                              <p:pRg st="2" end="2"/>
                                            </p:txEl>
                                          </p:spTgt>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2227">
                                            <p:txEl>
                                              <p:pRg st="3" end="3"/>
                                            </p:txEl>
                                          </p:spTgt>
                                        </p:tgtEl>
                                      </p:cBhvr>
                                    </p:animEffect>
                                    <p:set>
                                      <p:cBhvr>
                                        <p:cTn id="57" dur="1" fill="hold">
                                          <p:stCondLst>
                                            <p:cond delay="499"/>
                                          </p:stCondLst>
                                        </p:cTn>
                                        <p:tgtEl>
                                          <p:spTgt spid="52227">
                                            <p:txEl>
                                              <p:pRg st="3" end="3"/>
                                            </p:txEl>
                                          </p:spTgt>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2227">
                                            <p:txEl>
                                              <p:pRg st="4" end="4"/>
                                            </p:txEl>
                                          </p:spTgt>
                                        </p:tgtEl>
                                      </p:cBhvr>
                                    </p:animEffect>
                                    <p:set>
                                      <p:cBhvr>
                                        <p:cTn id="60" dur="1" fill="hold">
                                          <p:stCondLst>
                                            <p:cond delay="499"/>
                                          </p:stCondLst>
                                        </p:cTn>
                                        <p:tgtEl>
                                          <p:spTgt spid="52227">
                                            <p:txEl>
                                              <p:pRg st="4" end="4"/>
                                            </p:txEl>
                                          </p:spTgt>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2227">
                                            <p:txEl>
                                              <p:pRg st="5" end="5"/>
                                            </p:txEl>
                                          </p:spTgt>
                                        </p:tgtEl>
                                      </p:cBhvr>
                                    </p:animEffect>
                                    <p:set>
                                      <p:cBhvr>
                                        <p:cTn id="63" dur="1" fill="hold">
                                          <p:stCondLst>
                                            <p:cond delay="499"/>
                                          </p:stCondLst>
                                        </p:cTn>
                                        <p:tgtEl>
                                          <p:spTgt spid="52227">
                                            <p:txEl>
                                              <p:pRg st="5" end="5"/>
                                            </p:txEl>
                                          </p:spTgt>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2227">
                                            <p:txEl>
                                              <p:pRg st="6" end="6"/>
                                            </p:txEl>
                                          </p:spTgt>
                                        </p:tgtEl>
                                      </p:cBhvr>
                                    </p:animEffect>
                                    <p:set>
                                      <p:cBhvr>
                                        <p:cTn id="66" dur="1" fill="hold">
                                          <p:stCondLst>
                                            <p:cond delay="499"/>
                                          </p:stCondLst>
                                        </p:cTn>
                                        <p:tgtEl>
                                          <p:spTgt spid="52227">
                                            <p:txEl>
                                              <p:pRg st="6" end="6"/>
                                            </p:txEl>
                                          </p:spTgt>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2227">
                                            <p:txEl>
                                              <p:pRg st="7" end="7"/>
                                            </p:txEl>
                                          </p:spTgt>
                                        </p:tgtEl>
                                      </p:cBhvr>
                                    </p:animEffect>
                                    <p:set>
                                      <p:cBhvr>
                                        <p:cTn id="69" dur="1" fill="hold">
                                          <p:stCondLst>
                                            <p:cond delay="499"/>
                                          </p:stCondLst>
                                        </p:cTn>
                                        <p:tgtEl>
                                          <p:spTgt spid="5222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P spid="52227" grpId="1" build="p"/>
      <p:bldP spid="52227" grpId="2"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1040" y="228600"/>
            <a:ext cx="7680960" cy="6096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Consider Your Recovery Plan</a:t>
            </a:r>
          </a:p>
        </p:txBody>
      </p:sp>
      <p:pic>
        <p:nvPicPr>
          <p:cNvPr id="83970" name="Picture 2" descr="C:\Users\Bryan\Dropbox\P7270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396802"/>
            <a:ext cx="678180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83971" name="Picture 3" descr="F:\bc-081017-helicopter-crash2-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27" y="1447800"/>
            <a:ext cx="8307659" cy="466594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041655"/>
            <a:ext cx="7304314" cy="547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6024" r="7822" b="14904"/>
          <a:stretch/>
        </p:blipFill>
        <p:spPr>
          <a:xfrm>
            <a:off x="1828800" y="1041655"/>
            <a:ext cx="5196114" cy="5249461"/>
          </a:xfrm>
          <a:prstGeom prst="rect">
            <a:avLst/>
          </a:prstGeom>
        </p:spPr>
      </p:pic>
    </p:spTree>
    <p:extLst>
      <p:ext uri="{BB962C8B-B14F-4D97-AF65-F5344CB8AC3E}">
        <p14:creationId xmlns:p14="http://schemas.microsoft.com/office/powerpoint/2010/main" val="25977715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7"/>
                                        </p:tgtEl>
                                      </p:cBhvr>
                                    </p:animEffect>
                                    <p:set>
                                      <p:cBhvr>
                                        <p:cTn id="7" dur="1" fill="hold">
                                          <p:stCondLst>
                                            <p:cond delay="499"/>
                                          </p:stCondLst>
                                        </p:cTn>
                                        <p:tgtEl>
                                          <p:spTgt spid="614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3971"/>
                                        </p:tgtEl>
                                        <p:attrNameLst>
                                          <p:attrName>style.visibility</p:attrName>
                                        </p:attrNameLst>
                                      </p:cBhvr>
                                      <p:to>
                                        <p:strVal val="visible"/>
                                      </p:to>
                                    </p:set>
                                    <p:animEffect transition="in" filter="fade">
                                      <p:cBhvr>
                                        <p:cTn id="10" dur="500"/>
                                        <p:tgtEl>
                                          <p:spTgt spid="839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3971"/>
                                        </p:tgtEl>
                                      </p:cBhvr>
                                    </p:animEffect>
                                    <p:set>
                                      <p:cBhvr>
                                        <p:cTn id="15" dur="1" fill="hold">
                                          <p:stCondLst>
                                            <p:cond delay="499"/>
                                          </p:stCondLst>
                                        </p:cTn>
                                        <p:tgtEl>
                                          <p:spTgt spid="8397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500"/>
                                        <p:tgtEl>
                                          <p:spTgt spid="83970"/>
                                        </p:tgtEl>
                                      </p:cBhvr>
                                    </p:animEffect>
                                    <p:set>
                                      <p:cBhvr>
                                        <p:cTn id="27" dur="1" fill="hold">
                                          <p:stCondLst>
                                            <p:cond delay="499"/>
                                          </p:stCondLst>
                                        </p:cTn>
                                        <p:tgtEl>
                                          <p:spTgt spid="839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C6234E8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162800" cy="7848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49" t="21627" r="23586" b="10796"/>
          <a:stretch/>
        </p:blipFill>
        <p:spPr bwMode="auto">
          <a:xfrm>
            <a:off x="533400" y="584689"/>
            <a:ext cx="8077200" cy="58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574" t="11118" r="26462" b="9375"/>
          <a:stretch/>
        </p:blipFill>
        <p:spPr bwMode="auto">
          <a:xfrm>
            <a:off x="1661886" y="222045"/>
            <a:ext cx="6491514" cy="617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fade">
                                      <p:cBhvr>
                                        <p:cTn id="14" dur="1000"/>
                                        <p:tgtEl>
                                          <p:spTgt spid="8195"/>
                                        </p:tgtEl>
                                      </p:cBhvr>
                                    </p:animEffect>
                                    <p:anim calcmode="lin" valueType="num">
                                      <p:cBhvr>
                                        <p:cTn id="15" dur="1000" fill="hold"/>
                                        <p:tgtEl>
                                          <p:spTgt spid="8195"/>
                                        </p:tgtEl>
                                        <p:attrNameLst>
                                          <p:attrName>ppt_x</p:attrName>
                                        </p:attrNameLst>
                                      </p:cBhvr>
                                      <p:tavLst>
                                        <p:tav tm="0">
                                          <p:val>
                                            <p:strVal val="#ppt_x"/>
                                          </p:val>
                                        </p:tav>
                                        <p:tav tm="100000">
                                          <p:val>
                                            <p:strVal val="#ppt_x"/>
                                          </p:val>
                                        </p:tav>
                                      </p:tavLst>
                                    </p:anim>
                                    <p:anim calcmode="lin" valueType="num">
                                      <p:cBhvr>
                                        <p:cTn id="16"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MG_3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B2B2B2"/>
          </a:solidFill>
        </p:spPr>
      </p:pic>
      <p:sp>
        <p:nvSpPr>
          <p:cNvPr id="77827" name="Text Box 3"/>
          <p:cNvSpPr txBox="1">
            <a:spLocks noChangeArrowheads="1"/>
          </p:cNvSpPr>
          <p:nvPr/>
        </p:nvSpPr>
        <p:spPr bwMode="auto">
          <a:xfrm>
            <a:off x="3962401" y="381000"/>
            <a:ext cx="4238382" cy="523220"/>
          </a:xfrm>
          <a:prstGeom prst="rect">
            <a:avLst/>
          </a:prstGeom>
          <a:extLst/>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lvl1pPr algn="ctr" defTabSz="914400" eaLnBrk="1" latinLnBrk="0" hangingPunct="1">
              <a:buNone/>
              <a:defRPr sz="2800" b="0" cap="none" spc="0" baseline="0">
                <a:solidFill>
                  <a:schemeClr val="dk1"/>
                </a:solidFill>
                <a:latin typeface="Eras Bold ITC"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t>Implementation</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G_30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title"/>
          </p:nvPr>
        </p:nvSpPr>
        <p:spPr/>
        <p:txBody>
          <a:bodyPr>
            <a:normAutofit fontScale="90000"/>
          </a:bodyPr>
          <a:lstStyle/>
          <a:p>
            <a:r>
              <a:rPr lang="en-US" sz="4000"/>
              <a:t>Dec. 4, 2007</a:t>
            </a:r>
            <a:br>
              <a:rPr lang="en-US" sz="4000"/>
            </a:br>
            <a:r>
              <a:rPr lang="en-US" sz="4000"/>
              <a:t>R-22 Non-fatal crash near GNV</a:t>
            </a:r>
          </a:p>
        </p:txBody>
      </p:sp>
    </p:spTree>
    <p:extLst>
      <p:ext uri="{BB962C8B-B14F-4D97-AF65-F5344CB8AC3E}">
        <p14:creationId xmlns:p14="http://schemas.microsoft.com/office/powerpoint/2010/main" val="366254373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IMG_3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p:cNvSpPr>
            <a:spLocks noGrp="1" noChangeArrowheads="1"/>
          </p:cNvSpPr>
          <p:nvPr>
            <p:ph sz="quarter" idx="13"/>
          </p:nvPr>
        </p:nvSpPr>
        <p:spPr>
          <a:xfrm>
            <a:off x="731520" y="2514600"/>
            <a:ext cx="7680960" cy="4023360"/>
          </a:xfrm>
          <a:solidFill>
            <a:srgbClr val="000000">
              <a:alpha val="72941"/>
            </a:srgbClr>
          </a:solidFill>
          <a:ln>
            <a:solidFill>
              <a:srgbClr val="000000">
                <a:alpha val="81961"/>
              </a:srgbClr>
            </a:solidFill>
          </a:ln>
        </p:spPr>
        <p:txBody>
          <a:bodyPr>
            <a:normAutofit/>
          </a:bodyPr>
          <a:lstStyle/>
          <a:p>
            <a:pPr marL="285750" indent="-285750">
              <a:buClr>
                <a:srgbClr val="FFFF00"/>
              </a:buClr>
              <a:buFont typeface="Arial" pitchFamily="34" charset="0"/>
              <a:buChar char="•"/>
            </a:pPr>
            <a:r>
              <a:rPr lang="en-US" sz="2800" dirty="0"/>
              <a:t>First use of our incident plan</a:t>
            </a:r>
            <a:r>
              <a:rPr lang="en-US" sz="2800" dirty="0" smtClean="0"/>
              <a:t>. </a:t>
            </a:r>
            <a:r>
              <a:rPr lang="en-US" sz="2400" dirty="0" smtClean="0">
                <a:solidFill>
                  <a:srgbClr val="FFFF00"/>
                </a:solidFill>
              </a:rPr>
              <a:t>(</a:t>
            </a:r>
            <a:r>
              <a:rPr lang="en-US" sz="2400" u="sng" dirty="0" smtClean="0">
                <a:solidFill>
                  <a:srgbClr val="FFFF00"/>
                </a:solidFill>
              </a:rPr>
              <a:t>not</a:t>
            </a:r>
            <a:r>
              <a:rPr lang="en-US" sz="2400" dirty="0" smtClean="0">
                <a:solidFill>
                  <a:srgbClr val="FFFF00"/>
                </a:solidFill>
              </a:rPr>
              <a:t> agency aircraft)</a:t>
            </a:r>
            <a:endParaRPr lang="en-US" sz="2400" dirty="0">
              <a:solidFill>
                <a:srgbClr val="FFFF00"/>
              </a:solidFill>
            </a:endParaRPr>
          </a:p>
          <a:p>
            <a:pPr marL="285750" indent="-285750">
              <a:buClr>
                <a:srgbClr val="FFFF00"/>
              </a:buClr>
              <a:buFont typeface="Arial" pitchFamily="34" charset="0"/>
              <a:buChar char="•"/>
            </a:pPr>
            <a:r>
              <a:rPr lang="en-US" sz="2800" dirty="0"/>
              <a:t>Major lesson: </a:t>
            </a:r>
            <a:r>
              <a:rPr lang="en-US" sz="2800" i="1" dirty="0"/>
              <a:t>WE</a:t>
            </a:r>
            <a:r>
              <a:rPr lang="en-US" sz="2800" dirty="0"/>
              <a:t> knew about the plan and how to use it…but nobody else did.</a:t>
            </a:r>
          </a:p>
          <a:p>
            <a:pPr marL="285750" indent="-285750">
              <a:buClr>
                <a:srgbClr val="FFFF00"/>
              </a:buClr>
              <a:buFont typeface="Arial" pitchFamily="34" charset="0"/>
              <a:buChar char="•"/>
            </a:pPr>
            <a:r>
              <a:rPr lang="en-US" sz="2800" dirty="0"/>
              <a:t>Where all of the tasks were completed by unit members, the plan worked fine.</a:t>
            </a:r>
          </a:p>
          <a:p>
            <a:pPr marL="285750" indent="-285750">
              <a:buClr>
                <a:srgbClr val="FFFF00"/>
              </a:buClr>
              <a:buFont typeface="Arial" pitchFamily="34" charset="0"/>
              <a:buChar char="•"/>
            </a:pPr>
            <a:r>
              <a:rPr lang="en-US" sz="2800" dirty="0"/>
              <a:t>Several exercises were planned to include as many involved parties as possible.</a:t>
            </a:r>
          </a:p>
        </p:txBody>
      </p:sp>
      <p:sp>
        <p:nvSpPr>
          <p:cNvPr id="60420" name="Rectangle 4"/>
          <p:cNvSpPr>
            <a:spLocks noGrp="1" noChangeArrowheads="1"/>
          </p:cNvSpPr>
          <p:nvPr>
            <p:ph type="title"/>
          </p:nvPr>
        </p:nvSpPr>
        <p:spPr>
          <a:noFill/>
          <a:ln/>
        </p:spPr>
        <p:txBody>
          <a:bodyPr>
            <a:normAutofit fontScale="90000"/>
          </a:bodyPr>
          <a:lstStyle/>
          <a:p>
            <a:r>
              <a:rPr lang="en-US"/>
              <a:t>Dec. 4, 2007</a:t>
            </a:r>
            <a:br>
              <a:rPr lang="en-US"/>
            </a:br>
            <a:r>
              <a:rPr lang="en-US"/>
              <a:t>R-22 Non-fatal crash near GNV</a:t>
            </a:r>
          </a:p>
        </p:txBody>
      </p:sp>
    </p:spTree>
    <p:extLst>
      <p:ext uri="{BB962C8B-B14F-4D97-AF65-F5344CB8AC3E}">
        <p14:creationId xmlns:p14="http://schemas.microsoft.com/office/powerpoint/2010/main" val="168570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500"/>
                                  </p:stCondLst>
                                  <p:childTnLst>
                                    <p:set>
                                      <p:cBhvr rctx="PPT">
                                        <p:cTn id="6" dur="indefinite"/>
                                        <p:tgtEl>
                                          <p:spTgt spid="60421"/>
                                        </p:tgtEl>
                                        <p:attrNameLst>
                                          <p:attrName>style.opacity</p:attrName>
                                        </p:attrNameLst>
                                      </p:cBhvr>
                                      <p:to>
                                        <p:strVal val="0.5"/>
                                      </p:to>
                                    </p:set>
                                    <p:animEffect filter="image" prLst="opacity: 0.5">
                                      <p:cBhvr rctx="IE">
                                        <p:cTn id="7" dur="indefinite"/>
                                        <p:tgtEl>
                                          <p:spTgt spid="6042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19">
                                            <p:bg/>
                                          </p:spTgt>
                                        </p:tgtEl>
                                        <p:attrNameLst>
                                          <p:attrName>style.visibility</p:attrName>
                                        </p:attrNameLst>
                                      </p:cBhvr>
                                      <p:to>
                                        <p:strVal val="visible"/>
                                      </p:to>
                                    </p:set>
                                    <p:animEffect transition="in" filter="dissolve">
                                      <p:cBhvr>
                                        <p:cTn id="11" dur="500"/>
                                        <p:tgtEl>
                                          <p:spTgt spid="60419">
                                            <p:bg/>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0419">
                                            <p:txEl>
                                              <p:pRg st="0" end="0"/>
                                            </p:txEl>
                                          </p:spTgt>
                                        </p:tgtEl>
                                        <p:attrNameLst>
                                          <p:attrName>style.visibility</p:attrName>
                                        </p:attrNameLst>
                                      </p:cBhvr>
                                      <p:to>
                                        <p:strVal val="visible"/>
                                      </p:to>
                                    </p:set>
                                    <p:animEffect transition="in" filter="dissolve">
                                      <p:cBhvr>
                                        <p:cTn id="14" dur="500"/>
                                        <p:tgtEl>
                                          <p:spTgt spid="604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0419">
                                            <p:txEl>
                                              <p:pRg st="1" end="1"/>
                                            </p:txEl>
                                          </p:spTgt>
                                        </p:tgtEl>
                                        <p:attrNameLst>
                                          <p:attrName>style.visibility</p:attrName>
                                        </p:attrNameLst>
                                      </p:cBhvr>
                                      <p:to>
                                        <p:strVal val="visible"/>
                                      </p:to>
                                    </p:set>
                                    <p:animEffect transition="in" filter="dissolve">
                                      <p:cBhvr>
                                        <p:cTn id="19" dur="500"/>
                                        <p:tgtEl>
                                          <p:spTgt spid="604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0419">
                                            <p:txEl>
                                              <p:pRg st="2" end="2"/>
                                            </p:txEl>
                                          </p:spTgt>
                                        </p:tgtEl>
                                        <p:attrNameLst>
                                          <p:attrName>style.visibility</p:attrName>
                                        </p:attrNameLst>
                                      </p:cBhvr>
                                      <p:to>
                                        <p:strVal val="visible"/>
                                      </p:to>
                                    </p:set>
                                    <p:animEffect transition="in" filter="dissolve">
                                      <p:cBhvr>
                                        <p:cTn id="24" dur="500"/>
                                        <p:tgtEl>
                                          <p:spTgt spid="6041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0419">
                                            <p:txEl>
                                              <p:pRg st="3" end="3"/>
                                            </p:txEl>
                                          </p:spTgt>
                                        </p:tgtEl>
                                        <p:attrNameLst>
                                          <p:attrName>style.visibility</p:attrName>
                                        </p:attrNameLst>
                                      </p:cBhvr>
                                      <p:to>
                                        <p:strVal val="visible"/>
                                      </p:to>
                                    </p:set>
                                    <p:animEffect transition="in" filter="dissolve">
                                      <p:cBhvr>
                                        <p:cTn id="29" dur="500"/>
                                        <p:tgtEl>
                                          <p:spTgt spid="604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685800" y="533400"/>
            <a:ext cx="7680960" cy="4381500"/>
          </a:xfrm>
        </p:spPr>
        <p:txBody>
          <a:bodyPr>
            <a:normAutofit fontScale="90000"/>
          </a:bodyPr>
          <a:lstStyle/>
          <a:p>
            <a:r>
              <a:rPr lang="en-US" sz="3600" dirty="0"/>
              <a:t>“People have always asked me if I was afraid. </a:t>
            </a:r>
            <a:r>
              <a:rPr lang="en-US" sz="3600" dirty="0" smtClean="0"/>
              <a:t/>
            </a:r>
            <a:br>
              <a:rPr lang="en-US" sz="3600" dirty="0" smtClean="0"/>
            </a:br>
            <a:r>
              <a:rPr lang="en-US" sz="3600" dirty="0" smtClean="0"/>
              <a:t/>
            </a:r>
            <a:br>
              <a:rPr lang="en-US" sz="3600" dirty="0" smtClean="0"/>
            </a:br>
            <a:r>
              <a:rPr lang="en-US" sz="3600" dirty="0" smtClean="0"/>
              <a:t>I wasn’t… </a:t>
            </a:r>
            <a:br>
              <a:rPr lang="en-US" sz="3600" dirty="0" smtClean="0"/>
            </a:br>
            <a:r>
              <a:rPr lang="en-US" sz="3600" dirty="0" smtClean="0"/>
              <a:t/>
            </a:r>
            <a:br>
              <a:rPr lang="en-US" sz="3600" dirty="0" smtClean="0"/>
            </a:br>
            <a:r>
              <a:rPr lang="en-US" sz="3600" dirty="0" smtClean="0"/>
              <a:t>Constructive </a:t>
            </a:r>
            <a:r>
              <a:rPr lang="en-US" sz="3600" dirty="0"/>
              <a:t>apprehension is more like it” </a:t>
            </a:r>
            <a:r>
              <a:rPr lang="en-US" dirty="0" smtClean="0"/>
              <a:t/>
            </a:r>
            <a:br>
              <a:rPr lang="en-US" dirty="0" smtClean="0"/>
            </a:br>
            <a:r>
              <a:rPr lang="en-US" dirty="0"/>
              <a:t/>
            </a:r>
            <a:br>
              <a:rPr lang="en-US" dirty="0"/>
            </a:br>
            <a:r>
              <a:rPr lang="en-US" sz="2200" dirty="0" smtClean="0"/>
              <a:t>John </a:t>
            </a:r>
            <a:r>
              <a:rPr lang="en-US" sz="2200" dirty="0"/>
              <a:t>Glenn on Mercury ‘Friendship 7’ flight.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990600"/>
            <a:ext cx="7626246" cy="5029200"/>
          </a:xfrm>
          <a:prstGeom prst="rect">
            <a:avLst/>
          </a:prstGeom>
        </p:spPr>
      </p:pic>
    </p:spTree>
    <p:extLst>
      <p:ext uri="{BB962C8B-B14F-4D97-AF65-F5344CB8AC3E}">
        <p14:creationId xmlns:p14="http://schemas.microsoft.com/office/powerpoint/2010/main" val="12829091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bu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19414">
            <a:off x="5320654" y="3825963"/>
            <a:ext cx="3204021" cy="2480891"/>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IMG_2229"/>
          <p:cNvPicPr>
            <a:picLocks noChangeAspect="1" noChangeArrowheads="1"/>
          </p:cNvPicPr>
          <p:nvPr/>
        </p:nvPicPr>
        <p:blipFill>
          <a:blip r:embed="rId3" cstate="print">
            <a:extLst>
              <a:ext uri="{28A0092B-C50C-407E-A947-70E740481C1C}">
                <a14:useLocalDpi xmlns:a14="http://schemas.microsoft.com/office/drawing/2010/main" val="0"/>
              </a:ext>
            </a:extLst>
          </a:blip>
          <a:srcRect l="15088" t="18677" r="39650" b="31038"/>
          <a:stretch>
            <a:fillRect/>
          </a:stretch>
        </p:blipFill>
        <p:spPr bwMode="auto">
          <a:xfrm rot="20570630">
            <a:off x="718024" y="4079017"/>
            <a:ext cx="2944321" cy="2453601"/>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sz="quarter" idx="13"/>
          </p:nvPr>
        </p:nvSpPr>
        <p:spPr>
          <a:xfrm>
            <a:off x="421650" y="990600"/>
            <a:ext cx="7680960" cy="4724400"/>
          </a:xfrm>
        </p:spPr>
        <p:txBody>
          <a:bodyPr/>
          <a:lstStyle/>
          <a:p>
            <a:pPr marL="285750" indent="-285750">
              <a:lnSpc>
                <a:spcPct val="90000"/>
              </a:lnSpc>
              <a:buClr>
                <a:srgbClr val="FFFF00"/>
              </a:buClr>
              <a:buFont typeface="Arial" pitchFamily="34" charset="0"/>
              <a:buChar char="•"/>
            </a:pPr>
            <a:r>
              <a:rPr lang="en-US" dirty="0"/>
              <a:t>Several scheduled to include more people and allow unit members to try different roles. </a:t>
            </a:r>
          </a:p>
          <a:p>
            <a:pPr marL="285750" indent="-285750">
              <a:lnSpc>
                <a:spcPct val="90000"/>
              </a:lnSpc>
              <a:buClr>
                <a:srgbClr val="FFFF00"/>
              </a:buClr>
              <a:buFont typeface="Arial" pitchFamily="34" charset="0"/>
              <a:buChar char="•"/>
            </a:pPr>
            <a:r>
              <a:rPr lang="en-US" dirty="0"/>
              <a:t>Only the </a:t>
            </a:r>
            <a:r>
              <a:rPr lang="en-US" dirty="0" smtClean="0"/>
              <a:t>date </a:t>
            </a:r>
            <a:r>
              <a:rPr lang="en-US" dirty="0"/>
              <a:t>of the </a:t>
            </a:r>
            <a:r>
              <a:rPr lang="en-US" dirty="0" smtClean="0"/>
              <a:t>exercise </a:t>
            </a:r>
            <a:r>
              <a:rPr lang="en-US" dirty="0"/>
              <a:t>was </a:t>
            </a:r>
            <a:r>
              <a:rPr lang="en-US" dirty="0" smtClean="0"/>
              <a:t>known, </a:t>
            </a:r>
            <a:r>
              <a:rPr lang="en-US" dirty="0"/>
              <a:t>the time and location were unannounced.</a:t>
            </a:r>
          </a:p>
          <a:p>
            <a:pPr marL="285750" indent="-285750">
              <a:lnSpc>
                <a:spcPct val="90000"/>
              </a:lnSpc>
              <a:buClr>
                <a:srgbClr val="FFFF00"/>
              </a:buClr>
              <a:buFont typeface="Arial" pitchFamily="34" charset="0"/>
              <a:buChar char="•"/>
            </a:pPr>
            <a:r>
              <a:rPr lang="en-US" dirty="0"/>
              <a:t>First </a:t>
            </a:r>
            <a:r>
              <a:rPr lang="en-US" dirty="0" smtClean="0"/>
              <a:t>run-through…complete </a:t>
            </a:r>
            <a:r>
              <a:rPr lang="en-US" dirty="0"/>
              <a:t>disaster!</a:t>
            </a:r>
          </a:p>
          <a:p>
            <a:pPr marL="285750" indent="-285750">
              <a:lnSpc>
                <a:spcPct val="90000"/>
              </a:lnSpc>
              <a:buClr>
                <a:srgbClr val="FFFF00"/>
              </a:buClr>
              <a:buFont typeface="Arial" pitchFamily="34" charset="0"/>
              <a:buChar char="•"/>
            </a:pPr>
            <a:r>
              <a:rPr lang="en-US" dirty="0"/>
              <a:t>By the last </a:t>
            </a:r>
            <a:r>
              <a:rPr lang="en-US" dirty="0" smtClean="0"/>
              <a:t>exercise (#4) </a:t>
            </a:r>
            <a:r>
              <a:rPr lang="en-US" dirty="0"/>
              <a:t>everything went according to plan.</a:t>
            </a:r>
          </a:p>
        </p:txBody>
      </p:sp>
      <p:sp>
        <p:nvSpPr>
          <p:cNvPr id="61443" name="Rectangle 3"/>
          <p:cNvSpPr>
            <a:spLocks noGrp="1" noChangeArrowheads="1"/>
          </p:cNvSpPr>
          <p:nvPr>
            <p:ph type="title"/>
          </p:nvPr>
        </p:nvSpPr>
        <p:spPr>
          <a:xfrm>
            <a:off x="352426"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dirty="0">
                <a:solidFill>
                  <a:schemeClr val="dk1"/>
                </a:solidFill>
                <a:latin typeface="Eras Bold ITC" pitchFamily="34" charset="0"/>
                <a:ea typeface="+mn-ea"/>
                <a:cs typeface="+mn-cs"/>
              </a:rPr>
              <a:t>Incident Plan </a:t>
            </a:r>
            <a:r>
              <a:rPr lang="en-US" sz="2800" dirty="0" smtClean="0">
                <a:solidFill>
                  <a:schemeClr val="dk1"/>
                </a:solidFill>
                <a:latin typeface="Eras Bold ITC" pitchFamily="34" charset="0"/>
                <a:ea typeface="+mn-ea"/>
                <a:cs typeface="+mn-cs"/>
              </a:rPr>
              <a:t>Exercise</a:t>
            </a:r>
            <a:endParaRPr lang="en-US" sz="2800" dirty="0">
              <a:solidFill>
                <a:schemeClr val="dk1"/>
              </a:solidFill>
              <a:latin typeface="Eras Bold ITC" pitchFamily="34" charset="0"/>
              <a:ea typeface="+mn-ea"/>
              <a:cs typeface="+mn-cs"/>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sz="quarter" idx="13"/>
          </p:nvPr>
        </p:nvSpPr>
        <p:spPr>
          <a:xfrm>
            <a:off x="228600" y="1066800"/>
            <a:ext cx="8915400" cy="5105400"/>
          </a:xfrm>
          <a:solidFill>
            <a:schemeClr val="bg1"/>
          </a:solidFill>
        </p:spPr>
        <p:txBody>
          <a:bodyPr lIns="0" rIns="91440">
            <a:normAutofit fontScale="92500" lnSpcReduction="20000"/>
          </a:bodyPr>
          <a:lstStyle/>
          <a:p>
            <a:pPr marL="609600" indent="-609600">
              <a:buFont typeface="Wingdings" pitchFamily="2" charset="2"/>
              <a:buNone/>
            </a:pPr>
            <a:r>
              <a:rPr lang="en-US" sz="2800" dirty="0"/>
              <a:t>Plan was edited with lessons learned:</a:t>
            </a:r>
          </a:p>
          <a:p>
            <a:pPr marL="609600" indent="-609600" algn="ctr">
              <a:buFont typeface="Wingdings" pitchFamily="2" charset="2"/>
              <a:buNone/>
            </a:pPr>
            <a:endParaRPr lang="en-US" sz="2800" dirty="0"/>
          </a:p>
          <a:p>
            <a:pPr marL="609600" indent="-609600">
              <a:buClr>
                <a:srgbClr val="FFFF00"/>
              </a:buClr>
              <a:buSzPct val="80000"/>
              <a:buFontTx/>
              <a:buAutoNum type="arabicPeriod"/>
            </a:pPr>
            <a:r>
              <a:rPr lang="en-US" sz="2000" dirty="0"/>
              <a:t>What a pilot considers layman’s terms are often far from </a:t>
            </a:r>
            <a:r>
              <a:rPr lang="en-US" sz="2000" dirty="0" smtClean="0"/>
              <a:t>what                               </a:t>
            </a:r>
            <a:r>
              <a:rPr lang="en-US" sz="2000" dirty="0"/>
              <a:t>the layman really understands.</a:t>
            </a:r>
          </a:p>
          <a:p>
            <a:pPr marL="609600" indent="-609600">
              <a:lnSpc>
                <a:spcPct val="120000"/>
              </a:lnSpc>
              <a:buClr>
                <a:srgbClr val="FFFF00"/>
              </a:buClr>
              <a:buSzPct val="80000"/>
              <a:buFontTx/>
              <a:buAutoNum type="arabicPeriod"/>
            </a:pPr>
            <a:r>
              <a:rPr lang="en-US" sz="2000" dirty="0">
                <a:solidFill>
                  <a:schemeClr val="accent2">
                    <a:lumMod val="60000"/>
                    <a:lumOff val="40000"/>
                  </a:schemeClr>
                </a:solidFill>
              </a:rPr>
              <a:t>Patrol officers, EMS and Fire need to be trained on how to actually respond to the scene (where to park, how to approach, fuel shut off, hazards, etc.)</a:t>
            </a:r>
          </a:p>
          <a:p>
            <a:pPr marL="609600" indent="-609600">
              <a:buClr>
                <a:srgbClr val="FFFF00"/>
              </a:buClr>
              <a:buSzPct val="80000"/>
              <a:buFontTx/>
              <a:buAutoNum type="arabicPeriod"/>
            </a:pPr>
            <a:r>
              <a:rPr lang="en-US" sz="2000" dirty="0"/>
              <a:t>Plan several sessions of the exercise in case WX or call load interferes with the schedule. </a:t>
            </a:r>
          </a:p>
          <a:p>
            <a:pPr marL="609600" indent="-609600">
              <a:lnSpc>
                <a:spcPct val="120000"/>
              </a:lnSpc>
              <a:buClr>
                <a:srgbClr val="FFFF00"/>
              </a:buClr>
              <a:buSzPct val="80000"/>
              <a:buFontTx/>
              <a:buAutoNum type="arabicPeriod"/>
            </a:pPr>
            <a:r>
              <a:rPr lang="en-US" sz="2000" dirty="0">
                <a:solidFill>
                  <a:schemeClr val="accent2">
                    <a:lumMod val="60000"/>
                    <a:lumOff val="40000"/>
                  </a:schemeClr>
                </a:solidFill>
              </a:rPr>
              <a:t>Make sure the communications center can quickly find out who is in the aircraft that is in distress.</a:t>
            </a:r>
            <a:r>
              <a:rPr lang="en-US" sz="2000" dirty="0"/>
              <a:t> </a:t>
            </a:r>
          </a:p>
          <a:p>
            <a:pPr marL="609600" indent="-609600">
              <a:buClr>
                <a:srgbClr val="FFFF00"/>
              </a:buClr>
              <a:buSzPct val="80000"/>
              <a:buFontTx/>
              <a:buAutoNum type="arabicPeriod"/>
            </a:pPr>
            <a:r>
              <a:rPr lang="en-US" sz="2000" dirty="0"/>
              <a:t>Know how to use your ELT from the S&amp;R side of the operation. Phone numbers for 406MHz info, CAP, Coast Guard. </a:t>
            </a:r>
          </a:p>
          <a:p>
            <a:pPr marL="609600" indent="-609600">
              <a:lnSpc>
                <a:spcPct val="120000"/>
              </a:lnSpc>
              <a:buClr>
                <a:srgbClr val="FFFF00"/>
              </a:buClr>
              <a:buSzPct val="80000"/>
              <a:buFontTx/>
              <a:buAutoNum type="arabicPeriod"/>
            </a:pPr>
            <a:r>
              <a:rPr lang="en-US" sz="2000" dirty="0">
                <a:solidFill>
                  <a:schemeClr val="accent2">
                    <a:lumMod val="60000"/>
                    <a:lumOff val="40000"/>
                  </a:schemeClr>
                </a:solidFill>
              </a:rPr>
              <a:t>Search and Rescue methods were refined. </a:t>
            </a:r>
            <a:endParaRPr lang="en-US" sz="2000" dirty="0" smtClean="0">
              <a:solidFill>
                <a:schemeClr val="accent2">
                  <a:lumMod val="60000"/>
                  <a:lumOff val="40000"/>
                </a:schemeClr>
              </a:solidFill>
            </a:endParaRPr>
          </a:p>
          <a:p>
            <a:pPr marL="609600" indent="-609600">
              <a:buClr>
                <a:srgbClr val="FFFF00"/>
              </a:buClr>
              <a:buSzPct val="80000"/>
              <a:buFontTx/>
              <a:buAutoNum type="arabicPeriod"/>
            </a:pPr>
            <a:r>
              <a:rPr lang="en-US" sz="2000" dirty="0" smtClean="0"/>
              <a:t>If you didn’t learn something, you didn’t do a thorough enough test</a:t>
            </a:r>
            <a:endParaRPr lang="en-US" sz="2000" dirty="0"/>
          </a:p>
          <a:p>
            <a:pPr marL="609600" indent="-609600">
              <a:buClr>
                <a:srgbClr val="FFFF00"/>
              </a:buClr>
              <a:buSzPct val="80000"/>
              <a:buFontTx/>
              <a:buAutoNum type="arabicPeriod"/>
            </a:pPr>
            <a:endParaRPr lang="en-US" sz="2000" dirty="0"/>
          </a:p>
        </p:txBody>
      </p:sp>
      <p:sp>
        <p:nvSpPr>
          <p:cNvPr id="62467" name="Rectangle 3"/>
          <p:cNvSpPr>
            <a:spLocks noGrp="1" noChangeArrowheads="1"/>
          </p:cNvSpPr>
          <p:nvPr>
            <p:ph type="title"/>
          </p:nvPr>
        </p:nvSpPr>
        <p:spPr>
          <a:xfrm>
            <a:off x="352426" y="228600"/>
            <a:ext cx="7680960" cy="533400"/>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chorCtr="0">
            <a:noAutofit/>
          </a:bodyPr>
          <a:lstStyle/>
          <a:p>
            <a:pPr algn="ctr" fontAlgn="base">
              <a:spcBef>
                <a:spcPct val="0"/>
              </a:spcBef>
              <a:spcAft>
                <a:spcPct val="0"/>
              </a:spcAft>
            </a:pPr>
            <a:r>
              <a:rPr lang="en-US" sz="2800">
                <a:solidFill>
                  <a:schemeClr val="dk1"/>
                </a:solidFill>
                <a:latin typeface="Eras Bold ITC" pitchFamily="34" charset="0"/>
                <a:ea typeface="+mn-ea"/>
                <a:cs typeface="+mn-cs"/>
              </a:rPr>
              <a:t>Incident Plan Exercises</a:t>
            </a:r>
          </a:p>
        </p:txBody>
      </p:sp>
      <p:pic>
        <p:nvPicPr>
          <p:cNvPr id="62468" name="Picture 4" descr="N479JD-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1995" y="152400"/>
            <a:ext cx="170815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2466">
                                            <p:bg/>
                                          </p:spTgt>
                                        </p:tgtEl>
                                        <p:attrNameLst>
                                          <p:attrName>style.visibility</p:attrName>
                                        </p:attrNameLst>
                                      </p:cBhvr>
                                      <p:to>
                                        <p:strVal val="visible"/>
                                      </p:to>
                                    </p:set>
                                    <p:animEffect transition="in" filter="fade">
                                      <p:cBhvr>
                                        <p:cTn id="7" dur="1000"/>
                                        <p:tgtEl>
                                          <p:spTgt spid="62466">
                                            <p:bg/>
                                          </p:spTgt>
                                        </p:tgtEl>
                                      </p:cBhvr>
                                    </p:animEffect>
                                    <p:anim calcmode="lin" valueType="num">
                                      <p:cBhvr>
                                        <p:cTn id="8" dur="1000" fill="hold"/>
                                        <p:tgtEl>
                                          <p:spTgt spid="62466">
                                            <p:bg/>
                                          </p:spTgt>
                                        </p:tgtEl>
                                        <p:attrNameLst>
                                          <p:attrName>ppt_x</p:attrName>
                                        </p:attrNameLst>
                                      </p:cBhvr>
                                      <p:tavLst>
                                        <p:tav tm="0">
                                          <p:val>
                                            <p:strVal val="#ppt_x"/>
                                          </p:val>
                                        </p:tav>
                                        <p:tav tm="100000">
                                          <p:val>
                                            <p:strVal val="#ppt_x"/>
                                          </p:val>
                                        </p:tav>
                                      </p:tavLst>
                                    </p:anim>
                                    <p:anim calcmode="lin" valueType="num">
                                      <p:cBhvr>
                                        <p:cTn id="9" dur="1000" fill="hold"/>
                                        <p:tgtEl>
                                          <p:spTgt spid="6246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466">
                                            <p:txEl>
                                              <p:pRg st="0" end="0"/>
                                            </p:txEl>
                                          </p:spTgt>
                                        </p:tgtEl>
                                        <p:attrNameLst>
                                          <p:attrName>style.visibility</p:attrName>
                                        </p:attrNameLst>
                                      </p:cBhvr>
                                      <p:to>
                                        <p:strVal val="visible"/>
                                      </p:to>
                                    </p:set>
                                    <p:animEffect transition="in" filter="fade">
                                      <p:cBhvr>
                                        <p:cTn id="12" dur="1000"/>
                                        <p:tgtEl>
                                          <p:spTgt spid="62466">
                                            <p:txEl>
                                              <p:pRg st="0" end="0"/>
                                            </p:txEl>
                                          </p:spTgt>
                                        </p:tgtEl>
                                      </p:cBhvr>
                                    </p:animEffect>
                                    <p:anim calcmode="lin" valueType="num">
                                      <p:cBhvr>
                                        <p:cTn id="13" dur="1000" fill="hold"/>
                                        <p:tgtEl>
                                          <p:spTgt spid="6246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24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466">
                                            <p:txEl>
                                              <p:pRg st="2" end="2"/>
                                            </p:txEl>
                                          </p:spTgt>
                                        </p:tgtEl>
                                        <p:attrNameLst>
                                          <p:attrName>style.visibility</p:attrName>
                                        </p:attrNameLst>
                                      </p:cBhvr>
                                      <p:to>
                                        <p:strVal val="visible"/>
                                      </p:to>
                                    </p:set>
                                    <p:animEffect transition="in" filter="fade">
                                      <p:cBhvr>
                                        <p:cTn id="19" dur="1000"/>
                                        <p:tgtEl>
                                          <p:spTgt spid="62466">
                                            <p:txEl>
                                              <p:pRg st="2" end="2"/>
                                            </p:txEl>
                                          </p:spTgt>
                                        </p:tgtEl>
                                      </p:cBhvr>
                                    </p:animEffect>
                                    <p:anim calcmode="lin" valueType="num">
                                      <p:cBhvr>
                                        <p:cTn id="20" dur="1000" fill="hold"/>
                                        <p:tgtEl>
                                          <p:spTgt spid="6246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246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2466">
                                            <p:txEl>
                                              <p:pRg st="3" end="3"/>
                                            </p:txEl>
                                          </p:spTgt>
                                        </p:tgtEl>
                                        <p:attrNameLst>
                                          <p:attrName>style.visibility</p:attrName>
                                        </p:attrNameLst>
                                      </p:cBhvr>
                                      <p:to>
                                        <p:strVal val="visible"/>
                                      </p:to>
                                    </p:set>
                                    <p:animEffect transition="in" filter="fade">
                                      <p:cBhvr>
                                        <p:cTn id="26" dur="1000"/>
                                        <p:tgtEl>
                                          <p:spTgt spid="62466">
                                            <p:txEl>
                                              <p:pRg st="3" end="3"/>
                                            </p:txEl>
                                          </p:spTgt>
                                        </p:tgtEl>
                                      </p:cBhvr>
                                    </p:animEffect>
                                    <p:anim calcmode="lin" valueType="num">
                                      <p:cBhvr>
                                        <p:cTn id="27" dur="1000" fill="hold"/>
                                        <p:tgtEl>
                                          <p:spTgt spid="6246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246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2466">
                                            <p:txEl>
                                              <p:pRg st="4" end="4"/>
                                            </p:txEl>
                                          </p:spTgt>
                                        </p:tgtEl>
                                        <p:attrNameLst>
                                          <p:attrName>style.visibility</p:attrName>
                                        </p:attrNameLst>
                                      </p:cBhvr>
                                      <p:to>
                                        <p:strVal val="visible"/>
                                      </p:to>
                                    </p:set>
                                    <p:animEffect transition="in" filter="fade">
                                      <p:cBhvr>
                                        <p:cTn id="33" dur="1000"/>
                                        <p:tgtEl>
                                          <p:spTgt spid="62466">
                                            <p:txEl>
                                              <p:pRg st="4" end="4"/>
                                            </p:txEl>
                                          </p:spTgt>
                                        </p:tgtEl>
                                      </p:cBhvr>
                                    </p:animEffect>
                                    <p:anim calcmode="lin" valueType="num">
                                      <p:cBhvr>
                                        <p:cTn id="34" dur="1000" fill="hold"/>
                                        <p:tgtEl>
                                          <p:spTgt spid="6246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246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2466">
                                            <p:txEl>
                                              <p:pRg st="5" end="5"/>
                                            </p:txEl>
                                          </p:spTgt>
                                        </p:tgtEl>
                                        <p:attrNameLst>
                                          <p:attrName>style.visibility</p:attrName>
                                        </p:attrNameLst>
                                      </p:cBhvr>
                                      <p:to>
                                        <p:strVal val="visible"/>
                                      </p:to>
                                    </p:set>
                                    <p:animEffect transition="in" filter="fade">
                                      <p:cBhvr>
                                        <p:cTn id="40" dur="1000"/>
                                        <p:tgtEl>
                                          <p:spTgt spid="62466">
                                            <p:txEl>
                                              <p:pRg st="5" end="5"/>
                                            </p:txEl>
                                          </p:spTgt>
                                        </p:tgtEl>
                                      </p:cBhvr>
                                    </p:animEffect>
                                    <p:anim calcmode="lin" valueType="num">
                                      <p:cBhvr>
                                        <p:cTn id="41" dur="1000" fill="hold"/>
                                        <p:tgtEl>
                                          <p:spTgt spid="62466">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246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2466">
                                            <p:txEl>
                                              <p:pRg st="6" end="6"/>
                                            </p:txEl>
                                          </p:spTgt>
                                        </p:tgtEl>
                                        <p:attrNameLst>
                                          <p:attrName>style.visibility</p:attrName>
                                        </p:attrNameLst>
                                      </p:cBhvr>
                                      <p:to>
                                        <p:strVal val="visible"/>
                                      </p:to>
                                    </p:set>
                                    <p:animEffect transition="in" filter="fade">
                                      <p:cBhvr>
                                        <p:cTn id="47" dur="1000"/>
                                        <p:tgtEl>
                                          <p:spTgt spid="62466">
                                            <p:txEl>
                                              <p:pRg st="6" end="6"/>
                                            </p:txEl>
                                          </p:spTgt>
                                        </p:tgtEl>
                                      </p:cBhvr>
                                    </p:animEffect>
                                    <p:anim calcmode="lin" valueType="num">
                                      <p:cBhvr>
                                        <p:cTn id="48" dur="1000" fill="hold"/>
                                        <p:tgtEl>
                                          <p:spTgt spid="62466">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6246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2466">
                                            <p:txEl>
                                              <p:pRg st="7" end="7"/>
                                            </p:txEl>
                                          </p:spTgt>
                                        </p:tgtEl>
                                        <p:attrNameLst>
                                          <p:attrName>style.visibility</p:attrName>
                                        </p:attrNameLst>
                                      </p:cBhvr>
                                      <p:to>
                                        <p:strVal val="visible"/>
                                      </p:to>
                                    </p:set>
                                    <p:animEffect transition="in" filter="fade">
                                      <p:cBhvr>
                                        <p:cTn id="54" dur="1000"/>
                                        <p:tgtEl>
                                          <p:spTgt spid="62466">
                                            <p:txEl>
                                              <p:pRg st="7" end="7"/>
                                            </p:txEl>
                                          </p:spTgt>
                                        </p:tgtEl>
                                      </p:cBhvr>
                                    </p:animEffect>
                                    <p:anim calcmode="lin" valueType="num">
                                      <p:cBhvr>
                                        <p:cTn id="55" dur="1000" fill="hold"/>
                                        <p:tgtEl>
                                          <p:spTgt spid="62466">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6246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2466">
                                            <p:txEl>
                                              <p:pRg st="8" end="8"/>
                                            </p:txEl>
                                          </p:spTgt>
                                        </p:tgtEl>
                                        <p:attrNameLst>
                                          <p:attrName>style.visibility</p:attrName>
                                        </p:attrNameLst>
                                      </p:cBhvr>
                                      <p:to>
                                        <p:strVal val="visible"/>
                                      </p:to>
                                    </p:set>
                                    <p:animEffect transition="in" filter="fade">
                                      <p:cBhvr>
                                        <p:cTn id="61" dur="1000"/>
                                        <p:tgtEl>
                                          <p:spTgt spid="62466">
                                            <p:txEl>
                                              <p:pRg st="8" end="8"/>
                                            </p:txEl>
                                          </p:spTgt>
                                        </p:tgtEl>
                                      </p:cBhvr>
                                    </p:animEffect>
                                    <p:anim calcmode="lin" valueType="num">
                                      <p:cBhvr>
                                        <p:cTn id="62" dur="1000" fill="hold"/>
                                        <p:tgtEl>
                                          <p:spTgt spid="62466">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6246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Actual Deployment of Plan</a:t>
            </a:r>
            <a:endParaRPr lang="en-US" dirty="0"/>
          </a:p>
        </p:txBody>
      </p:sp>
      <p:pic>
        <p:nvPicPr>
          <p:cNvPr id="82946" name="Picture 2" descr="F:\911GV landing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764" y="1447800"/>
            <a:ext cx="69723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445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upload.wikimedia.org/wikipedia/commons/b/b4/Cessna_Skymaster_O-2_4.jpg"/>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8143" y="714827"/>
            <a:ext cx="9144000" cy="6172202"/>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p:cNvSpPr>
            <a:spLocks noGrp="1" noChangeArrowheads="1"/>
          </p:cNvSpPr>
          <p:nvPr>
            <p:ph sz="quarter" idx="13"/>
          </p:nvPr>
        </p:nvSpPr>
        <p:spPr>
          <a:xfrm>
            <a:off x="304800" y="2057400"/>
            <a:ext cx="8486774" cy="3032760"/>
          </a:xfrm>
          <a:solidFill>
            <a:srgbClr val="4A5A7A">
              <a:alpha val="74902"/>
            </a:srgbClr>
          </a:solidFill>
        </p:spPr>
        <p:style>
          <a:lnRef idx="3">
            <a:schemeClr val="lt1"/>
          </a:lnRef>
          <a:fillRef idx="1">
            <a:schemeClr val="accent1"/>
          </a:fillRef>
          <a:effectRef idx="1">
            <a:schemeClr val="accent1"/>
          </a:effectRef>
          <a:fontRef idx="minor">
            <a:schemeClr val="lt1"/>
          </a:fontRef>
        </p:style>
        <p:txBody>
          <a:bodyPr>
            <a:normAutofit/>
          </a:bodyPr>
          <a:lstStyle/>
          <a:p>
            <a:pPr marL="285750" indent="-285750">
              <a:buClr>
                <a:srgbClr val="FFFF00"/>
              </a:buClr>
              <a:buFont typeface="Arial" pitchFamily="34" charset="0"/>
              <a:buChar char="•"/>
            </a:pPr>
            <a:r>
              <a:rPr lang="en-US" sz="2400" dirty="0" smtClean="0">
                <a:latin typeface="Arial" pitchFamily="34" charset="0"/>
                <a:cs typeface="Arial" pitchFamily="34" charset="0"/>
              </a:rPr>
              <a:t>Aircraft called 5 mile final – never heard from again</a:t>
            </a:r>
          </a:p>
          <a:p>
            <a:pPr marL="285750" indent="-285750">
              <a:buClr>
                <a:srgbClr val="FFFF00"/>
              </a:buClr>
              <a:buFont typeface="Arial" pitchFamily="34" charset="0"/>
              <a:buChar char="•"/>
            </a:pPr>
            <a:r>
              <a:rPr lang="en-US" sz="2400" dirty="0" smtClean="0">
                <a:latin typeface="Arial" pitchFamily="34" charset="0"/>
                <a:cs typeface="Arial" pitchFamily="34" charset="0"/>
              </a:rPr>
              <a:t>5 hour search with numerous agencies</a:t>
            </a:r>
          </a:p>
          <a:p>
            <a:pPr marL="285750" indent="-285750">
              <a:buClr>
                <a:srgbClr val="FFFF00"/>
              </a:buClr>
              <a:buFont typeface="Arial" pitchFamily="34" charset="0"/>
              <a:buChar char="•"/>
            </a:pPr>
            <a:r>
              <a:rPr lang="en-US" sz="2400" dirty="0" smtClean="0">
                <a:latin typeface="Arial" pitchFamily="34" charset="0"/>
                <a:cs typeface="Arial" pitchFamily="34" charset="0"/>
              </a:rPr>
              <a:t>Very good search plan, structured by Incident Commander at a centralized Command Post</a:t>
            </a:r>
          </a:p>
          <a:p>
            <a:pPr marL="285750" indent="-285750">
              <a:buClr>
                <a:srgbClr val="FFFF00"/>
              </a:buClr>
              <a:buFont typeface="Arial" pitchFamily="34" charset="0"/>
              <a:buChar char="•"/>
            </a:pPr>
            <a:r>
              <a:rPr lang="en-US" sz="2400" dirty="0" smtClean="0">
                <a:latin typeface="Arial" pitchFamily="34" charset="0"/>
                <a:cs typeface="Arial" pitchFamily="34" charset="0"/>
              </a:rPr>
              <a:t>Friends of crewmembers killed (3) were on scene within ten minutes of search helicopter locating the scene…</a:t>
            </a:r>
          </a:p>
          <a:p>
            <a:pPr marL="285750" indent="-285750">
              <a:buClr>
                <a:srgbClr val="FFFF00"/>
              </a:buClr>
              <a:buFont typeface="Arial" pitchFamily="34" charset="0"/>
              <a:buChar char="•"/>
            </a:pPr>
            <a:endParaRPr lang="en-US" sz="2800" dirty="0" smtClean="0"/>
          </a:p>
          <a:p>
            <a:pPr marL="285750" indent="-285750">
              <a:buClr>
                <a:srgbClr val="FFFF00"/>
              </a:buClr>
              <a:buFont typeface="Arial" pitchFamily="34" charset="0"/>
              <a:buChar char="•"/>
            </a:pPr>
            <a:endParaRPr lang="en-US" sz="2800" dirty="0"/>
          </a:p>
        </p:txBody>
      </p:sp>
      <p:sp>
        <p:nvSpPr>
          <p:cNvPr id="60420" name="Rectangle 4"/>
          <p:cNvSpPr>
            <a:spLocks noGrp="1" noChangeArrowheads="1"/>
          </p:cNvSpPr>
          <p:nvPr>
            <p:ph type="title"/>
          </p:nvPr>
        </p:nvSpPr>
        <p:spPr>
          <a:xfrm>
            <a:off x="352426" y="228600"/>
            <a:ext cx="7680960" cy="486227"/>
          </a:xfrm>
          <a:noFill/>
          <a:ln/>
        </p:spPr>
        <p:txBody>
          <a:bodyPr>
            <a:normAutofit fontScale="90000"/>
          </a:bodyPr>
          <a:lstStyle/>
          <a:p>
            <a:pPr algn="ctr"/>
            <a:r>
              <a:rPr lang="en-US" dirty="0" smtClean="0"/>
              <a:t>Oct 20, 2010</a:t>
            </a:r>
            <a:r>
              <a:rPr lang="en-US" dirty="0"/>
              <a:t> </a:t>
            </a:r>
            <a:r>
              <a:rPr lang="en-US" sz="2700" dirty="0" smtClean="0"/>
              <a:t>Cessna O-2 Fatal Crash in Avon Park</a:t>
            </a:r>
            <a:endParaRPr lang="en-US" sz="2700" dirty="0"/>
          </a:p>
        </p:txBody>
      </p:sp>
      <p:pic>
        <p:nvPicPr>
          <p:cNvPr id="7170" name="Picture 2" descr="http://upload.wikimedia.org/wikipedia/commons/b/b4/Cessna_Skymaster_O-2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 y="685798"/>
            <a:ext cx="9144000" cy="61722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5000" y="1524000"/>
            <a:ext cx="4800600" cy="25853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chemeClr val="bg1"/>
                </a:solidFill>
              </a:rPr>
              <a:t>Consider the mental health needs of survivors and responders to these types of incidents. Treat them as officer involved shootings. I recommend everyone gets a visit to a mental health professional afterwards. Everyone. I know for a fact that it can have a major impact on the kinds of people who would never say a word about how an event like this really affects them. </a:t>
            </a:r>
          </a:p>
          <a:p>
            <a:endParaRPr lang="en-US" dirty="0">
              <a:solidFill>
                <a:schemeClr val="bg1"/>
              </a:solidFill>
            </a:endParaRPr>
          </a:p>
        </p:txBody>
      </p:sp>
    </p:spTree>
    <p:extLst>
      <p:ext uri="{BB962C8B-B14F-4D97-AF65-F5344CB8AC3E}">
        <p14:creationId xmlns:p14="http://schemas.microsoft.com/office/powerpoint/2010/main" val="4172081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70"/>
                                        </p:tgtEl>
                                      </p:cBhvr>
                                    </p:animEffect>
                                    <p:set>
                                      <p:cBhvr>
                                        <p:cTn id="7" dur="1" fill="hold">
                                          <p:stCondLst>
                                            <p:cond delay="499"/>
                                          </p:stCondLst>
                                        </p:cTn>
                                        <p:tgtEl>
                                          <p:spTgt spid="7170"/>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19">
                                            <p:bg/>
                                          </p:spTgt>
                                        </p:tgtEl>
                                        <p:attrNameLst>
                                          <p:attrName>style.visibility</p:attrName>
                                        </p:attrNameLst>
                                      </p:cBhvr>
                                      <p:to>
                                        <p:strVal val="visible"/>
                                      </p:to>
                                    </p:set>
                                    <p:animEffect transition="in" filter="dissolve">
                                      <p:cBhvr>
                                        <p:cTn id="11" dur="500"/>
                                        <p:tgtEl>
                                          <p:spTgt spid="60419">
                                            <p:bg/>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0419">
                                            <p:txEl>
                                              <p:pRg st="0" end="0"/>
                                            </p:txEl>
                                          </p:spTgt>
                                        </p:tgtEl>
                                        <p:attrNameLst>
                                          <p:attrName>style.visibility</p:attrName>
                                        </p:attrNameLst>
                                      </p:cBhvr>
                                      <p:to>
                                        <p:strVal val="visible"/>
                                      </p:to>
                                    </p:set>
                                    <p:animEffect transition="in" filter="dissolve">
                                      <p:cBhvr>
                                        <p:cTn id="14" dur="500"/>
                                        <p:tgtEl>
                                          <p:spTgt spid="60419">
                                            <p:txEl>
                                              <p:pRg st="0" end="0"/>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0419">
                                            <p:txEl>
                                              <p:pRg st="1" end="1"/>
                                            </p:txEl>
                                          </p:spTgt>
                                        </p:tgtEl>
                                        <p:attrNameLst>
                                          <p:attrName>style.visibility</p:attrName>
                                        </p:attrNameLst>
                                      </p:cBhvr>
                                      <p:to>
                                        <p:strVal val="visible"/>
                                      </p:to>
                                    </p:set>
                                    <p:animEffect transition="in" filter="dissolve">
                                      <p:cBhvr>
                                        <p:cTn id="17" dur="500"/>
                                        <p:tgtEl>
                                          <p:spTgt spid="60419">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0419">
                                            <p:txEl>
                                              <p:pRg st="2" end="2"/>
                                            </p:txEl>
                                          </p:spTgt>
                                        </p:tgtEl>
                                        <p:attrNameLst>
                                          <p:attrName>style.visibility</p:attrName>
                                        </p:attrNameLst>
                                      </p:cBhvr>
                                      <p:to>
                                        <p:strVal val="visible"/>
                                      </p:to>
                                    </p:set>
                                    <p:animEffect transition="in" filter="dissolve">
                                      <p:cBhvr>
                                        <p:cTn id="20" dur="500"/>
                                        <p:tgtEl>
                                          <p:spTgt spid="60419">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0419">
                                            <p:txEl>
                                              <p:pRg st="3" end="3"/>
                                            </p:txEl>
                                          </p:spTgt>
                                        </p:tgtEl>
                                        <p:attrNameLst>
                                          <p:attrName>style.visibility</p:attrName>
                                        </p:attrNameLst>
                                      </p:cBhvr>
                                      <p:to>
                                        <p:strVal val="visible"/>
                                      </p:to>
                                    </p:set>
                                    <p:animEffect transition="in" filter="dissolve">
                                      <p:cBhvr>
                                        <p:cTn id="23" dur="500"/>
                                        <p:tgtEl>
                                          <p:spTgt spid="604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allAtOnce"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sz="quarter" idx="13"/>
          </p:nvPr>
        </p:nvSpPr>
        <p:spPr>
          <a:xfrm>
            <a:off x="457200" y="1600200"/>
            <a:ext cx="8229600" cy="4525963"/>
          </a:xfrm>
        </p:spPr>
        <p:txBody>
          <a:bodyPr>
            <a:normAutofit/>
          </a:bodyPr>
          <a:lstStyle/>
          <a:p>
            <a:pPr marL="457200" indent="-457200">
              <a:buClr>
                <a:srgbClr val="FA0000"/>
              </a:buClr>
              <a:buFont typeface="Arial" pitchFamily="34" charset="0"/>
              <a:buChar char="•"/>
            </a:pPr>
            <a:r>
              <a:rPr lang="en-US" sz="3200" dirty="0">
                <a:solidFill>
                  <a:srgbClr val="FFFF00"/>
                </a:solidFill>
                <a:latin typeface="Verdana" pitchFamily="34" charset="0"/>
                <a:ea typeface="Verdana" pitchFamily="34" charset="0"/>
                <a:cs typeface="Verdana" pitchFamily="34" charset="0"/>
              </a:rPr>
              <a:t>Have a plan… unless you trust a bunch of people who know nothing about aviation to take care of you and your crew after an incident.</a:t>
            </a:r>
          </a:p>
          <a:p>
            <a:pPr marL="457200" indent="-457200">
              <a:buClr>
                <a:srgbClr val="FA0000"/>
              </a:buClr>
              <a:buFont typeface="Arial" pitchFamily="34" charset="0"/>
              <a:buChar char="•"/>
            </a:pPr>
            <a:r>
              <a:rPr lang="en-US" sz="3200" dirty="0">
                <a:solidFill>
                  <a:srgbClr val="FFFF00"/>
                </a:solidFill>
                <a:latin typeface="Verdana" pitchFamily="34" charset="0"/>
                <a:ea typeface="Verdana" pitchFamily="34" charset="0"/>
                <a:cs typeface="Verdana" pitchFamily="34" charset="0"/>
              </a:rPr>
              <a:t>Make specific task assignments, with a backup for each position.</a:t>
            </a:r>
          </a:p>
          <a:p>
            <a:pPr marL="457200" indent="-457200">
              <a:buClr>
                <a:srgbClr val="FA0000"/>
              </a:buClr>
              <a:buFont typeface="Arial" pitchFamily="34" charset="0"/>
              <a:buChar char="•"/>
            </a:pPr>
            <a:r>
              <a:rPr lang="en-US" sz="3200" dirty="0">
                <a:solidFill>
                  <a:srgbClr val="FFFF00"/>
                </a:solidFill>
                <a:latin typeface="Verdana" pitchFamily="34" charset="0"/>
                <a:ea typeface="Verdana" pitchFamily="34" charset="0"/>
                <a:cs typeface="Verdana" pitchFamily="34" charset="0"/>
              </a:rPr>
              <a:t>Be clear, but as brief as possible.</a:t>
            </a:r>
          </a:p>
          <a:p>
            <a:pPr marL="457200" indent="-457200">
              <a:buClr>
                <a:srgbClr val="FA0000"/>
              </a:buClr>
              <a:buFont typeface="Arial" pitchFamily="34" charset="0"/>
              <a:buChar char="•"/>
            </a:pPr>
            <a:r>
              <a:rPr lang="en-US" sz="3200" dirty="0">
                <a:solidFill>
                  <a:srgbClr val="FFFF00"/>
                </a:solidFill>
                <a:latin typeface="Verdana" pitchFamily="34" charset="0"/>
                <a:ea typeface="Verdana" pitchFamily="34" charset="0"/>
                <a:cs typeface="Verdana" pitchFamily="34" charset="0"/>
              </a:rPr>
              <a:t>Provide a quick reference sheet.</a:t>
            </a:r>
          </a:p>
        </p:txBody>
      </p:sp>
      <p:sp>
        <p:nvSpPr>
          <p:cNvPr id="59396" name="Rectangle 4"/>
          <p:cNvSpPr>
            <a:spLocks noGrp="1" noChangeArrowheads="1"/>
          </p:cNvSpPr>
          <p:nvPr>
            <p:ph type="title"/>
          </p:nvPr>
        </p:nvSpPr>
        <p:spPr/>
        <p:txBody>
          <a:bodyPr/>
          <a:lstStyle/>
          <a:p>
            <a:r>
              <a:rPr lang="en-US" i="1">
                <a:solidFill>
                  <a:srgbClr val="FF0000"/>
                </a:solidFill>
              </a:rPr>
              <a:t>Conclusion</a:t>
            </a:r>
          </a:p>
        </p:txBody>
      </p:sp>
      <p:sp>
        <p:nvSpPr>
          <p:cNvPr id="59399" name="Rectangle 7"/>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spcBef>
                <a:spcPct val="20000"/>
              </a:spcBef>
              <a:buClr>
                <a:srgbClr val="FA0000"/>
              </a:buClr>
              <a:buSzPct val="100000"/>
              <a:buFont typeface="Arial" pitchFamily="34" charset="0"/>
              <a:buChar char="•"/>
            </a:pPr>
            <a:r>
              <a:rPr lang="en-US" sz="3200" dirty="0">
                <a:solidFill>
                  <a:srgbClr val="FFFF00"/>
                </a:solidFill>
                <a:effectLst>
                  <a:outerShdw blurRad="38100" dist="38100" dir="2700000" algn="tl">
                    <a:srgbClr val="000000"/>
                  </a:outerShdw>
                </a:effectLst>
                <a:latin typeface="Verdana" pitchFamily="34" charset="0"/>
              </a:rPr>
              <a:t>Provide all phone numbers and contact procedures for </a:t>
            </a:r>
            <a:r>
              <a:rPr lang="en-US" sz="3200" i="1" u="sng" dirty="0">
                <a:solidFill>
                  <a:srgbClr val="FFFF00"/>
                </a:solidFill>
                <a:effectLst>
                  <a:outerShdw blurRad="38100" dist="38100" dir="2700000" algn="tl">
                    <a:srgbClr val="000000"/>
                  </a:outerShdw>
                </a:effectLst>
                <a:latin typeface="Verdana" pitchFamily="34" charset="0"/>
              </a:rPr>
              <a:t>any</a:t>
            </a:r>
            <a:r>
              <a:rPr lang="en-US" sz="3200" dirty="0">
                <a:solidFill>
                  <a:srgbClr val="FFFF00"/>
                </a:solidFill>
                <a:effectLst>
                  <a:outerShdw blurRad="38100" dist="38100" dir="2700000" algn="tl">
                    <a:srgbClr val="000000"/>
                  </a:outerShdw>
                </a:effectLst>
                <a:latin typeface="Verdana" pitchFamily="34" charset="0"/>
              </a:rPr>
              <a:t> resource you may need. </a:t>
            </a:r>
          </a:p>
          <a:p>
            <a:pPr marL="457200" indent="-457200">
              <a:spcBef>
                <a:spcPct val="20000"/>
              </a:spcBef>
              <a:buClr>
                <a:srgbClr val="FA0000"/>
              </a:buClr>
              <a:buSzPct val="100000"/>
              <a:buFont typeface="Arial" pitchFamily="34" charset="0"/>
              <a:buChar char="•"/>
            </a:pPr>
            <a:r>
              <a:rPr lang="en-US" sz="3200" dirty="0">
                <a:solidFill>
                  <a:srgbClr val="FFFF00"/>
                </a:solidFill>
                <a:effectLst>
                  <a:outerShdw blurRad="38100" dist="38100" dir="2700000" algn="tl">
                    <a:srgbClr val="000000"/>
                  </a:outerShdw>
                </a:effectLst>
                <a:latin typeface="Verdana" pitchFamily="34" charset="0"/>
              </a:rPr>
              <a:t>Make the plan accessible to everyone involved (have it in the car, at the desk, intranet).</a:t>
            </a:r>
          </a:p>
          <a:p>
            <a:pPr marL="457200" indent="-457200">
              <a:spcBef>
                <a:spcPct val="20000"/>
              </a:spcBef>
              <a:buClr>
                <a:srgbClr val="FA0000"/>
              </a:buClr>
              <a:buSzPct val="100000"/>
              <a:buFont typeface="Arial" pitchFamily="34" charset="0"/>
              <a:buChar char="•"/>
            </a:pPr>
            <a:r>
              <a:rPr lang="en-US" sz="3200" dirty="0">
                <a:solidFill>
                  <a:srgbClr val="FFFF00"/>
                </a:solidFill>
                <a:effectLst>
                  <a:outerShdw blurRad="38100" dist="38100" dir="2700000" algn="tl">
                    <a:srgbClr val="000000"/>
                  </a:outerShdw>
                </a:effectLst>
                <a:latin typeface="Verdana" pitchFamily="34" charset="0"/>
              </a:rPr>
              <a:t>Include a plan to protect the crew and their family (data sheets).</a:t>
            </a:r>
          </a:p>
          <a:p>
            <a:pPr marL="457200" indent="-457200">
              <a:spcBef>
                <a:spcPct val="20000"/>
              </a:spcBef>
              <a:buClr>
                <a:srgbClr val="FA0000"/>
              </a:buClr>
              <a:buSzPct val="100000"/>
              <a:buFont typeface="Arial" pitchFamily="34" charset="0"/>
              <a:buChar char="•"/>
            </a:pPr>
            <a:endParaRPr lang="en-US" sz="3200" dirty="0">
              <a:solidFill>
                <a:srgbClr val="FFFF00"/>
              </a:solidFill>
              <a:effectLst>
                <a:outerShdw blurRad="38100" dist="38100" dir="2700000" algn="tl">
                  <a:srgbClr val="000000"/>
                </a:outerShdw>
              </a:effectLst>
              <a:latin typeface="Verdana" pitchFamily="34" charset="0"/>
            </a:endParaRPr>
          </a:p>
        </p:txBody>
      </p:sp>
      <p:sp>
        <p:nvSpPr>
          <p:cNvPr id="59395" name="Rectangle 3"/>
          <p:cNvSpPr>
            <a:spLocks noChangeArrowheads="1"/>
          </p:cNvSpPr>
          <p:nvPr/>
        </p:nvSpPr>
        <p:spPr bwMode="auto">
          <a:xfrm>
            <a:off x="457200" y="1600200"/>
            <a:ext cx="822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spcBef>
                <a:spcPct val="20000"/>
              </a:spcBef>
              <a:buClr>
                <a:srgbClr val="FA0000"/>
              </a:buClr>
              <a:buSzPct val="100000"/>
              <a:buFont typeface="Arial" pitchFamily="34" charset="0"/>
              <a:buChar char="•"/>
            </a:pPr>
            <a:r>
              <a:rPr lang="en-US" sz="3200" dirty="0">
                <a:solidFill>
                  <a:srgbClr val="FFFF00"/>
                </a:solidFill>
                <a:effectLst>
                  <a:outerShdw blurRad="38100" dist="38100" dir="2700000" algn="tl">
                    <a:srgbClr val="000000"/>
                  </a:outerShdw>
                </a:effectLst>
                <a:latin typeface="Verdana" pitchFamily="34" charset="0"/>
              </a:rPr>
              <a:t>Have a trained aircraft accident investigator in the unit. </a:t>
            </a:r>
          </a:p>
          <a:p>
            <a:pPr marL="457200" indent="-457200">
              <a:spcBef>
                <a:spcPct val="20000"/>
              </a:spcBef>
              <a:buClr>
                <a:srgbClr val="FA0000"/>
              </a:buClr>
              <a:buSzPct val="100000"/>
              <a:buFont typeface="Arial" pitchFamily="34" charset="0"/>
              <a:buChar char="•"/>
            </a:pPr>
            <a:r>
              <a:rPr lang="en-US" sz="3200" dirty="0">
                <a:solidFill>
                  <a:srgbClr val="FFFF00"/>
                </a:solidFill>
                <a:effectLst>
                  <a:outerShdw blurRad="38100" dist="38100" dir="2700000" algn="tl">
                    <a:srgbClr val="000000"/>
                  </a:outerShdw>
                </a:effectLst>
                <a:latin typeface="Verdana" pitchFamily="34" charset="0"/>
              </a:rPr>
              <a:t>Put together an accident response kit with everything needed to work the incident site.</a:t>
            </a:r>
          </a:p>
          <a:p>
            <a:pPr marL="457200" indent="-457200">
              <a:spcBef>
                <a:spcPct val="20000"/>
              </a:spcBef>
              <a:buClr>
                <a:srgbClr val="FA0000"/>
              </a:buClr>
              <a:buSzPct val="100000"/>
              <a:buFont typeface="Arial" pitchFamily="34" charset="0"/>
              <a:buChar char="•"/>
            </a:pPr>
            <a:endParaRPr lang="en-US" sz="3200" dirty="0">
              <a:solidFill>
                <a:srgbClr val="FFFF00"/>
              </a:solidFill>
              <a:effectLst>
                <a:outerShdw blurRad="38100" dist="38100" dir="2700000" algn="tl">
                  <a:srgbClr val="000000"/>
                </a:outerShdw>
              </a:effectLst>
              <a:latin typeface="Verdana" pitchFamily="34" charset="0"/>
            </a:endParaRPr>
          </a:p>
          <a:p>
            <a:pPr marL="457200" indent="-457200">
              <a:spcBef>
                <a:spcPct val="20000"/>
              </a:spcBef>
              <a:buClr>
                <a:srgbClr val="FA0000"/>
              </a:buClr>
              <a:buSzPct val="100000"/>
              <a:buFont typeface="Arial" pitchFamily="34" charset="0"/>
              <a:buChar char="•"/>
            </a:pPr>
            <a:endParaRPr lang="en-US" sz="3200" dirty="0">
              <a:solidFill>
                <a:srgbClr val="FFFF00"/>
              </a:solidFill>
              <a:effectLst>
                <a:outerShdw blurRad="38100" dist="38100" dir="2700000" algn="tl">
                  <a:srgbClr val="000000"/>
                </a:outerShdw>
              </a:effectLst>
              <a:latin typeface="Verdana" pitchFamily="34" charset="0"/>
            </a:endParaRPr>
          </a:p>
        </p:txBody>
      </p:sp>
      <p:sp>
        <p:nvSpPr>
          <p:cNvPr id="59397" name="Text Box 5"/>
          <p:cNvSpPr txBox="1">
            <a:spLocks noChangeArrowheads="1"/>
          </p:cNvSpPr>
          <p:nvPr/>
        </p:nvSpPr>
        <p:spPr bwMode="auto">
          <a:xfrm>
            <a:off x="1676400" y="2895600"/>
            <a:ext cx="5791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4000" b="1" i="1">
                <a:solidFill>
                  <a:srgbClr val="FF0000"/>
                </a:solidFill>
              </a:rPr>
              <a:t>Then practice the plan!</a:t>
            </a:r>
            <a:endParaRPr lang="en-US" sz="4000" b="1">
              <a:solidFill>
                <a:srgbClr val="FF0000"/>
              </a:solidFill>
            </a:endParaRPr>
          </a:p>
          <a:p>
            <a:endParaRPr lang="en-US" sz="4000">
              <a:solidFill>
                <a:srgbClr val="FF0000"/>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59394">
                                            <p:txEl>
                                              <p:pRg st="0" end="0"/>
                                            </p:txEl>
                                          </p:spTgt>
                                        </p:tgtEl>
                                      </p:cBhvr>
                                    </p:animEffect>
                                    <p:set>
                                      <p:cBhvr>
                                        <p:cTn id="7" dur="1" fill="hold">
                                          <p:stCondLst>
                                            <p:cond delay="999"/>
                                          </p:stCondLst>
                                        </p:cTn>
                                        <p:tgtEl>
                                          <p:spTgt spid="59394">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9394">
                                            <p:txEl>
                                              <p:pRg st="1" end="1"/>
                                            </p:txEl>
                                          </p:spTgt>
                                        </p:tgtEl>
                                      </p:cBhvr>
                                    </p:animEffect>
                                    <p:set>
                                      <p:cBhvr>
                                        <p:cTn id="10" dur="1" fill="hold">
                                          <p:stCondLst>
                                            <p:cond delay="999"/>
                                          </p:stCondLst>
                                        </p:cTn>
                                        <p:tgtEl>
                                          <p:spTgt spid="59394">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9394">
                                            <p:txEl>
                                              <p:pRg st="2" end="2"/>
                                            </p:txEl>
                                          </p:spTgt>
                                        </p:tgtEl>
                                      </p:cBhvr>
                                    </p:animEffect>
                                    <p:set>
                                      <p:cBhvr>
                                        <p:cTn id="13" dur="1" fill="hold">
                                          <p:stCondLst>
                                            <p:cond delay="999"/>
                                          </p:stCondLst>
                                        </p:cTn>
                                        <p:tgtEl>
                                          <p:spTgt spid="59394">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59394">
                                            <p:txEl>
                                              <p:pRg st="3" end="3"/>
                                            </p:txEl>
                                          </p:spTgt>
                                        </p:tgtEl>
                                      </p:cBhvr>
                                    </p:animEffect>
                                    <p:set>
                                      <p:cBhvr>
                                        <p:cTn id="16" dur="1" fill="hold">
                                          <p:stCondLst>
                                            <p:cond delay="999"/>
                                          </p:stCondLst>
                                        </p:cTn>
                                        <p:tgtEl>
                                          <p:spTgt spid="59394">
                                            <p:txEl>
                                              <p:pRg st="3" end="3"/>
                                            </p:txEl>
                                          </p:spTgt>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59399">
                                            <p:txEl>
                                              <p:pRg st="0" end="0"/>
                                            </p:txEl>
                                          </p:spTgt>
                                        </p:tgtEl>
                                        <p:attrNameLst>
                                          <p:attrName>style.visibility</p:attrName>
                                        </p:attrNameLst>
                                      </p:cBhvr>
                                      <p:to>
                                        <p:strVal val="visible"/>
                                      </p:to>
                                    </p:set>
                                    <p:animEffect transition="in" filter="fade">
                                      <p:cBhvr>
                                        <p:cTn id="19" dur="1000"/>
                                        <p:tgtEl>
                                          <p:spTgt spid="59399">
                                            <p:txEl>
                                              <p:pRg st="0" end="0"/>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59399">
                                            <p:txEl>
                                              <p:pRg st="1" end="1"/>
                                            </p:txEl>
                                          </p:spTgt>
                                        </p:tgtEl>
                                        <p:attrNameLst>
                                          <p:attrName>style.visibility</p:attrName>
                                        </p:attrNameLst>
                                      </p:cBhvr>
                                      <p:to>
                                        <p:strVal val="visible"/>
                                      </p:to>
                                    </p:set>
                                    <p:animEffect transition="in" filter="fade">
                                      <p:cBhvr>
                                        <p:cTn id="22" dur="1000"/>
                                        <p:tgtEl>
                                          <p:spTgt spid="59399">
                                            <p:txEl>
                                              <p:pRg st="1" end="1"/>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59399">
                                            <p:txEl>
                                              <p:pRg st="2" end="2"/>
                                            </p:txEl>
                                          </p:spTgt>
                                        </p:tgtEl>
                                        <p:attrNameLst>
                                          <p:attrName>style.visibility</p:attrName>
                                        </p:attrNameLst>
                                      </p:cBhvr>
                                      <p:to>
                                        <p:strVal val="visible"/>
                                      </p:to>
                                    </p:set>
                                    <p:animEffect transition="in" filter="fade">
                                      <p:cBhvr>
                                        <p:cTn id="25" dur="1000"/>
                                        <p:tgtEl>
                                          <p:spTgt spid="5939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1000"/>
                                        <p:tgtEl>
                                          <p:spTgt spid="59399">
                                            <p:txEl>
                                              <p:pRg st="0" end="0"/>
                                            </p:txEl>
                                          </p:spTgt>
                                        </p:tgtEl>
                                      </p:cBhvr>
                                    </p:animEffect>
                                    <p:set>
                                      <p:cBhvr>
                                        <p:cTn id="30" dur="1" fill="hold">
                                          <p:stCondLst>
                                            <p:cond delay="999"/>
                                          </p:stCondLst>
                                        </p:cTn>
                                        <p:tgtEl>
                                          <p:spTgt spid="59399">
                                            <p:txEl>
                                              <p:pRg st="0" end="0"/>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59399">
                                            <p:txEl>
                                              <p:pRg st="1" end="1"/>
                                            </p:txEl>
                                          </p:spTgt>
                                        </p:tgtEl>
                                      </p:cBhvr>
                                    </p:animEffect>
                                    <p:set>
                                      <p:cBhvr>
                                        <p:cTn id="33" dur="1" fill="hold">
                                          <p:stCondLst>
                                            <p:cond delay="999"/>
                                          </p:stCondLst>
                                        </p:cTn>
                                        <p:tgtEl>
                                          <p:spTgt spid="59399">
                                            <p:txEl>
                                              <p:pRg st="1" end="1"/>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59399">
                                            <p:txEl>
                                              <p:pRg st="2" end="2"/>
                                            </p:txEl>
                                          </p:spTgt>
                                        </p:tgtEl>
                                      </p:cBhvr>
                                    </p:animEffect>
                                    <p:set>
                                      <p:cBhvr>
                                        <p:cTn id="36" dur="1" fill="hold">
                                          <p:stCondLst>
                                            <p:cond delay="999"/>
                                          </p:stCondLst>
                                        </p:cTn>
                                        <p:tgtEl>
                                          <p:spTgt spid="59399">
                                            <p:txEl>
                                              <p:pRg st="2" end="2"/>
                                            </p:txEl>
                                          </p:spTgt>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59395"/>
                                        </p:tgtEl>
                                        <p:attrNameLst>
                                          <p:attrName>style.visibility</p:attrName>
                                        </p:attrNameLst>
                                      </p:cBhvr>
                                      <p:to>
                                        <p:strVal val="visible"/>
                                      </p:to>
                                    </p:set>
                                    <p:animEffect transition="in" filter="fade">
                                      <p:cBhvr>
                                        <p:cTn id="39" dur="1000"/>
                                        <p:tgtEl>
                                          <p:spTgt spid="593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grpId="1" nodeType="clickEffect">
                                  <p:stCondLst>
                                    <p:cond delay="0"/>
                                  </p:stCondLst>
                                  <p:childTnLst>
                                    <p:animEffect transition="out" filter="fade">
                                      <p:cBhvr>
                                        <p:cTn id="43" dur="1000"/>
                                        <p:tgtEl>
                                          <p:spTgt spid="59395"/>
                                        </p:tgtEl>
                                      </p:cBhvr>
                                    </p:animEffect>
                                    <p:set>
                                      <p:cBhvr>
                                        <p:cTn id="44" dur="1" fill="hold">
                                          <p:stCondLst>
                                            <p:cond delay="999"/>
                                          </p:stCondLst>
                                        </p:cTn>
                                        <p:tgtEl>
                                          <p:spTgt spid="59395"/>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59397"/>
                                        </p:tgtEl>
                                        <p:attrNameLst>
                                          <p:attrName>style.visibility</p:attrName>
                                        </p:attrNameLst>
                                      </p:cBhvr>
                                      <p:to>
                                        <p:strVal val="visible"/>
                                      </p:to>
                                    </p:set>
                                    <p:animEffect transition="in" filter="fade">
                                      <p:cBhvr>
                                        <p:cTn id="47" dur="10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allAtOnce"/>
      <p:bldP spid="59399" grpId="0" build="allAtOnce"/>
      <p:bldP spid="59399" grpId="1" build="allAtOnce"/>
      <p:bldP spid="59395" grpId="0"/>
      <p:bldP spid="59395" grpId="1"/>
      <p:bldP spid="5939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sz="quarter" idx="13"/>
          </p:nvPr>
        </p:nvSpPr>
        <p:spPr>
          <a:xfrm>
            <a:off x="457200" y="1600200"/>
            <a:ext cx="8229600" cy="4525963"/>
          </a:xfrm>
        </p:spPr>
        <p:txBody>
          <a:bodyPr>
            <a:normAutofit/>
          </a:bodyPr>
          <a:lstStyle/>
          <a:p>
            <a:pPr marL="457200" indent="-457200">
              <a:buClr>
                <a:srgbClr val="FA0000"/>
              </a:buClr>
              <a:buFont typeface="Arial" pitchFamily="34" charset="0"/>
              <a:buChar char="•"/>
            </a:pPr>
            <a:r>
              <a:rPr lang="en-US" sz="3200" dirty="0" smtClean="0">
                <a:solidFill>
                  <a:srgbClr val="FFFF00"/>
                </a:solidFill>
                <a:latin typeface="Verdana" pitchFamily="34" charset="0"/>
                <a:ea typeface="Verdana" pitchFamily="34" charset="0"/>
                <a:cs typeface="Verdana" pitchFamily="34" charset="0"/>
              </a:rPr>
              <a:t>Sample Plans…</a:t>
            </a:r>
            <a:endParaRPr lang="en-US" sz="3200" dirty="0">
              <a:solidFill>
                <a:srgbClr val="FFFF00"/>
              </a:solidFill>
              <a:latin typeface="Verdana" pitchFamily="34" charset="0"/>
              <a:ea typeface="Verdana" pitchFamily="34" charset="0"/>
              <a:cs typeface="Verdana" pitchFamily="34" charset="0"/>
            </a:endParaRPr>
          </a:p>
        </p:txBody>
      </p:sp>
      <p:sp>
        <p:nvSpPr>
          <p:cNvPr id="59396" name="Rectangle 4"/>
          <p:cNvSpPr>
            <a:spLocks noGrp="1" noChangeArrowheads="1"/>
          </p:cNvSpPr>
          <p:nvPr>
            <p:ph type="title"/>
          </p:nvPr>
        </p:nvSpPr>
        <p:spPr/>
        <p:txBody>
          <a:bodyPr/>
          <a:lstStyle/>
          <a:p>
            <a:r>
              <a:rPr lang="en-US" i="1">
                <a:solidFill>
                  <a:srgbClr val="FF0000"/>
                </a:solidFill>
              </a:rPr>
              <a:t>Conclusion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45" t="10714" r="23363" b="4762"/>
          <a:stretch/>
        </p:blipFill>
        <p:spPr bwMode="auto">
          <a:xfrm>
            <a:off x="1828800" y="304800"/>
            <a:ext cx="7024914" cy="618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821713" y="497392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133600" y="579120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634" t="10863" r="21303" b="5605"/>
          <a:stretch/>
        </p:blipFill>
        <p:spPr bwMode="auto">
          <a:xfrm>
            <a:off x="551543" y="190717"/>
            <a:ext cx="7708593" cy="556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10800000">
            <a:off x="6477000" y="398000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9310" y="6051436"/>
            <a:ext cx="8313057" cy="369332"/>
          </a:xfrm>
          <a:prstGeom prst="rect">
            <a:avLst/>
          </a:prstGeom>
        </p:spPr>
        <p:txBody>
          <a:bodyPr wrap="square">
            <a:spAutoFit/>
          </a:bodyPr>
          <a:lstStyle/>
          <a:p>
            <a:r>
              <a:rPr lang="en-US" dirty="0"/>
              <a:t>https://www.dropbox.com/sh/y2tgxbz2iirkht8/vrgrqlIsWI/Mishap%20Plan.doc</a:t>
            </a:r>
          </a:p>
        </p:txBody>
      </p:sp>
    </p:spTree>
    <p:extLst>
      <p:ext uri="{BB962C8B-B14F-4D97-AF65-F5344CB8AC3E}">
        <p14:creationId xmlns:p14="http://schemas.microsoft.com/office/powerpoint/2010/main" val="21172360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childTnLst>
                                </p:cTn>
                              </p:par>
                            </p:childTnLst>
                          </p:cTn>
                        </p:par>
                        <p:par>
                          <p:cTn id="28" fill="hold">
                            <p:stCondLst>
                              <p:cond delay="0"/>
                            </p:stCondLst>
                            <p:childTnLst>
                              <p:par>
                                <p:cTn id="29" presetID="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p:cNvSpPr>
            <a:spLocks noGrp="1"/>
          </p:cNvSpPr>
          <p:nvPr>
            <p:ph sz="quarter" idx="13"/>
          </p:nvPr>
        </p:nvSpPr>
        <p:spPr>
          <a:xfrm>
            <a:off x="328613" y="533400"/>
            <a:ext cx="8486774" cy="4724400"/>
          </a:xfrm>
        </p:spPr>
        <p:txBody>
          <a:bodyPr>
            <a:normAutofit/>
          </a:bodyPr>
          <a:lstStyle/>
          <a:p>
            <a:r>
              <a:rPr lang="en-US" sz="2400" b="1" dirty="0" smtClean="0">
                <a:solidFill>
                  <a:srgbClr val="FFFF00"/>
                </a:solidFill>
              </a:rPr>
              <a:t>There are no new ways to crash an aircraft…</a:t>
            </a:r>
            <a:endParaRPr lang="en-US" sz="2400" b="1" dirty="0">
              <a:solidFill>
                <a:srgbClr val="FFFF00"/>
              </a:solidFill>
            </a:endParaRPr>
          </a:p>
          <a:p>
            <a:r>
              <a:rPr lang="en-US" sz="2400" b="1" dirty="0" smtClean="0">
                <a:solidFill>
                  <a:srgbClr val="FFFF00"/>
                </a:solidFill>
              </a:rPr>
              <a:t>…but there are new ways to keep people from crashing them</a:t>
            </a:r>
            <a:endParaRPr lang="en-US" sz="2400" b="1" dirty="0">
              <a:solidFill>
                <a:srgbClr val="FFFF00"/>
              </a:solidFill>
            </a:endParaRPr>
          </a:p>
        </p:txBody>
      </p:sp>
      <p:sp>
        <p:nvSpPr>
          <p:cNvPr id="4" name="TextBox 3"/>
          <p:cNvSpPr txBox="1"/>
          <p:nvPr/>
        </p:nvSpPr>
        <p:spPr>
          <a:xfrm>
            <a:off x="-34636" y="3223222"/>
            <a:ext cx="3581400" cy="1508105"/>
          </a:xfrm>
          <a:prstGeom prst="rect">
            <a:avLst/>
          </a:prstGeom>
          <a:noFill/>
        </p:spPr>
        <p:txBody>
          <a:bodyPr wrap="square" rtlCol="0">
            <a:spAutoFit/>
          </a:bodyPr>
          <a:lstStyle/>
          <a:p>
            <a:pPr algn="ctr" fontAlgn="auto">
              <a:spcBef>
                <a:spcPts val="0"/>
              </a:spcBef>
              <a:spcAft>
                <a:spcPts val="0"/>
              </a:spcAft>
            </a:pPr>
            <a:r>
              <a:rPr lang="en-US" sz="3200" b="1" dirty="0">
                <a:solidFill>
                  <a:srgbClr val="FFFFFF">
                    <a:lumMod val="95000"/>
                  </a:srgbClr>
                </a:solidFill>
                <a:latin typeface="Baskerville Old Face" pitchFamily="18" charset="0"/>
              </a:rPr>
              <a:t>Bryan Smith</a:t>
            </a:r>
          </a:p>
          <a:p>
            <a:pPr algn="ctr" fontAlgn="auto">
              <a:spcBef>
                <a:spcPts val="0"/>
              </a:spcBef>
              <a:spcAft>
                <a:spcPts val="0"/>
              </a:spcAft>
            </a:pPr>
            <a:r>
              <a:rPr lang="en-US" sz="2000" dirty="0">
                <a:solidFill>
                  <a:srgbClr val="FFFF00"/>
                </a:solidFill>
                <a:latin typeface="Baskerville Old Face" pitchFamily="18" charset="0"/>
              </a:rPr>
              <a:t>Safety Program Manager</a:t>
            </a:r>
          </a:p>
          <a:p>
            <a:pPr algn="ctr" fontAlgn="auto">
              <a:spcBef>
                <a:spcPts val="0"/>
              </a:spcBef>
              <a:spcAft>
                <a:spcPts val="0"/>
              </a:spcAft>
            </a:pPr>
            <a:r>
              <a:rPr lang="en-US" sz="2000" dirty="0">
                <a:solidFill>
                  <a:srgbClr val="FFFF00"/>
                </a:solidFill>
                <a:latin typeface="Baskerville Old Face" pitchFamily="18" charset="0"/>
              </a:rPr>
              <a:t>safety@alea.org</a:t>
            </a:r>
          </a:p>
          <a:p>
            <a:pPr algn="ctr" fontAlgn="auto">
              <a:spcBef>
                <a:spcPts val="0"/>
              </a:spcBef>
              <a:spcAft>
                <a:spcPts val="0"/>
              </a:spcAft>
            </a:pPr>
            <a:r>
              <a:rPr lang="en-US" sz="2000" dirty="0" smtClean="0">
                <a:solidFill>
                  <a:srgbClr val="FFFF00"/>
                </a:solidFill>
                <a:latin typeface="Baskerville Old Face" pitchFamily="18" charset="0"/>
              </a:rPr>
              <a:t>239-938-6144</a:t>
            </a:r>
            <a:endParaRPr lang="en-US" sz="2000" dirty="0">
              <a:solidFill>
                <a:srgbClr val="FFFF00"/>
              </a:solidFill>
              <a:latin typeface="Baskerville Old Face" pitchFamily="18" charset="0"/>
            </a:endParaRPr>
          </a:p>
        </p:txBody>
      </p:sp>
    </p:spTree>
    <p:extLst>
      <p:ext uri="{BB962C8B-B14F-4D97-AF65-F5344CB8AC3E}">
        <p14:creationId xmlns:p14="http://schemas.microsoft.com/office/powerpoint/2010/main" val="581341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G_3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B2B2B2"/>
          </a:solidFill>
        </p:spPr>
      </p:pic>
      <p:sp>
        <p:nvSpPr>
          <p:cNvPr id="3077" name="Text Box 5"/>
          <p:cNvSpPr txBox="1">
            <a:spLocks noChangeArrowheads="1"/>
          </p:cNvSpPr>
          <p:nvPr/>
        </p:nvSpPr>
        <p:spPr bwMode="auto">
          <a:xfrm>
            <a:off x="2438400" y="5715000"/>
            <a:ext cx="470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rgbClr val="FFFF00"/>
                </a:solidFill>
                <a:latin typeface="Arial Black" pitchFamily="34" charset="0"/>
              </a:rPr>
              <a:t>Why make a plan?</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Content Placeholder 1"/>
          <p:cNvSpPr>
            <a:spLocks noGrp="1"/>
          </p:cNvSpPr>
          <p:nvPr>
            <p:ph sz="quarter" idx="13"/>
          </p:nvPr>
        </p:nvSpPr>
        <p:spPr/>
        <p:txBody>
          <a:bodyPr>
            <a:normAutofit fontScale="92500"/>
          </a:bodyPr>
          <a:lstStyle/>
          <a:p>
            <a:r>
              <a:rPr lang="en-US" dirty="0" smtClean="0"/>
              <a:t>Take out a piece of paper and write down what you would do if…</a:t>
            </a:r>
          </a:p>
          <a:p>
            <a:pPr marL="285750" indent="-285750">
              <a:buClr>
                <a:srgbClr val="FA0000"/>
              </a:buClr>
              <a:buFont typeface="Arial" pitchFamily="34" charset="0"/>
              <a:buChar char="•"/>
            </a:pPr>
            <a:r>
              <a:rPr lang="en-US" dirty="0" smtClean="0"/>
              <a:t>The communications center calls and informs you that one of your aircraft went out on a flight and never returned. They are unable to contact the crew by radio or phone, there is no ELT signal, no 911 calls about an aircraft down. The Chief Pilot and Safety Officer were aboard…what do you do?</a:t>
            </a:r>
          </a:p>
          <a:p>
            <a:pPr marL="285750" indent="-285750">
              <a:buClr>
                <a:srgbClr val="FA0000"/>
              </a:buClr>
              <a:buFont typeface="Arial" pitchFamily="34" charset="0"/>
              <a:buChar char="•"/>
            </a:pPr>
            <a:r>
              <a:rPr lang="en-US" dirty="0" smtClean="0"/>
              <a:t>The aircraft still has not been found. The news caught wind of the story and the Chief Pilot’s wife just saw the story on the news, she is calling you.</a:t>
            </a:r>
          </a:p>
          <a:p>
            <a:pPr marL="285750" indent="-285750">
              <a:buClr>
                <a:srgbClr val="FA0000"/>
              </a:buClr>
              <a:buFont typeface="Arial" pitchFamily="34" charset="0"/>
              <a:buChar char="•"/>
            </a:pPr>
            <a:r>
              <a:rPr lang="en-US" dirty="0" smtClean="0"/>
              <a:t>The aircraft was just found, it is in a forested area 2 miles away from the nearest road. A bank robbery was just dispatched and they are asking for air support.</a:t>
            </a:r>
          </a:p>
          <a:p>
            <a:pPr marL="285750" indent="-285750">
              <a:buClr>
                <a:srgbClr val="FA0000"/>
              </a:buClr>
              <a:buFont typeface="Arial" pitchFamily="34" charset="0"/>
              <a:buChar char="•"/>
            </a:pPr>
            <a:r>
              <a:rPr lang="en-US" dirty="0" smtClean="0"/>
              <a:t>The PIO just told you that the Chief expects you to join him for a press briefing. What information can you disclose?</a:t>
            </a:r>
          </a:p>
          <a:p>
            <a:pPr marL="285750" indent="-285750">
              <a:buClr>
                <a:srgbClr val="FA0000"/>
              </a:buClr>
              <a:buFont typeface="Arial" pitchFamily="34" charset="0"/>
              <a:buChar char="•"/>
            </a:pPr>
            <a:r>
              <a:rPr lang="en-US" dirty="0" smtClean="0"/>
              <a:t>Who conducts the investigation?</a:t>
            </a:r>
          </a:p>
          <a:p>
            <a:pPr marL="285750" indent="-285750">
              <a:buClr>
                <a:srgbClr val="FA0000"/>
              </a:buClr>
              <a:buFont typeface="Arial" pitchFamily="34" charset="0"/>
              <a:buChar char="•"/>
            </a:pPr>
            <a:r>
              <a:rPr lang="en-US" dirty="0" smtClean="0"/>
              <a:t>What do you do with the aircraft?</a:t>
            </a:r>
          </a:p>
          <a:p>
            <a:endParaRPr lang="en-US" dirty="0" smtClean="0"/>
          </a:p>
          <a:p>
            <a:endParaRPr lang="en-US" dirty="0"/>
          </a:p>
        </p:txBody>
      </p:sp>
      <p:sp>
        <p:nvSpPr>
          <p:cNvPr id="3" name="Title 2"/>
          <p:cNvSpPr>
            <a:spLocks noGrp="1"/>
          </p:cNvSpPr>
          <p:nvPr>
            <p:ph type="title"/>
          </p:nvPr>
        </p:nvSpPr>
        <p:spPr>
          <a:xfrm>
            <a:off x="352426" y="228600"/>
            <a:ext cx="7680960" cy="685800"/>
          </a:xfrm>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vert="horz" lIns="91440" tIns="45720" rIns="91440" bIns="45720" rtlCol="0" anchor="b" anchorCtr="0">
            <a:noAutofit/>
          </a:bodyPr>
          <a:lstStyle/>
          <a:p>
            <a:pPr algn="ctr">
              <a:spcBef>
                <a:spcPct val="0"/>
              </a:spcBef>
            </a:pPr>
            <a:r>
              <a:rPr lang="en-US" sz="3600" b="1" dirty="0" smtClean="0">
                <a:ln w="17780" cmpd="sng">
                  <a:solidFill>
                    <a:srgbClr val="FFFFFF"/>
                  </a:solidFill>
                  <a:prstDash val="solid"/>
                  <a:miter lim="800000"/>
                </a:ln>
                <a:solidFill>
                  <a:schemeClr val="bg1"/>
                </a:solidFill>
                <a:effectLst>
                  <a:outerShdw blurRad="38100" dist="38100" dir="2700000" algn="tl">
                    <a:srgbClr val="000000">
                      <a:alpha val="43137"/>
                    </a:srgbClr>
                  </a:outerShdw>
                </a:effectLst>
                <a:latin typeface="Eras Bold ITC" pitchFamily="34" charset="0"/>
              </a:rPr>
              <a:t>Exercise</a:t>
            </a:r>
            <a:endParaRPr lang="en-US" sz="3600" b="1" dirty="0">
              <a:ln w="17780" cmpd="sng">
                <a:solidFill>
                  <a:srgbClr val="FFFFFF"/>
                </a:solidFill>
                <a:prstDash val="solid"/>
                <a:miter lim="800000"/>
              </a:ln>
              <a:solidFill>
                <a:schemeClr val="bg1"/>
              </a:solidFill>
              <a:effectLst>
                <a:outerShdw blurRad="38100" dist="38100" dir="2700000" algn="tl">
                  <a:srgbClr val="000000">
                    <a:alpha val="43137"/>
                  </a:srgbClr>
                </a:outerShdw>
              </a:effectLst>
              <a:latin typeface="Eras Bold ITC" pitchFamily="34" charset="0"/>
            </a:endParaRPr>
          </a:p>
        </p:txBody>
      </p:sp>
      <p:pic>
        <p:nvPicPr>
          <p:cNvPr id="5" name="Picture 4" descr="helicrashx-topper-medium"/>
          <p:cNvPicPr>
            <a:picLocks noChangeAspect="1" noChangeArrowheads="1"/>
          </p:cNvPicPr>
          <p:nvPr/>
        </p:nvPicPr>
        <p:blipFill>
          <a:blip r:embed="rId2" cstate="print"/>
          <a:srcRect/>
          <a:stretch>
            <a:fillRect/>
          </a:stretch>
        </p:blipFill>
        <p:spPr bwMode="auto">
          <a:xfrm>
            <a:off x="533400" y="1890485"/>
            <a:ext cx="8204200" cy="4693081"/>
          </a:xfrm>
          <a:prstGeom prst="rect">
            <a:avLst/>
          </a:prstGeom>
          <a:noFill/>
          <a:ln w="9525">
            <a:noFill/>
            <a:miter lim="800000"/>
            <a:headEnd/>
            <a:tailEnd/>
          </a:ln>
        </p:spPr>
      </p:pic>
      <p:pic>
        <p:nvPicPr>
          <p:cNvPr id="6" name="Picture 5" descr="heli-crash_155814b"/>
          <p:cNvPicPr>
            <a:picLocks noChangeAspect="1" noChangeArrowheads="1"/>
          </p:cNvPicPr>
          <p:nvPr/>
        </p:nvPicPr>
        <p:blipFill>
          <a:blip r:embed="rId3" cstate="print"/>
          <a:srcRect/>
          <a:stretch>
            <a:fillRect/>
          </a:stretch>
        </p:blipFill>
        <p:spPr bwMode="auto">
          <a:xfrm>
            <a:off x="975008" y="3070918"/>
            <a:ext cx="5956156" cy="3700913"/>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813629"/>
            <a:ext cx="5240749" cy="295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cdn.c.photoshelter.com/img-get/I0000BFMy5ek8bV8/s/750/600/policecrashUniversal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7149" y="4493979"/>
            <a:ext cx="3571875" cy="239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7274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2" presetID="42" presetClass="exit" presetSubtype="0" fill="hold" nodeType="withEffect">
                                  <p:stCondLst>
                                    <p:cond delay="0"/>
                                  </p:stCondLst>
                                  <p:childTnLst>
                                    <p:animEffect transition="out" filter="fade">
                                      <p:cBhvr>
                                        <p:cTn id="23" dur="1000"/>
                                        <p:tgtEl>
                                          <p:spTgt spid="5"/>
                                        </p:tgtEl>
                                      </p:cBhvr>
                                    </p:animEffect>
                                    <p:anim calcmode="lin" valueType="num">
                                      <p:cBhvr>
                                        <p:cTn id="24" dur="1000"/>
                                        <p:tgtEl>
                                          <p:spTgt spid="5"/>
                                        </p:tgtEl>
                                        <p:attrNameLst>
                                          <p:attrName>ppt_x</p:attrName>
                                        </p:attrNameLst>
                                      </p:cBhvr>
                                      <p:tavLst>
                                        <p:tav tm="0">
                                          <p:val>
                                            <p:strVal val="ppt_x"/>
                                          </p:val>
                                        </p:tav>
                                        <p:tav tm="100000">
                                          <p:val>
                                            <p:strVal val="ppt_x"/>
                                          </p:val>
                                        </p:tav>
                                      </p:tavLst>
                                    </p:anim>
                                    <p:anim calcmode="lin" valueType="num">
                                      <p:cBhvr>
                                        <p:cTn id="25" dur="1000"/>
                                        <p:tgtEl>
                                          <p:spTgt spid="5"/>
                                        </p:tgtEl>
                                        <p:attrNameLst>
                                          <p:attrName>ppt_y</p:attrName>
                                        </p:attrNameLst>
                                      </p:cBhvr>
                                      <p:tavLst>
                                        <p:tav tm="0">
                                          <p:val>
                                            <p:strVal val="ppt_y"/>
                                          </p:val>
                                        </p:tav>
                                        <p:tav tm="100000">
                                          <p:val>
                                            <p:strVal val="ppt_y+.1"/>
                                          </p:val>
                                        </p:tav>
                                      </p:tavLst>
                                    </p:anim>
                                    <p:set>
                                      <p:cBhvr>
                                        <p:cTn id="26" dur="1" fill="hold">
                                          <p:stCondLst>
                                            <p:cond delay="999"/>
                                          </p:stCondLst>
                                        </p:cTn>
                                        <p:tgtEl>
                                          <p:spTgt spid="5"/>
                                        </p:tgtEl>
                                        <p:attrNameLst>
                                          <p:attrName>style.visibility</p:attrName>
                                        </p:attrNameLst>
                                      </p:cBhvr>
                                      <p:to>
                                        <p:strVal val="hidden"/>
                                      </p:to>
                                    </p:se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2050"/>
                                        </p:tgtEl>
                                        <p:attrNameLst>
                                          <p:attrName>style.visibility</p:attrName>
                                        </p:attrNameLst>
                                      </p:cBhvr>
                                      <p:to>
                                        <p:strVal val="visible"/>
                                      </p:to>
                                    </p:set>
                                    <p:animEffect transition="in" filter="fade">
                                      <p:cBhvr>
                                        <p:cTn id="46" dur="1000"/>
                                        <p:tgtEl>
                                          <p:spTgt spid="2050"/>
                                        </p:tgtEl>
                                      </p:cBhvr>
                                    </p:animEffect>
                                    <p:anim calcmode="lin" valueType="num">
                                      <p:cBhvr>
                                        <p:cTn id="47" dur="1000" fill="hold"/>
                                        <p:tgtEl>
                                          <p:spTgt spid="2050"/>
                                        </p:tgtEl>
                                        <p:attrNameLst>
                                          <p:attrName>ppt_x</p:attrName>
                                        </p:attrNameLst>
                                      </p:cBhvr>
                                      <p:tavLst>
                                        <p:tav tm="0">
                                          <p:val>
                                            <p:strVal val="#ppt_x"/>
                                          </p:val>
                                        </p:tav>
                                        <p:tav tm="100000">
                                          <p:val>
                                            <p:strVal val="#ppt_x"/>
                                          </p:val>
                                        </p:tav>
                                      </p:tavLst>
                                    </p:anim>
                                    <p:anim calcmode="lin" valueType="num">
                                      <p:cBhvr>
                                        <p:cTn id="4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Effect transition="in" filter="fade">
                                      <p:cBhvr>
                                        <p:cTn id="53" dur="1000"/>
                                        <p:tgtEl>
                                          <p:spTgt spid="2">
                                            <p:txEl>
                                              <p:pRg st="3" end="3"/>
                                            </p:txEl>
                                          </p:spTgt>
                                        </p:tgtEl>
                                      </p:cBhvr>
                                    </p:animEffect>
                                    <p:anim calcmode="lin" valueType="num">
                                      <p:cBhvr>
                                        <p:cTn id="5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3" end="3"/>
                                            </p:txEl>
                                          </p:spTgt>
                                        </p:tgtEl>
                                        <p:attrNameLst>
                                          <p:attrName>ppt_y</p:attrName>
                                        </p:attrNameLst>
                                      </p:cBhvr>
                                      <p:tavLst>
                                        <p:tav tm="0">
                                          <p:val>
                                            <p:strVal val="#ppt_y+.1"/>
                                          </p:val>
                                        </p:tav>
                                        <p:tav tm="100000">
                                          <p:val>
                                            <p:strVal val="#ppt_y"/>
                                          </p:val>
                                        </p:tav>
                                      </p:tavLst>
                                    </p:anim>
                                  </p:childTnLst>
                                </p:cTn>
                              </p:par>
                              <p:par>
                                <p:cTn id="56" presetID="42" presetClass="exit" presetSubtype="0" fill="hold" nodeType="withEffect">
                                  <p:stCondLst>
                                    <p:cond delay="0"/>
                                  </p:stCondLst>
                                  <p:childTnLst>
                                    <p:animEffect transition="out" filter="fade">
                                      <p:cBhvr>
                                        <p:cTn id="57" dur="1000"/>
                                        <p:tgtEl>
                                          <p:spTgt spid="2050"/>
                                        </p:tgtEl>
                                      </p:cBhvr>
                                    </p:animEffect>
                                    <p:anim calcmode="lin" valueType="num">
                                      <p:cBhvr>
                                        <p:cTn id="58" dur="1000"/>
                                        <p:tgtEl>
                                          <p:spTgt spid="2050"/>
                                        </p:tgtEl>
                                        <p:attrNameLst>
                                          <p:attrName>ppt_x</p:attrName>
                                        </p:attrNameLst>
                                      </p:cBhvr>
                                      <p:tavLst>
                                        <p:tav tm="0">
                                          <p:val>
                                            <p:strVal val="ppt_x"/>
                                          </p:val>
                                        </p:tav>
                                        <p:tav tm="100000">
                                          <p:val>
                                            <p:strVal val="ppt_x"/>
                                          </p:val>
                                        </p:tav>
                                      </p:tavLst>
                                    </p:anim>
                                    <p:anim calcmode="lin" valueType="num">
                                      <p:cBhvr>
                                        <p:cTn id="59" dur="1000"/>
                                        <p:tgtEl>
                                          <p:spTgt spid="2050"/>
                                        </p:tgtEl>
                                        <p:attrNameLst>
                                          <p:attrName>ppt_y</p:attrName>
                                        </p:attrNameLst>
                                      </p:cBhvr>
                                      <p:tavLst>
                                        <p:tav tm="0">
                                          <p:val>
                                            <p:strVal val="ppt_y"/>
                                          </p:val>
                                        </p:tav>
                                        <p:tav tm="100000">
                                          <p:val>
                                            <p:strVal val="ppt_y+.1"/>
                                          </p:val>
                                        </p:tav>
                                      </p:tavLst>
                                    </p:anim>
                                    <p:set>
                                      <p:cBhvr>
                                        <p:cTn id="60" dur="1" fill="hold">
                                          <p:stCondLst>
                                            <p:cond delay="999"/>
                                          </p:stCondLst>
                                        </p:cTn>
                                        <p:tgtEl>
                                          <p:spTgt spid="2050"/>
                                        </p:tgtEl>
                                        <p:attrNameLst>
                                          <p:attrName>style.visibility</p:attrName>
                                        </p:attrNameLst>
                                      </p:cBhvr>
                                      <p:to>
                                        <p:strVal val="hidden"/>
                                      </p:to>
                                    </p:set>
                                  </p:childTnLst>
                                </p:cTn>
                              </p:par>
                              <p:par>
                                <p:cTn id="61" presetID="42" presetClass="entr" presetSubtype="0" fill="hold" nodeType="withEffect">
                                  <p:stCondLst>
                                    <p:cond delay="0"/>
                                  </p:stCondLst>
                                  <p:childTnLst>
                                    <p:set>
                                      <p:cBhvr>
                                        <p:cTn id="62" dur="1" fill="hold">
                                          <p:stCondLst>
                                            <p:cond delay="0"/>
                                          </p:stCondLst>
                                        </p:cTn>
                                        <p:tgtEl>
                                          <p:spTgt spid="2052"/>
                                        </p:tgtEl>
                                        <p:attrNameLst>
                                          <p:attrName>style.visibility</p:attrName>
                                        </p:attrNameLst>
                                      </p:cBhvr>
                                      <p:to>
                                        <p:strVal val="visible"/>
                                      </p:to>
                                    </p:set>
                                    <p:animEffect transition="in" filter="fade">
                                      <p:cBhvr>
                                        <p:cTn id="63" dur="1000"/>
                                        <p:tgtEl>
                                          <p:spTgt spid="2052"/>
                                        </p:tgtEl>
                                      </p:cBhvr>
                                    </p:animEffect>
                                    <p:anim calcmode="lin" valueType="num">
                                      <p:cBhvr>
                                        <p:cTn id="64" dur="1000" fill="hold"/>
                                        <p:tgtEl>
                                          <p:spTgt spid="2052"/>
                                        </p:tgtEl>
                                        <p:attrNameLst>
                                          <p:attrName>ppt_x</p:attrName>
                                        </p:attrNameLst>
                                      </p:cBhvr>
                                      <p:tavLst>
                                        <p:tav tm="0">
                                          <p:val>
                                            <p:strVal val="#ppt_x"/>
                                          </p:val>
                                        </p:tav>
                                        <p:tav tm="100000">
                                          <p:val>
                                            <p:strVal val="#ppt_x"/>
                                          </p:val>
                                        </p:tav>
                                      </p:tavLst>
                                    </p:anim>
                                    <p:anim calcmode="lin" valueType="num">
                                      <p:cBhvr>
                                        <p:cTn id="6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txEl>
                                              <p:pRg st="4" end="4"/>
                                            </p:txEl>
                                          </p:spTgt>
                                        </p:tgtEl>
                                        <p:attrNameLst>
                                          <p:attrName>style.visibility</p:attrName>
                                        </p:attrNameLst>
                                      </p:cBhvr>
                                      <p:to>
                                        <p:strVal val="visible"/>
                                      </p:to>
                                    </p:set>
                                    <p:animEffect transition="in" filter="fade">
                                      <p:cBhvr>
                                        <p:cTn id="70" dur="1000"/>
                                        <p:tgtEl>
                                          <p:spTgt spid="2">
                                            <p:txEl>
                                              <p:pRg st="4" end="4"/>
                                            </p:txEl>
                                          </p:spTgt>
                                        </p:tgtEl>
                                      </p:cBhvr>
                                    </p:animEffect>
                                    <p:anim calcmode="lin" valueType="num">
                                      <p:cBhvr>
                                        <p:cTn id="7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4" end="4"/>
                                            </p:txEl>
                                          </p:spTgt>
                                        </p:tgtEl>
                                        <p:attrNameLst>
                                          <p:attrName>ppt_y</p:attrName>
                                        </p:attrNameLst>
                                      </p:cBhvr>
                                      <p:tavLst>
                                        <p:tav tm="0">
                                          <p:val>
                                            <p:strVal val="#ppt_y+.1"/>
                                          </p:val>
                                        </p:tav>
                                        <p:tav tm="100000">
                                          <p:val>
                                            <p:strVal val="#ppt_y"/>
                                          </p:val>
                                        </p:tav>
                                      </p:tavLst>
                                    </p:anim>
                                  </p:childTnLst>
                                </p:cTn>
                              </p:par>
                              <p:par>
                                <p:cTn id="73" presetID="10" presetClass="exit" presetSubtype="0" fill="hold" nodeType="withEffect">
                                  <p:stCondLst>
                                    <p:cond delay="0"/>
                                  </p:stCondLst>
                                  <p:childTnLst>
                                    <p:animEffect transition="out" filter="fade">
                                      <p:cBhvr>
                                        <p:cTn id="74" dur="500"/>
                                        <p:tgtEl>
                                          <p:spTgt spid="2052"/>
                                        </p:tgtEl>
                                      </p:cBhvr>
                                    </p:animEffect>
                                    <p:set>
                                      <p:cBhvr>
                                        <p:cTn id="75" dur="1" fill="hold">
                                          <p:stCondLst>
                                            <p:cond delay="499"/>
                                          </p:stCondLst>
                                        </p:cTn>
                                        <p:tgtEl>
                                          <p:spTgt spid="205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
                                            <p:txEl>
                                              <p:pRg st="5" end="5"/>
                                            </p:txEl>
                                          </p:spTgt>
                                        </p:tgtEl>
                                        <p:attrNameLst>
                                          <p:attrName>style.visibility</p:attrName>
                                        </p:attrNameLst>
                                      </p:cBhvr>
                                      <p:to>
                                        <p:strVal val="visible"/>
                                      </p:to>
                                    </p:set>
                                    <p:animEffect transition="in" filter="fade">
                                      <p:cBhvr>
                                        <p:cTn id="80" dur="1000"/>
                                        <p:tgtEl>
                                          <p:spTgt spid="2">
                                            <p:txEl>
                                              <p:pRg st="5" end="5"/>
                                            </p:txEl>
                                          </p:spTgt>
                                        </p:tgtEl>
                                      </p:cBhvr>
                                    </p:animEffect>
                                    <p:anim calcmode="lin" valueType="num">
                                      <p:cBhvr>
                                        <p:cTn id="8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8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
                                            <p:txEl>
                                              <p:pRg st="6" end="6"/>
                                            </p:txEl>
                                          </p:spTgt>
                                        </p:tgtEl>
                                        <p:attrNameLst>
                                          <p:attrName>style.visibility</p:attrName>
                                        </p:attrNameLst>
                                      </p:cBhvr>
                                      <p:to>
                                        <p:strVal val="visible"/>
                                      </p:to>
                                    </p:set>
                                    <p:animEffect transition="in" filter="fade">
                                      <p:cBhvr>
                                        <p:cTn id="87" dur="1000"/>
                                        <p:tgtEl>
                                          <p:spTgt spid="2">
                                            <p:txEl>
                                              <p:pRg st="6" end="6"/>
                                            </p:txEl>
                                          </p:spTgt>
                                        </p:tgtEl>
                                      </p:cBhvr>
                                    </p:animEffect>
                                    <p:anim calcmode="lin" valueType="num">
                                      <p:cBhvr>
                                        <p:cTn id="8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8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90600" y="2514600"/>
            <a:ext cx="7772400" cy="1470025"/>
          </a:xfrm>
        </p:spPr>
        <p:txBody>
          <a:bodyPr/>
          <a:lstStyle/>
          <a:p>
            <a:r>
              <a:rPr lang="en-US" dirty="0">
                <a:latin typeface="Arial Black" pitchFamily="34" charset="0"/>
              </a:rPr>
              <a:t>Are </a:t>
            </a:r>
            <a:r>
              <a:rPr lang="en-US" dirty="0" smtClean="0">
                <a:latin typeface="Arial Black" pitchFamily="34" charset="0"/>
              </a:rPr>
              <a:t>you </a:t>
            </a:r>
            <a:r>
              <a:rPr lang="en-US" dirty="0">
                <a:latin typeface="Arial Black" pitchFamily="34" charset="0"/>
              </a:rPr>
              <a:t>ready for this?</a:t>
            </a:r>
          </a:p>
        </p:txBody>
      </p:sp>
      <p:pic>
        <p:nvPicPr>
          <p:cNvPr id="4099" name="Picture 3" descr="610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1673"/>
            <a:ext cx="4352925" cy="28051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_helicopter_cra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504" y="4114800"/>
            <a:ext cx="3555096" cy="237143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elicopter+crash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286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ouisville_cr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71" y="4544868"/>
            <a:ext cx="23622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2" name="10-289546 (Helicopter MayDay).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80" y="6181436"/>
            <a:ext cx="609600" cy="609600"/>
          </a:xfrm>
          <a:prstGeom prst="rect">
            <a:avLst/>
          </a:prstGeom>
        </p:spPr>
      </p:pic>
      <p:sp>
        <p:nvSpPr>
          <p:cNvPr id="3" name="TextBox 2"/>
          <p:cNvSpPr txBox="1"/>
          <p:nvPr/>
        </p:nvSpPr>
        <p:spPr>
          <a:xfrm>
            <a:off x="3962400" y="2422712"/>
            <a:ext cx="5029200" cy="646331"/>
          </a:xfrm>
          <a:prstGeom prst="rect">
            <a:avLst/>
          </a:prstGeom>
          <a:noFill/>
        </p:spPr>
        <p:txBody>
          <a:bodyPr wrap="square" rtlCol="0">
            <a:spAutoFit/>
          </a:bodyPr>
          <a:lstStyle/>
          <a:p>
            <a:r>
              <a:rPr lang="en-US" dirty="0" smtClean="0"/>
              <a:t>What happens if the guy in the accident is the only one in the unit trained to respond to one?</a:t>
            </a:r>
            <a:endParaRPr lang="en-US" dirty="0"/>
          </a:p>
        </p:txBody>
      </p:sp>
      <p:sp>
        <p:nvSpPr>
          <p:cNvPr id="10" name="TextBox 9"/>
          <p:cNvSpPr txBox="1"/>
          <p:nvPr/>
        </p:nvSpPr>
        <p:spPr>
          <a:xfrm>
            <a:off x="5537652" y="4083203"/>
            <a:ext cx="3352800" cy="923330"/>
          </a:xfrm>
          <a:prstGeom prst="rect">
            <a:avLst/>
          </a:prstGeom>
          <a:noFill/>
        </p:spPr>
        <p:txBody>
          <a:bodyPr wrap="square" rtlCol="0">
            <a:spAutoFit/>
          </a:bodyPr>
          <a:lstStyle/>
          <a:p>
            <a:r>
              <a:rPr lang="en-US" dirty="0" smtClean="0"/>
              <a:t>Will you send </a:t>
            </a:r>
          </a:p>
          <a:p>
            <a:r>
              <a:rPr lang="en-US" dirty="0" smtClean="0"/>
              <a:t>your crews and aircraft to look?</a:t>
            </a:r>
            <a:endParaRPr lang="en-US" dirty="0"/>
          </a:p>
        </p:txBody>
      </p:sp>
      <p:sp>
        <p:nvSpPr>
          <p:cNvPr id="11" name="TextBox 10"/>
          <p:cNvSpPr txBox="1"/>
          <p:nvPr/>
        </p:nvSpPr>
        <p:spPr>
          <a:xfrm>
            <a:off x="324486" y="608566"/>
            <a:ext cx="5029200" cy="646331"/>
          </a:xfrm>
          <a:prstGeom prst="rect">
            <a:avLst/>
          </a:prstGeom>
          <a:noFill/>
        </p:spPr>
        <p:txBody>
          <a:bodyPr wrap="square" rtlCol="0">
            <a:spAutoFit/>
          </a:bodyPr>
          <a:lstStyle/>
          <a:p>
            <a:r>
              <a:rPr lang="en-US" dirty="0" smtClean="0"/>
              <a:t>How long will it take your agency to know the aircraft is missing?</a:t>
            </a:r>
            <a:endParaRPr lang="en-US" dirty="0"/>
          </a:p>
        </p:txBody>
      </p:sp>
      <p:sp>
        <p:nvSpPr>
          <p:cNvPr id="12" name="TextBox 11"/>
          <p:cNvSpPr txBox="1"/>
          <p:nvPr/>
        </p:nvSpPr>
        <p:spPr>
          <a:xfrm>
            <a:off x="4114800" y="1186934"/>
            <a:ext cx="5029200" cy="369332"/>
          </a:xfrm>
          <a:prstGeom prst="rect">
            <a:avLst/>
          </a:prstGeom>
          <a:noFill/>
        </p:spPr>
        <p:txBody>
          <a:bodyPr wrap="square" rtlCol="0">
            <a:spAutoFit/>
          </a:bodyPr>
          <a:lstStyle/>
          <a:p>
            <a:r>
              <a:rPr lang="en-US" dirty="0" smtClean="0"/>
              <a:t>How do you secure an aircraft accident site?</a:t>
            </a:r>
            <a:endParaRPr lang="en-US" dirty="0"/>
          </a:p>
        </p:txBody>
      </p:sp>
      <p:sp>
        <p:nvSpPr>
          <p:cNvPr id="13" name="TextBox 12"/>
          <p:cNvSpPr txBox="1"/>
          <p:nvPr/>
        </p:nvSpPr>
        <p:spPr>
          <a:xfrm>
            <a:off x="258533" y="1775936"/>
            <a:ext cx="5029200" cy="369332"/>
          </a:xfrm>
          <a:prstGeom prst="rect">
            <a:avLst/>
          </a:prstGeom>
          <a:noFill/>
        </p:spPr>
        <p:txBody>
          <a:bodyPr wrap="square" rtlCol="0">
            <a:spAutoFit/>
          </a:bodyPr>
          <a:lstStyle/>
          <a:p>
            <a:r>
              <a:rPr lang="en-US" dirty="0" smtClean="0"/>
              <a:t>How are you going to find a missing aircraft?</a:t>
            </a:r>
            <a:endParaRPr lang="en-US" dirty="0"/>
          </a:p>
        </p:txBody>
      </p:sp>
      <p:sp>
        <p:nvSpPr>
          <p:cNvPr id="14" name="TextBox 13"/>
          <p:cNvSpPr txBox="1"/>
          <p:nvPr/>
        </p:nvSpPr>
        <p:spPr>
          <a:xfrm>
            <a:off x="5562600" y="5167350"/>
            <a:ext cx="5029200" cy="369332"/>
          </a:xfrm>
          <a:prstGeom prst="rect">
            <a:avLst/>
          </a:prstGeom>
          <a:noFill/>
        </p:spPr>
        <p:txBody>
          <a:bodyPr wrap="square" rtlCol="0">
            <a:spAutoFit/>
          </a:bodyPr>
          <a:lstStyle/>
          <a:p>
            <a:r>
              <a:rPr lang="en-US" dirty="0" smtClean="0"/>
              <a:t>What can I tell the media?</a:t>
            </a:r>
            <a:endParaRPr lang="en-US" dirty="0"/>
          </a:p>
        </p:txBody>
      </p:sp>
      <p:sp>
        <p:nvSpPr>
          <p:cNvPr id="15" name="TextBox 14"/>
          <p:cNvSpPr txBox="1"/>
          <p:nvPr/>
        </p:nvSpPr>
        <p:spPr>
          <a:xfrm>
            <a:off x="324486" y="5733470"/>
            <a:ext cx="5029200" cy="369332"/>
          </a:xfrm>
          <a:prstGeom prst="rect">
            <a:avLst/>
          </a:prstGeom>
          <a:noFill/>
        </p:spPr>
        <p:txBody>
          <a:bodyPr wrap="square" rtlCol="0">
            <a:spAutoFit/>
          </a:bodyPr>
          <a:lstStyle/>
          <a:p>
            <a:r>
              <a:rPr lang="en-US" dirty="0" smtClean="0"/>
              <a:t>When and how do I remove the aircraft?</a:t>
            </a:r>
            <a:endParaRPr lang="en-US" dirty="0"/>
          </a:p>
        </p:txBody>
      </p:sp>
      <p:sp>
        <p:nvSpPr>
          <p:cNvPr id="16" name="TextBox 15"/>
          <p:cNvSpPr txBox="1"/>
          <p:nvPr/>
        </p:nvSpPr>
        <p:spPr>
          <a:xfrm>
            <a:off x="324486" y="4736193"/>
            <a:ext cx="5029200" cy="646331"/>
          </a:xfrm>
          <a:prstGeom prst="rect">
            <a:avLst/>
          </a:prstGeom>
          <a:noFill/>
        </p:spPr>
        <p:txBody>
          <a:bodyPr wrap="square" rtlCol="0">
            <a:spAutoFit/>
          </a:bodyPr>
          <a:lstStyle/>
          <a:p>
            <a:r>
              <a:rPr lang="en-US" dirty="0" smtClean="0"/>
              <a:t>How do I contact the FAA/NTSB/CAP or Air Traffic Control?</a:t>
            </a:r>
            <a:endParaRPr lang="en-US" dirty="0"/>
          </a:p>
        </p:txBody>
      </p:sp>
      <p:pic>
        <p:nvPicPr>
          <p:cNvPr id="3074" name="Picture 2" descr="C:\Users\Bryan\Dropbox\ALEA files\pics for presentations\0530_TCLO_SLCOPTER_jpg_t6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9671" y="3936928"/>
            <a:ext cx="3178326" cy="238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9723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Scale>
                                      <p:cBhvr>
                                        <p:cTn id="7" dur="1000" decel="50000" fill="hold">
                                          <p:stCondLst>
                                            <p:cond delay="0"/>
                                          </p:stCondLst>
                                        </p:cTn>
                                        <p:tgtEl>
                                          <p:spTgt spid="40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9"/>
                                        </p:tgtEl>
                                        <p:attrNameLst>
                                          <p:attrName>ppt_x</p:attrName>
                                          <p:attrName>ppt_y</p:attrName>
                                        </p:attrNameLst>
                                      </p:cBhvr>
                                    </p:animMotion>
                                    <p:animEffect transition="in" filter="fade">
                                      <p:cBhvr>
                                        <p:cTn id="9" dur="1000"/>
                                        <p:tgtEl>
                                          <p:spTgt spid="4099"/>
                                        </p:tgtEl>
                                      </p:cBhvr>
                                    </p:animEffect>
                                  </p:childTnLst>
                                </p:cTn>
                              </p:par>
                              <p:par>
                                <p:cTn id="10" presetID="52" presetClass="entr" presetSubtype="0" fill="hold" nodeType="withEffect">
                                  <p:stCondLst>
                                    <p:cond delay="0"/>
                                  </p:stCondLst>
                                  <p:childTnLst>
                                    <p:set>
                                      <p:cBhvr>
                                        <p:cTn id="11" dur="1" fill="hold">
                                          <p:stCondLst>
                                            <p:cond delay="0"/>
                                          </p:stCondLst>
                                        </p:cTn>
                                        <p:tgtEl>
                                          <p:spTgt spid="4101"/>
                                        </p:tgtEl>
                                        <p:attrNameLst>
                                          <p:attrName>style.visibility</p:attrName>
                                        </p:attrNameLst>
                                      </p:cBhvr>
                                      <p:to>
                                        <p:strVal val="visible"/>
                                      </p:to>
                                    </p:set>
                                    <p:animScale>
                                      <p:cBhvr>
                                        <p:cTn id="12" dur="1000" decel="50000" fill="hold">
                                          <p:stCondLst>
                                            <p:cond delay="0"/>
                                          </p:stCondLst>
                                        </p:cTn>
                                        <p:tgtEl>
                                          <p:spTgt spid="410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101"/>
                                        </p:tgtEl>
                                        <p:attrNameLst>
                                          <p:attrName>ppt_x</p:attrName>
                                          <p:attrName>ppt_y</p:attrName>
                                        </p:attrNameLst>
                                      </p:cBhvr>
                                    </p:animMotion>
                                    <p:animEffect transition="in" filter="fade">
                                      <p:cBhvr>
                                        <p:cTn id="14" dur="1000"/>
                                        <p:tgtEl>
                                          <p:spTgt spid="4101"/>
                                        </p:tgtEl>
                                      </p:cBhvr>
                                    </p:animEffect>
                                  </p:childTnLst>
                                </p:cTn>
                              </p:par>
                              <p:par>
                                <p:cTn id="15" presetID="5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Scale>
                                      <p:cBhvr>
                                        <p:cTn id="17" dur="900" decel="50000" fill="hold">
                                          <p:stCondLst>
                                            <p:cond delay="0"/>
                                          </p:stCondLst>
                                        </p:cTn>
                                        <p:tgtEl>
                                          <p:spTgt spid="4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900" decel="50000" fill="hold">
                                          <p:stCondLst>
                                            <p:cond delay="0"/>
                                          </p:stCondLst>
                                        </p:cTn>
                                        <p:tgtEl>
                                          <p:spTgt spid="4100"/>
                                        </p:tgtEl>
                                        <p:attrNameLst>
                                          <p:attrName>ppt_x</p:attrName>
                                          <p:attrName>ppt_y</p:attrName>
                                        </p:attrNameLst>
                                      </p:cBhvr>
                                    </p:animMotion>
                                    <p:animEffect transition="in" filter="fade">
                                      <p:cBhvr>
                                        <p:cTn id="19" dur="900"/>
                                        <p:tgtEl>
                                          <p:spTgt spid="4100"/>
                                        </p:tgtEl>
                                      </p:cBhvr>
                                    </p:animEffect>
                                  </p:childTnLst>
                                </p:cTn>
                              </p:par>
                              <p:par>
                                <p:cTn id="20" presetID="5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Scale>
                                      <p:cBhvr>
                                        <p:cTn id="22"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074"/>
                                        </p:tgtEl>
                                        <p:attrNameLst>
                                          <p:attrName>ppt_x</p:attrName>
                                          <p:attrName>ppt_y</p:attrName>
                                        </p:attrNameLst>
                                      </p:cBhvr>
                                    </p:animMotion>
                                    <p:animEffect transition="in" filter="fade">
                                      <p:cBhvr>
                                        <p:cTn id="24" dur="1000"/>
                                        <p:tgtEl>
                                          <p:spTgt spid="3074"/>
                                        </p:tgtEl>
                                      </p:cBhvr>
                                    </p:animEffect>
                                  </p:childTnLst>
                                </p:cTn>
                              </p:par>
                              <p:par>
                                <p:cTn id="25" presetID="52"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Scale>
                                      <p:cBhvr>
                                        <p:cTn id="27" dur="1000" decel="50000" fill="hold">
                                          <p:stCondLst>
                                            <p:cond delay="0"/>
                                          </p:stCondLst>
                                        </p:cTn>
                                        <p:tgtEl>
                                          <p:spTgt spid="41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102"/>
                                        </p:tgtEl>
                                        <p:attrNameLst>
                                          <p:attrName>ppt_x</p:attrName>
                                          <p:attrName>ppt_y</p:attrName>
                                        </p:attrNameLst>
                                      </p:cBhvr>
                                    </p:animMotion>
                                    <p:animEffect transition="in" filter="fade">
                                      <p:cBhvr>
                                        <p:cTn id="29" dur="1000"/>
                                        <p:tgtEl>
                                          <p:spTgt spid="410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099"/>
                                        </p:tgtEl>
                                        <p:attrNameLst>
                                          <p:attrName>ppt_w</p:attrName>
                                        </p:attrNameLst>
                                      </p:cBhvr>
                                      <p:tavLst>
                                        <p:tav tm="0">
                                          <p:val>
                                            <p:strVal val="ppt_w"/>
                                          </p:val>
                                        </p:tav>
                                        <p:tav tm="100000">
                                          <p:val>
                                            <p:fltVal val="0"/>
                                          </p:val>
                                        </p:tav>
                                      </p:tavLst>
                                    </p:anim>
                                    <p:anim calcmode="lin" valueType="num">
                                      <p:cBhvr>
                                        <p:cTn id="34" dur="1000"/>
                                        <p:tgtEl>
                                          <p:spTgt spid="4099"/>
                                        </p:tgtEl>
                                        <p:attrNameLst>
                                          <p:attrName>ppt_h</p:attrName>
                                        </p:attrNameLst>
                                      </p:cBhvr>
                                      <p:tavLst>
                                        <p:tav tm="0">
                                          <p:val>
                                            <p:strVal val="ppt_h"/>
                                          </p:val>
                                        </p:tav>
                                        <p:tav tm="100000">
                                          <p:val>
                                            <p:fltVal val="0"/>
                                          </p:val>
                                        </p:tav>
                                      </p:tavLst>
                                    </p:anim>
                                    <p:anim calcmode="lin" valueType="num">
                                      <p:cBhvr>
                                        <p:cTn id="35" dur="1000"/>
                                        <p:tgtEl>
                                          <p:spTgt spid="4099"/>
                                        </p:tgtEl>
                                        <p:attrNameLst>
                                          <p:attrName>style.rotation</p:attrName>
                                        </p:attrNameLst>
                                      </p:cBhvr>
                                      <p:tavLst>
                                        <p:tav tm="0">
                                          <p:val>
                                            <p:fltVal val="0"/>
                                          </p:val>
                                        </p:tav>
                                        <p:tav tm="100000">
                                          <p:val>
                                            <p:fltVal val="90"/>
                                          </p:val>
                                        </p:tav>
                                      </p:tavLst>
                                    </p:anim>
                                    <p:animEffect transition="out" filter="fade">
                                      <p:cBhvr>
                                        <p:cTn id="36" dur="1000"/>
                                        <p:tgtEl>
                                          <p:spTgt spid="4099"/>
                                        </p:tgtEl>
                                      </p:cBhvr>
                                    </p:animEffect>
                                    <p:set>
                                      <p:cBhvr>
                                        <p:cTn id="37" dur="1" fill="hold">
                                          <p:stCondLst>
                                            <p:cond delay="999"/>
                                          </p:stCondLst>
                                        </p:cTn>
                                        <p:tgtEl>
                                          <p:spTgt spid="4099"/>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90"/>
                                          </p:val>
                                        </p:tav>
                                        <p:tav tm="100000">
                                          <p:val>
                                            <p:fltVal val="0"/>
                                          </p:val>
                                        </p:tav>
                                      </p:tavLst>
                                    </p:anim>
                                    <p:animEffect transition="in" filter="fade">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4100"/>
                                        </p:tgtEl>
                                        <p:attrNameLst>
                                          <p:attrName>ppt_w</p:attrName>
                                        </p:attrNameLst>
                                      </p:cBhvr>
                                      <p:tavLst>
                                        <p:tav tm="0">
                                          <p:val>
                                            <p:strVal val="ppt_w"/>
                                          </p:val>
                                        </p:tav>
                                        <p:tav tm="100000">
                                          <p:val>
                                            <p:fltVal val="0"/>
                                          </p:val>
                                        </p:tav>
                                      </p:tavLst>
                                    </p:anim>
                                    <p:anim calcmode="lin" valueType="num">
                                      <p:cBhvr>
                                        <p:cTn id="54" dur="1000"/>
                                        <p:tgtEl>
                                          <p:spTgt spid="4100"/>
                                        </p:tgtEl>
                                        <p:attrNameLst>
                                          <p:attrName>ppt_h</p:attrName>
                                        </p:attrNameLst>
                                      </p:cBhvr>
                                      <p:tavLst>
                                        <p:tav tm="0">
                                          <p:val>
                                            <p:strVal val="ppt_h"/>
                                          </p:val>
                                        </p:tav>
                                        <p:tav tm="100000">
                                          <p:val>
                                            <p:fltVal val="0"/>
                                          </p:val>
                                        </p:tav>
                                      </p:tavLst>
                                    </p:anim>
                                    <p:anim calcmode="lin" valueType="num">
                                      <p:cBhvr>
                                        <p:cTn id="55" dur="1000"/>
                                        <p:tgtEl>
                                          <p:spTgt spid="4100"/>
                                        </p:tgtEl>
                                        <p:attrNameLst>
                                          <p:attrName>style.rotation</p:attrName>
                                        </p:attrNameLst>
                                      </p:cBhvr>
                                      <p:tavLst>
                                        <p:tav tm="0">
                                          <p:val>
                                            <p:fltVal val="0"/>
                                          </p:val>
                                        </p:tav>
                                        <p:tav tm="100000">
                                          <p:val>
                                            <p:fltVal val="90"/>
                                          </p:val>
                                        </p:tav>
                                      </p:tavLst>
                                    </p:anim>
                                    <p:animEffect transition="out" filter="fade">
                                      <p:cBhvr>
                                        <p:cTn id="56" dur="1000"/>
                                        <p:tgtEl>
                                          <p:spTgt spid="4100"/>
                                        </p:tgtEl>
                                      </p:cBhvr>
                                    </p:animEffect>
                                    <p:set>
                                      <p:cBhvr>
                                        <p:cTn id="57" dur="1" fill="hold">
                                          <p:stCondLst>
                                            <p:cond delay="999"/>
                                          </p:stCondLst>
                                        </p:cTn>
                                        <p:tgtEl>
                                          <p:spTgt spid="4100"/>
                                        </p:tgtEl>
                                        <p:attrNameLst>
                                          <p:attrName>style.visibility</p:attrName>
                                        </p:attrNameLst>
                                      </p:cBhvr>
                                      <p:to>
                                        <p:strVal val="hidden"/>
                                      </p:to>
                                    </p:set>
                                  </p:childTnLst>
                                </p:cTn>
                              </p:par>
                              <p:par>
                                <p:cTn id="58" presetID="31"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1000" fill="hold"/>
                                        <p:tgtEl>
                                          <p:spTgt spid="10"/>
                                        </p:tgtEl>
                                        <p:attrNameLst>
                                          <p:attrName>ppt_w</p:attrName>
                                        </p:attrNameLst>
                                      </p:cBhvr>
                                      <p:tavLst>
                                        <p:tav tm="0">
                                          <p:val>
                                            <p:fltVal val="0"/>
                                          </p:val>
                                        </p:tav>
                                        <p:tav tm="100000">
                                          <p:val>
                                            <p:strVal val="#ppt_w"/>
                                          </p:val>
                                        </p:tav>
                                      </p:tavLst>
                                    </p:anim>
                                    <p:anim calcmode="lin" valueType="num">
                                      <p:cBhvr>
                                        <p:cTn id="61" dur="1000" fill="hold"/>
                                        <p:tgtEl>
                                          <p:spTgt spid="10"/>
                                        </p:tgtEl>
                                        <p:attrNameLst>
                                          <p:attrName>ppt_h</p:attrName>
                                        </p:attrNameLst>
                                      </p:cBhvr>
                                      <p:tavLst>
                                        <p:tav tm="0">
                                          <p:val>
                                            <p:fltVal val="0"/>
                                          </p:val>
                                        </p:tav>
                                        <p:tav tm="100000">
                                          <p:val>
                                            <p:strVal val="#ppt_h"/>
                                          </p:val>
                                        </p:tav>
                                      </p:tavLst>
                                    </p:anim>
                                    <p:anim calcmode="lin" valueType="num">
                                      <p:cBhvr>
                                        <p:cTn id="62" dur="1000" fill="hold"/>
                                        <p:tgtEl>
                                          <p:spTgt spid="10"/>
                                        </p:tgtEl>
                                        <p:attrNameLst>
                                          <p:attrName>style.rotation</p:attrName>
                                        </p:attrNameLst>
                                      </p:cBhvr>
                                      <p:tavLst>
                                        <p:tav tm="0">
                                          <p:val>
                                            <p:fltVal val="90"/>
                                          </p:val>
                                        </p:tav>
                                        <p:tav tm="100000">
                                          <p:val>
                                            <p:fltVal val="0"/>
                                          </p:val>
                                        </p:tav>
                                      </p:tavLst>
                                    </p:anim>
                                    <p:animEffect transition="in" filter="fade">
                                      <p:cBhvr>
                                        <p:cTn id="63" dur="1000"/>
                                        <p:tgtEl>
                                          <p:spTgt spid="10"/>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1000" fill="hold"/>
                                        <p:tgtEl>
                                          <p:spTgt spid="14"/>
                                        </p:tgtEl>
                                        <p:attrNameLst>
                                          <p:attrName>ppt_w</p:attrName>
                                        </p:attrNameLst>
                                      </p:cBhvr>
                                      <p:tavLst>
                                        <p:tav tm="0">
                                          <p:val>
                                            <p:fltVal val="0"/>
                                          </p:val>
                                        </p:tav>
                                        <p:tav tm="100000">
                                          <p:val>
                                            <p:strVal val="#ppt_w"/>
                                          </p:val>
                                        </p:tav>
                                      </p:tavLst>
                                    </p:anim>
                                    <p:anim calcmode="lin" valueType="num">
                                      <p:cBhvr>
                                        <p:cTn id="67" dur="1000" fill="hold"/>
                                        <p:tgtEl>
                                          <p:spTgt spid="14"/>
                                        </p:tgtEl>
                                        <p:attrNameLst>
                                          <p:attrName>ppt_h</p:attrName>
                                        </p:attrNameLst>
                                      </p:cBhvr>
                                      <p:tavLst>
                                        <p:tav tm="0">
                                          <p:val>
                                            <p:fltVal val="0"/>
                                          </p:val>
                                        </p:tav>
                                        <p:tav tm="100000">
                                          <p:val>
                                            <p:strVal val="#ppt_h"/>
                                          </p:val>
                                        </p:tav>
                                      </p:tavLst>
                                    </p:anim>
                                    <p:anim calcmode="lin" valueType="num">
                                      <p:cBhvr>
                                        <p:cTn id="68" dur="1000" fill="hold"/>
                                        <p:tgtEl>
                                          <p:spTgt spid="14"/>
                                        </p:tgtEl>
                                        <p:attrNameLst>
                                          <p:attrName>style.rotation</p:attrName>
                                        </p:attrNameLst>
                                      </p:cBhvr>
                                      <p:tavLst>
                                        <p:tav tm="0">
                                          <p:val>
                                            <p:fltVal val="90"/>
                                          </p:val>
                                        </p:tav>
                                        <p:tav tm="100000">
                                          <p:val>
                                            <p:fltVal val="0"/>
                                          </p:val>
                                        </p:tav>
                                      </p:tavLst>
                                    </p:anim>
                                    <p:animEffect transition="in" filter="fade">
                                      <p:cBhvr>
                                        <p:cTn id="69" dur="10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xit" presetSubtype="0" fill="hold" nodeType="clickEffect">
                                  <p:stCondLst>
                                    <p:cond delay="0"/>
                                  </p:stCondLst>
                                  <p:childTnLst>
                                    <p:anim calcmode="lin" valueType="num">
                                      <p:cBhvr>
                                        <p:cTn id="73" dur="1000"/>
                                        <p:tgtEl>
                                          <p:spTgt spid="4101"/>
                                        </p:tgtEl>
                                        <p:attrNameLst>
                                          <p:attrName>ppt_w</p:attrName>
                                        </p:attrNameLst>
                                      </p:cBhvr>
                                      <p:tavLst>
                                        <p:tav tm="0">
                                          <p:val>
                                            <p:strVal val="ppt_w"/>
                                          </p:val>
                                        </p:tav>
                                        <p:tav tm="100000">
                                          <p:val>
                                            <p:fltVal val="0"/>
                                          </p:val>
                                        </p:tav>
                                      </p:tavLst>
                                    </p:anim>
                                    <p:anim calcmode="lin" valueType="num">
                                      <p:cBhvr>
                                        <p:cTn id="74" dur="1000"/>
                                        <p:tgtEl>
                                          <p:spTgt spid="4101"/>
                                        </p:tgtEl>
                                        <p:attrNameLst>
                                          <p:attrName>ppt_h</p:attrName>
                                        </p:attrNameLst>
                                      </p:cBhvr>
                                      <p:tavLst>
                                        <p:tav tm="0">
                                          <p:val>
                                            <p:strVal val="ppt_h"/>
                                          </p:val>
                                        </p:tav>
                                        <p:tav tm="100000">
                                          <p:val>
                                            <p:fltVal val="0"/>
                                          </p:val>
                                        </p:tav>
                                      </p:tavLst>
                                    </p:anim>
                                    <p:anim calcmode="lin" valueType="num">
                                      <p:cBhvr>
                                        <p:cTn id="75" dur="1000"/>
                                        <p:tgtEl>
                                          <p:spTgt spid="4101"/>
                                        </p:tgtEl>
                                        <p:attrNameLst>
                                          <p:attrName>style.rotation</p:attrName>
                                        </p:attrNameLst>
                                      </p:cBhvr>
                                      <p:tavLst>
                                        <p:tav tm="0">
                                          <p:val>
                                            <p:fltVal val="0"/>
                                          </p:val>
                                        </p:tav>
                                        <p:tav tm="100000">
                                          <p:val>
                                            <p:fltVal val="90"/>
                                          </p:val>
                                        </p:tav>
                                      </p:tavLst>
                                    </p:anim>
                                    <p:animEffect transition="out" filter="fade">
                                      <p:cBhvr>
                                        <p:cTn id="76" dur="1000"/>
                                        <p:tgtEl>
                                          <p:spTgt spid="4101"/>
                                        </p:tgtEl>
                                      </p:cBhvr>
                                    </p:animEffect>
                                    <p:set>
                                      <p:cBhvr>
                                        <p:cTn id="77" dur="1" fill="hold">
                                          <p:stCondLst>
                                            <p:cond delay="999"/>
                                          </p:stCondLst>
                                        </p:cTn>
                                        <p:tgtEl>
                                          <p:spTgt spid="4101"/>
                                        </p:tgtEl>
                                        <p:attrNameLst>
                                          <p:attrName>style.visibility</p:attrName>
                                        </p:attrNameLst>
                                      </p:cBhvr>
                                      <p:to>
                                        <p:strVal val="hidden"/>
                                      </p:to>
                                    </p:set>
                                  </p:childTnLst>
                                </p:cTn>
                              </p:par>
                              <p:par>
                                <p:cTn id="78" presetID="31"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fltVal val="0"/>
                                          </p:val>
                                        </p:tav>
                                        <p:tav tm="100000">
                                          <p:val>
                                            <p:strVal val="#ppt_w"/>
                                          </p:val>
                                        </p:tav>
                                      </p:tavLst>
                                    </p:anim>
                                    <p:anim calcmode="lin" valueType="num">
                                      <p:cBhvr>
                                        <p:cTn id="81" dur="1000" fill="hold"/>
                                        <p:tgtEl>
                                          <p:spTgt spid="12"/>
                                        </p:tgtEl>
                                        <p:attrNameLst>
                                          <p:attrName>ppt_h</p:attrName>
                                        </p:attrNameLst>
                                      </p:cBhvr>
                                      <p:tavLst>
                                        <p:tav tm="0">
                                          <p:val>
                                            <p:fltVal val="0"/>
                                          </p:val>
                                        </p:tav>
                                        <p:tav tm="100000">
                                          <p:val>
                                            <p:strVal val="#ppt_h"/>
                                          </p:val>
                                        </p:tav>
                                      </p:tavLst>
                                    </p:anim>
                                    <p:anim calcmode="lin" valueType="num">
                                      <p:cBhvr>
                                        <p:cTn id="82" dur="1000" fill="hold"/>
                                        <p:tgtEl>
                                          <p:spTgt spid="12"/>
                                        </p:tgtEl>
                                        <p:attrNameLst>
                                          <p:attrName>style.rotation</p:attrName>
                                        </p:attrNameLst>
                                      </p:cBhvr>
                                      <p:tavLst>
                                        <p:tav tm="0">
                                          <p:val>
                                            <p:fltVal val="90"/>
                                          </p:val>
                                        </p:tav>
                                        <p:tav tm="100000">
                                          <p:val>
                                            <p:fltVal val="0"/>
                                          </p:val>
                                        </p:tav>
                                      </p:tavLst>
                                    </p:anim>
                                    <p:animEffect transition="in" filter="fade">
                                      <p:cBhvr>
                                        <p:cTn id="83" dur="1000"/>
                                        <p:tgtEl>
                                          <p:spTgt spid="12"/>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p:cTn id="86" dur="1000" fill="hold"/>
                                        <p:tgtEl>
                                          <p:spTgt spid="3"/>
                                        </p:tgtEl>
                                        <p:attrNameLst>
                                          <p:attrName>ppt_w</p:attrName>
                                        </p:attrNameLst>
                                      </p:cBhvr>
                                      <p:tavLst>
                                        <p:tav tm="0">
                                          <p:val>
                                            <p:fltVal val="0"/>
                                          </p:val>
                                        </p:tav>
                                        <p:tav tm="100000">
                                          <p:val>
                                            <p:strVal val="#ppt_w"/>
                                          </p:val>
                                        </p:tav>
                                      </p:tavLst>
                                    </p:anim>
                                    <p:anim calcmode="lin" valueType="num">
                                      <p:cBhvr>
                                        <p:cTn id="87" dur="1000" fill="hold"/>
                                        <p:tgtEl>
                                          <p:spTgt spid="3"/>
                                        </p:tgtEl>
                                        <p:attrNameLst>
                                          <p:attrName>ppt_h</p:attrName>
                                        </p:attrNameLst>
                                      </p:cBhvr>
                                      <p:tavLst>
                                        <p:tav tm="0">
                                          <p:val>
                                            <p:fltVal val="0"/>
                                          </p:val>
                                        </p:tav>
                                        <p:tav tm="100000">
                                          <p:val>
                                            <p:strVal val="#ppt_h"/>
                                          </p:val>
                                        </p:tav>
                                      </p:tavLst>
                                    </p:anim>
                                    <p:anim calcmode="lin" valueType="num">
                                      <p:cBhvr>
                                        <p:cTn id="88" dur="1000" fill="hold"/>
                                        <p:tgtEl>
                                          <p:spTgt spid="3"/>
                                        </p:tgtEl>
                                        <p:attrNameLst>
                                          <p:attrName>style.rotation</p:attrName>
                                        </p:attrNameLst>
                                      </p:cBhvr>
                                      <p:tavLst>
                                        <p:tav tm="0">
                                          <p:val>
                                            <p:fltVal val="90"/>
                                          </p:val>
                                        </p:tav>
                                        <p:tav tm="100000">
                                          <p:val>
                                            <p:fltVal val="0"/>
                                          </p:val>
                                        </p:tav>
                                      </p:tavLst>
                                    </p:anim>
                                    <p:animEffect transition="in" filter="fade">
                                      <p:cBhvr>
                                        <p:cTn id="89" dur="1000"/>
                                        <p:tgtEl>
                                          <p:spTgt spid="3"/>
                                        </p:tgtEl>
                                      </p:cBhvr>
                                    </p:animEffect>
                                  </p:childTnLst>
                                </p:cTn>
                              </p:par>
                            </p:childTnLst>
                          </p:cTn>
                        </p:par>
                        <p:par>
                          <p:cTn id="90" fill="hold">
                            <p:stCondLst>
                              <p:cond delay="1000"/>
                            </p:stCondLst>
                            <p:childTnLst>
                              <p:par>
                                <p:cTn id="91" presetID="31" presetClass="exit" presetSubtype="0" fill="hold" nodeType="afterEffect">
                                  <p:stCondLst>
                                    <p:cond delay="0"/>
                                  </p:stCondLst>
                                  <p:childTnLst>
                                    <p:anim calcmode="lin" valueType="num">
                                      <p:cBhvr>
                                        <p:cTn id="92" dur="1000"/>
                                        <p:tgtEl>
                                          <p:spTgt spid="4102"/>
                                        </p:tgtEl>
                                        <p:attrNameLst>
                                          <p:attrName>ppt_w</p:attrName>
                                        </p:attrNameLst>
                                      </p:cBhvr>
                                      <p:tavLst>
                                        <p:tav tm="0">
                                          <p:val>
                                            <p:strVal val="ppt_w"/>
                                          </p:val>
                                        </p:tav>
                                        <p:tav tm="100000">
                                          <p:val>
                                            <p:fltVal val="0"/>
                                          </p:val>
                                        </p:tav>
                                      </p:tavLst>
                                    </p:anim>
                                    <p:anim calcmode="lin" valueType="num">
                                      <p:cBhvr>
                                        <p:cTn id="93" dur="1000"/>
                                        <p:tgtEl>
                                          <p:spTgt spid="4102"/>
                                        </p:tgtEl>
                                        <p:attrNameLst>
                                          <p:attrName>ppt_h</p:attrName>
                                        </p:attrNameLst>
                                      </p:cBhvr>
                                      <p:tavLst>
                                        <p:tav tm="0">
                                          <p:val>
                                            <p:strVal val="ppt_h"/>
                                          </p:val>
                                        </p:tav>
                                        <p:tav tm="100000">
                                          <p:val>
                                            <p:fltVal val="0"/>
                                          </p:val>
                                        </p:tav>
                                      </p:tavLst>
                                    </p:anim>
                                    <p:anim calcmode="lin" valueType="num">
                                      <p:cBhvr>
                                        <p:cTn id="94" dur="1000"/>
                                        <p:tgtEl>
                                          <p:spTgt spid="4102"/>
                                        </p:tgtEl>
                                        <p:attrNameLst>
                                          <p:attrName>style.rotation</p:attrName>
                                        </p:attrNameLst>
                                      </p:cBhvr>
                                      <p:tavLst>
                                        <p:tav tm="0">
                                          <p:val>
                                            <p:fltVal val="0"/>
                                          </p:val>
                                        </p:tav>
                                        <p:tav tm="100000">
                                          <p:val>
                                            <p:fltVal val="90"/>
                                          </p:val>
                                        </p:tav>
                                      </p:tavLst>
                                    </p:anim>
                                    <p:animEffect transition="out" filter="fade">
                                      <p:cBhvr>
                                        <p:cTn id="95" dur="1000"/>
                                        <p:tgtEl>
                                          <p:spTgt spid="4102"/>
                                        </p:tgtEl>
                                      </p:cBhvr>
                                    </p:animEffect>
                                    <p:set>
                                      <p:cBhvr>
                                        <p:cTn id="96" dur="1" fill="hold">
                                          <p:stCondLst>
                                            <p:cond delay="999"/>
                                          </p:stCondLst>
                                        </p:cTn>
                                        <p:tgtEl>
                                          <p:spTgt spid="4102"/>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3074"/>
                                        </p:tgtEl>
                                        <p:attrNameLst>
                                          <p:attrName>ppt_w</p:attrName>
                                        </p:attrNameLst>
                                      </p:cBhvr>
                                      <p:tavLst>
                                        <p:tav tm="0">
                                          <p:val>
                                            <p:strVal val="ppt_w"/>
                                          </p:val>
                                        </p:tav>
                                        <p:tav tm="100000">
                                          <p:val>
                                            <p:fltVal val="0"/>
                                          </p:val>
                                        </p:tav>
                                      </p:tavLst>
                                    </p:anim>
                                    <p:anim calcmode="lin" valueType="num">
                                      <p:cBhvr>
                                        <p:cTn id="99" dur="1000"/>
                                        <p:tgtEl>
                                          <p:spTgt spid="3074"/>
                                        </p:tgtEl>
                                        <p:attrNameLst>
                                          <p:attrName>ppt_h</p:attrName>
                                        </p:attrNameLst>
                                      </p:cBhvr>
                                      <p:tavLst>
                                        <p:tav tm="0">
                                          <p:val>
                                            <p:strVal val="ppt_h"/>
                                          </p:val>
                                        </p:tav>
                                        <p:tav tm="100000">
                                          <p:val>
                                            <p:fltVal val="0"/>
                                          </p:val>
                                        </p:tav>
                                      </p:tavLst>
                                    </p:anim>
                                    <p:anim calcmode="lin" valueType="num">
                                      <p:cBhvr>
                                        <p:cTn id="100" dur="1000"/>
                                        <p:tgtEl>
                                          <p:spTgt spid="3074"/>
                                        </p:tgtEl>
                                        <p:attrNameLst>
                                          <p:attrName>style.rotation</p:attrName>
                                        </p:attrNameLst>
                                      </p:cBhvr>
                                      <p:tavLst>
                                        <p:tav tm="0">
                                          <p:val>
                                            <p:fltVal val="0"/>
                                          </p:val>
                                        </p:tav>
                                        <p:tav tm="100000">
                                          <p:val>
                                            <p:fltVal val="90"/>
                                          </p:val>
                                        </p:tav>
                                      </p:tavLst>
                                    </p:anim>
                                    <p:animEffect transition="out" filter="fade">
                                      <p:cBhvr>
                                        <p:cTn id="101" dur="1000"/>
                                        <p:tgtEl>
                                          <p:spTgt spid="3074"/>
                                        </p:tgtEl>
                                      </p:cBhvr>
                                    </p:animEffect>
                                    <p:set>
                                      <p:cBhvr>
                                        <p:cTn id="102" dur="1" fill="hold">
                                          <p:stCondLst>
                                            <p:cond delay="999"/>
                                          </p:stCondLst>
                                        </p:cTn>
                                        <p:tgtEl>
                                          <p:spTgt spid="3074"/>
                                        </p:tgtEl>
                                        <p:attrNameLst>
                                          <p:attrName>style.visibility</p:attrName>
                                        </p:attrNameLst>
                                      </p:cBhvr>
                                      <p:to>
                                        <p:strVal val="hidden"/>
                                      </p:to>
                                    </p:set>
                                  </p:childTnLst>
                                </p:cTn>
                              </p:par>
                              <p:par>
                                <p:cTn id="103" presetID="31"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1000" fill="hold"/>
                                        <p:tgtEl>
                                          <p:spTgt spid="15"/>
                                        </p:tgtEl>
                                        <p:attrNameLst>
                                          <p:attrName>ppt_w</p:attrName>
                                        </p:attrNameLst>
                                      </p:cBhvr>
                                      <p:tavLst>
                                        <p:tav tm="0">
                                          <p:val>
                                            <p:fltVal val="0"/>
                                          </p:val>
                                        </p:tav>
                                        <p:tav tm="100000">
                                          <p:val>
                                            <p:strVal val="#ppt_w"/>
                                          </p:val>
                                        </p:tav>
                                      </p:tavLst>
                                    </p:anim>
                                    <p:anim calcmode="lin" valueType="num">
                                      <p:cBhvr>
                                        <p:cTn id="106" dur="1000" fill="hold"/>
                                        <p:tgtEl>
                                          <p:spTgt spid="15"/>
                                        </p:tgtEl>
                                        <p:attrNameLst>
                                          <p:attrName>ppt_h</p:attrName>
                                        </p:attrNameLst>
                                      </p:cBhvr>
                                      <p:tavLst>
                                        <p:tav tm="0">
                                          <p:val>
                                            <p:fltVal val="0"/>
                                          </p:val>
                                        </p:tav>
                                        <p:tav tm="100000">
                                          <p:val>
                                            <p:strVal val="#ppt_h"/>
                                          </p:val>
                                        </p:tav>
                                      </p:tavLst>
                                    </p:anim>
                                    <p:anim calcmode="lin" valueType="num">
                                      <p:cBhvr>
                                        <p:cTn id="107" dur="1000" fill="hold"/>
                                        <p:tgtEl>
                                          <p:spTgt spid="15"/>
                                        </p:tgtEl>
                                        <p:attrNameLst>
                                          <p:attrName>style.rotation</p:attrName>
                                        </p:attrNameLst>
                                      </p:cBhvr>
                                      <p:tavLst>
                                        <p:tav tm="0">
                                          <p:val>
                                            <p:fltVal val="90"/>
                                          </p:val>
                                        </p:tav>
                                        <p:tav tm="100000">
                                          <p:val>
                                            <p:fltVal val="0"/>
                                          </p:val>
                                        </p:tav>
                                      </p:tavLst>
                                    </p:anim>
                                    <p:animEffect transition="in" filter="fade">
                                      <p:cBhvr>
                                        <p:cTn id="108" dur="1000"/>
                                        <p:tgtEl>
                                          <p:spTgt spid="15"/>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p:cTn id="111" dur="1000" fill="hold"/>
                                        <p:tgtEl>
                                          <p:spTgt spid="16"/>
                                        </p:tgtEl>
                                        <p:attrNameLst>
                                          <p:attrName>ppt_w</p:attrName>
                                        </p:attrNameLst>
                                      </p:cBhvr>
                                      <p:tavLst>
                                        <p:tav tm="0">
                                          <p:val>
                                            <p:fltVal val="0"/>
                                          </p:val>
                                        </p:tav>
                                        <p:tav tm="100000">
                                          <p:val>
                                            <p:strVal val="#ppt_w"/>
                                          </p:val>
                                        </p:tav>
                                      </p:tavLst>
                                    </p:anim>
                                    <p:anim calcmode="lin" valueType="num">
                                      <p:cBhvr>
                                        <p:cTn id="112" dur="1000" fill="hold"/>
                                        <p:tgtEl>
                                          <p:spTgt spid="16"/>
                                        </p:tgtEl>
                                        <p:attrNameLst>
                                          <p:attrName>ppt_h</p:attrName>
                                        </p:attrNameLst>
                                      </p:cBhvr>
                                      <p:tavLst>
                                        <p:tav tm="0">
                                          <p:val>
                                            <p:fltVal val="0"/>
                                          </p:val>
                                        </p:tav>
                                        <p:tav tm="100000">
                                          <p:val>
                                            <p:strVal val="#ppt_h"/>
                                          </p:val>
                                        </p:tav>
                                      </p:tavLst>
                                    </p:anim>
                                    <p:anim calcmode="lin" valueType="num">
                                      <p:cBhvr>
                                        <p:cTn id="113" dur="1000" fill="hold"/>
                                        <p:tgtEl>
                                          <p:spTgt spid="16"/>
                                        </p:tgtEl>
                                        <p:attrNameLst>
                                          <p:attrName>style.rotation</p:attrName>
                                        </p:attrNameLst>
                                      </p:cBhvr>
                                      <p:tavLst>
                                        <p:tav tm="0">
                                          <p:val>
                                            <p:fltVal val="90"/>
                                          </p:val>
                                        </p:tav>
                                        <p:tav tm="100000">
                                          <p:val>
                                            <p:fltVal val="0"/>
                                          </p:val>
                                        </p:tav>
                                      </p:tavLst>
                                    </p:anim>
                                    <p:animEffect transition="in" filter="fade">
                                      <p:cBhvr>
                                        <p:cTn id="1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5" restart="whenNotActive" fill="hold" evtFilter="cancelBubble" nodeType="interactiveSeq">
                <p:stCondLst>
                  <p:cond evt="onClick" delay="0">
                    <p:tgtEl>
                      <p:spTgt spid="2"/>
                    </p:tgtEl>
                  </p:cond>
                </p:stCondLst>
                <p:endSync evt="end" delay="0">
                  <p:rtn val="all"/>
                </p:endSync>
                <p:childTnLst>
                  <p:par>
                    <p:cTn id="116" fill="hold">
                      <p:stCondLst>
                        <p:cond delay="0"/>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139001" fill="hold"/>
                                        <p:tgtEl>
                                          <p:spTgt spid="2"/>
                                        </p:tgtEl>
                                      </p:cBhvr>
                                    </p:cmd>
                                  </p:childTnLst>
                                </p:cTn>
                              </p:par>
                            </p:childTnLst>
                          </p:cTn>
                        </p:par>
                      </p:childTnLst>
                    </p:cTn>
                  </p:par>
                </p:childTnLst>
              </p:cTn>
              <p:nextCondLst>
                <p:cond evt="onClick" delay="0">
                  <p:tgtEl>
                    <p:spTgt spid="2"/>
                  </p:tgtEl>
                </p:cond>
              </p:nextCondLst>
            </p:seq>
            <p:audio>
              <p:cMediaNode>
                <p:cTn id="120" fill="hold" display="0">
                  <p:stCondLst>
                    <p:cond delay="indefinite"/>
                  </p:stCondLst>
                  <p:endCondLst>
                    <p:cond evt="onStopAudio" delay="0">
                      <p:tgtEl>
                        <p:sldTgt/>
                      </p:tgtEl>
                    </p:cond>
                  </p:endCondLst>
                </p:cTn>
                <p:tgtEl>
                  <p:spTgt spid="2"/>
                </p:tgtEl>
              </p:cMediaNode>
            </p:audio>
          </p:childTnLst>
        </p:cTn>
      </p:par>
    </p:tnLst>
    <p:bldLst>
      <p:bldP spid="3" grpId="0"/>
      <p:bldP spid="10"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95600" y="1371600"/>
            <a:ext cx="1219200" cy="4087486"/>
          </a:xfrm>
          <a:prstGeom prst="roundRect">
            <a:avLst/>
          </a:prstGeom>
          <a:solidFill>
            <a:srgbClr val="FFFFFF">
              <a:alpha val="8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quarter" idx="13"/>
          </p:nvPr>
        </p:nvSpPr>
        <p:spPr>
          <a:xfrm>
            <a:off x="595745" y="3167544"/>
            <a:ext cx="3076574" cy="365760"/>
          </a:xfrm>
        </p:spPr>
        <p:txBody>
          <a:bodyPr>
            <a:normAutofit lnSpcReduction="10000"/>
          </a:bodyPr>
          <a:lstStyle/>
          <a:p>
            <a:r>
              <a:rPr lang="en-US" dirty="0" smtClean="0">
                <a:latin typeface="Arial Black" pitchFamily="34" charset="0"/>
                <a:cs typeface="Aharoni" pitchFamily="2" charset="-79"/>
              </a:rPr>
              <a:t>2011           </a:t>
            </a:r>
            <a:r>
              <a:rPr lang="en-US" dirty="0">
                <a:solidFill>
                  <a:schemeClr val="accent3">
                    <a:lumMod val="60000"/>
                    <a:lumOff val="40000"/>
                  </a:schemeClr>
                </a:solidFill>
                <a:latin typeface="Arial Black" pitchFamily="34" charset="0"/>
                <a:cs typeface="Aharoni" pitchFamily="2" charset="-79"/>
              </a:rPr>
              <a:t>8</a:t>
            </a:r>
            <a:r>
              <a:rPr lang="en-US" dirty="0" smtClean="0">
                <a:latin typeface="Arial Black" pitchFamily="34" charset="0"/>
                <a:cs typeface="Aharoni" pitchFamily="2" charset="-79"/>
              </a:rPr>
              <a:t>		</a:t>
            </a:r>
            <a:r>
              <a:rPr lang="en-US" dirty="0">
                <a:solidFill>
                  <a:srgbClr val="FF0000"/>
                </a:solidFill>
                <a:latin typeface="Arial Black" pitchFamily="34" charset="0"/>
                <a:cs typeface="Aharoni" pitchFamily="2" charset="-79"/>
              </a:rPr>
              <a:t>2</a:t>
            </a:r>
          </a:p>
        </p:txBody>
      </p:sp>
      <p:sp>
        <p:nvSpPr>
          <p:cNvPr id="3" name="Title 2"/>
          <p:cNvSpPr>
            <a:spLocks noGrp="1"/>
          </p:cNvSpPr>
          <p:nvPr>
            <p:ph type="title"/>
          </p:nvPr>
        </p:nvSpPr>
        <p:spPr>
          <a:xfrm>
            <a:off x="352426" y="228600"/>
            <a:ext cx="7680960" cy="609600"/>
          </a:xfrm>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vert="horz" lIns="91440" tIns="45720" rIns="91440" bIns="45720" rtlCol="0" anchor="b" anchorCtr="0">
            <a:noAutofit/>
          </a:bodyPr>
          <a:lstStyle/>
          <a:p>
            <a:pPr algn="ctr">
              <a:spcBef>
                <a:spcPct val="0"/>
              </a:spcBef>
            </a:pPr>
            <a:r>
              <a:rPr lang="en-US" sz="2800" b="1" dirty="0">
                <a:ln w="17780" cmpd="sng">
                  <a:solidFill>
                    <a:srgbClr val="FFFFFF"/>
                  </a:solidFill>
                  <a:prstDash val="solid"/>
                  <a:miter lim="800000"/>
                </a:ln>
                <a:solidFill>
                  <a:schemeClr val="bg1"/>
                </a:solidFill>
                <a:effectLst>
                  <a:outerShdw blurRad="50800" algn="tl" rotWithShape="0">
                    <a:srgbClr val="000000"/>
                  </a:outerShdw>
                </a:effectLst>
                <a:latin typeface="Eras Bold ITC" pitchFamily="34" charset="0"/>
                <a:ea typeface="+mn-ea"/>
                <a:cs typeface="+mn-cs"/>
              </a:rPr>
              <a:t>Law Enforcement Reported Accidents</a:t>
            </a:r>
          </a:p>
        </p:txBody>
      </p:sp>
      <p:sp>
        <p:nvSpPr>
          <p:cNvPr id="4" name="Content Placeholder 1"/>
          <p:cNvSpPr txBox="1">
            <a:spLocks/>
          </p:cNvSpPr>
          <p:nvPr/>
        </p:nvSpPr>
        <p:spPr>
          <a:xfrm>
            <a:off x="592281" y="2555173"/>
            <a:ext cx="4038600"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smtClean="0">
                <a:latin typeface="Arial Black" pitchFamily="34" charset="0"/>
                <a:cs typeface="Aharoni" pitchFamily="2" charset="-79"/>
              </a:rPr>
              <a:t>2012 	</a:t>
            </a:r>
            <a:r>
              <a:rPr lang="en-US" dirty="0" smtClean="0">
                <a:solidFill>
                  <a:schemeClr val="accent3">
                    <a:lumMod val="60000"/>
                    <a:lumOff val="40000"/>
                  </a:schemeClr>
                </a:solidFill>
                <a:latin typeface="Arial Black" pitchFamily="34" charset="0"/>
                <a:cs typeface="Aharoni" pitchFamily="2" charset="-79"/>
              </a:rPr>
              <a:t>     13</a:t>
            </a:r>
            <a:r>
              <a:rPr lang="en-US" dirty="0" smtClean="0">
                <a:latin typeface="Arial Black" pitchFamily="34" charset="0"/>
                <a:cs typeface="Aharoni" pitchFamily="2" charset="-79"/>
              </a:rPr>
              <a:t>		</a:t>
            </a:r>
            <a:r>
              <a:rPr lang="en-US" dirty="0">
                <a:solidFill>
                  <a:srgbClr val="FF0000"/>
                </a:solidFill>
                <a:latin typeface="Arial Black" pitchFamily="34" charset="0"/>
                <a:cs typeface="Aharoni" pitchFamily="2" charset="-79"/>
              </a:rPr>
              <a:t>7</a:t>
            </a:r>
            <a:r>
              <a:rPr lang="en-US" dirty="0" smtClean="0">
                <a:latin typeface="Arial Black" pitchFamily="34" charset="0"/>
                <a:cs typeface="Aharoni" pitchFamily="2" charset="-79"/>
              </a:rPr>
              <a:t> </a:t>
            </a:r>
            <a:endParaRPr lang="en-US" dirty="0">
              <a:latin typeface="Arial Black" pitchFamily="34" charset="0"/>
              <a:cs typeface="Aharoni" pitchFamily="2" charset="-79"/>
            </a:endParaRPr>
          </a:p>
        </p:txBody>
      </p:sp>
      <p:sp>
        <p:nvSpPr>
          <p:cNvPr id="5" name="Content Placeholder 1"/>
          <p:cNvSpPr txBox="1">
            <a:spLocks/>
          </p:cNvSpPr>
          <p:nvPr/>
        </p:nvSpPr>
        <p:spPr>
          <a:xfrm>
            <a:off x="592281" y="4444933"/>
            <a:ext cx="3076574"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smtClean="0">
                <a:latin typeface="Arial Black" pitchFamily="34" charset="0"/>
                <a:cs typeface="Aharoni" pitchFamily="2" charset="-79"/>
              </a:rPr>
              <a:t>2009	      </a:t>
            </a:r>
            <a:r>
              <a:rPr lang="en-US" dirty="0" smtClean="0">
                <a:solidFill>
                  <a:schemeClr val="accent3">
                    <a:lumMod val="60000"/>
                    <a:lumOff val="40000"/>
                  </a:schemeClr>
                </a:solidFill>
                <a:latin typeface="Arial Black" pitchFamily="34" charset="0"/>
                <a:cs typeface="Aharoni" pitchFamily="2" charset="-79"/>
              </a:rPr>
              <a:t>12		</a:t>
            </a:r>
            <a:r>
              <a:rPr lang="en-US" dirty="0" smtClean="0">
                <a:solidFill>
                  <a:srgbClr val="FF0000"/>
                </a:solidFill>
                <a:latin typeface="Arial Black" pitchFamily="34" charset="0"/>
                <a:cs typeface="Aharoni" pitchFamily="2" charset="-79"/>
              </a:rPr>
              <a:t>2</a:t>
            </a:r>
            <a:endParaRPr lang="en-US" dirty="0">
              <a:solidFill>
                <a:srgbClr val="FF0000"/>
              </a:solidFill>
              <a:latin typeface="Arial Black" pitchFamily="34" charset="0"/>
              <a:cs typeface="Aharoni" pitchFamily="2" charset="-79"/>
            </a:endParaRPr>
          </a:p>
        </p:txBody>
      </p:sp>
      <p:sp>
        <p:nvSpPr>
          <p:cNvPr id="6" name="Content Placeholder 1"/>
          <p:cNvSpPr txBox="1">
            <a:spLocks/>
          </p:cNvSpPr>
          <p:nvPr/>
        </p:nvSpPr>
        <p:spPr>
          <a:xfrm>
            <a:off x="533400" y="1524000"/>
            <a:ext cx="4267200" cy="365760"/>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600" dirty="0" smtClean="0">
                <a:latin typeface="Arial Black" pitchFamily="34" charset="0"/>
                <a:cs typeface="Aharoni" pitchFamily="2" charset="-79"/>
              </a:rPr>
              <a:t>Year	</a:t>
            </a:r>
            <a:r>
              <a:rPr lang="en-US" sz="1600" dirty="0" smtClean="0">
                <a:solidFill>
                  <a:schemeClr val="accent3">
                    <a:lumMod val="60000"/>
                    <a:lumOff val="40000"/>
                  </a:schemeClr>
                </a:solidFill>
                <a:latin typeface="Arial Black" pitchFamily="34" charset="0"/>
                <a:cs typeface="Aharoni" pitchFamily="2" charset="-79"/>
              </a:rPr>
              <a:t>Accidents</a:t>
            </a:r>
            <a:r>
              <a:rPr lang="en-US" sz="1600" dirty="0">
                <a:latin typeface="Arial Black" pitchFamily="34" charset="0"/>
                <a:cs typeface="Aharoni" pitchFamily="2" charset="-79"/>
              </a:rPr>
              <a:t> </a:t>
            </a:r>
            <a:r>
              <a:rPr lang="en-US" sz="1600" dirty="0" smtClean="0">
                <a:latin typeface="Arial Black" pitchFamily="34" charset="0"/>
                <a:cs typeface="Aharoni" pitchFamily="2" charset="-79"/>
              </a:rPr>
              <a:t>   </a:t>
            </a:r>
            <a:r>
              <a:rPr lang="en-US" sz="1600" dirty="0" smtClean="0">
                <a:solidFill>
                  <a:srgbClr val="FF0000"/>
                </a:solidFill>
                <a:latin typeface="Arial Black" pitchFamily="34" charset="0"/>
                <a:cs typeface="Aharoni" pitchFamily="2" charset="-79"/>
              </a:rPr>
              <a:t>Fatalities</a:t>
            </a:r>
            <a:endParaRPr lang="en-US" sz="1600" dirty="0">
              <a:solidFill>
                <a:srgbClr val="FF0000"/>
              </a:solidFill>
              <a:latin typeface="Arial Black" pitchFamily="34" charset="0"/>
              <a:cs typeface="Aharoni" pitchFamily="2" charset="-79"/>
            </a:endParaRPr>
          </a:p>
        </p:txBody>
      </p:sp>
      <p:sp>
        <p:nvSpPr>
          <p:cNvPr id="7" name="Content Placeholder 1"/>
          <p:cNvSpPr txBox="1">
            <a:spLocks/>
          </p:cNvSpPr>
          <p:nvPr/>
        </p:nvSpPr>
        <p:spPr>
          <a:xfrm>
            <a:off x="595744" y="5093326"/>
            <a:ext cx="3366655"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smtClean="0">
                <a:latin typeface="Arial Black" pitchFamily="34" charset="0"/>
                <a:cs typeface="Aharoni" pitchFamily="2" charset="-79"/>
              </a:rPr>
              <a:t>2008	       </a:t>
            </a:r>
            <a:r>
              <a:rPr lang="en-US" dirty="0" smtClean="0">
                <a:solidFill>
                  <a:schemeClr val="accent3">
                    <a:lumMod val="60000"/>
                    <a:lumOff val="40000"/>
                  </a:schemeClr>
                </a:solidFill>
                <a:latin typeface="Arial Black" pitchFamily="34" charset="0"/>
                <a:cs typeface="Aharoni" pitchFamily="2" charset="-79"/>
              </a:rPr>
              <a:t>8 </a:t>
            </a:r>
            <a:r>
              <a:rPr lang="en-US" dirty="0" smtClean="0">
                <a:latin typeface="Arial Black" pitchFamily="34" charset="0"/>
                <a:cs typeface="Aharoni" pitchFamily="2" charset="-79"/>
              </a:rPr>
              <a:t> </a:t>
            </a:r>
            <a:r>
              <a:rPr lang="en-US" dirty="0" smtClean="0">
                <a:solidFill>
                  <a:schemeClr val="accent3">
                    <a:lumMod val="60000"/>
                    <a:lumOff val="40000"/>
                  </a:schemeClr>
                </a:solidFill>
                <a:latin typeface="Arial Black" pitchFamily="34" charset="0"/>
                <a:cs typeface="Aharoni" pitchFamily="2" charset="-79"/>
              </a:rPr>
              <a:t>		</a:t>
            </a:r>
            <a:r>
              <a:rPr lang="en-US" dirty="0" smtClean="0">
                <a:solidFill>
                  <a:srgbClr val="FF0000"/>
                </a:solidFill>
                <a:latin typeface="Arial Black" pitchFamily="34" charset="0"/>
                <a:cs typeface="Aharoni" pitchFamily="2" charset="-79"/>
              </a:rPr>
              <a:t>5</a:t>
            </a:r>
            <a:endParaRPr lang="en-US" dirty="0">
              <a:solidFill>
                <a:srgbClr val="FF0000"/>
              </a:solidFill>
              <a:latin typeface="Arial Black" pitchFamily="34" charset="0"/>
              <a:cs typeface="Aharoni" pitchFamily="2" charset="-79"/>
            </a:endParaRPr>
          </a:p>
        </p:txBody>
      </p:sp>
      <p:sp>
        <p:nvSpPr>
          <p:cNvPr id="8" name="Content Placeholder 1"/>
          <p:cNvSpPr txBox="1">
            <a:spLocks/>
          </p:cNvSpPr>
          <p:nvPr/>
        </p:nvSpPr>
        <p:spPr>
          <a:xfrm>
            <a:off x="595745" y="3777144"/>
            <a:ext cx="3076574"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smtClean="0">
                <a:latin typeface="Arial Black" pitchFamily="34" charset="0"/>
                <a:cs typeface="Aharoni" pitchFamily="2" charset="-79"/>
              </a:rPr>
              <a:t>2010	      </a:t>
            </a:r>
            <a:r>
              <a:rPr lang="en-US" dirty="0" smtClean="0">
                <a:solidFill>
                  <a:schemeClr val="accent3">
                    <a:lumMod val="60000"/>
                    <a:lumOff val="40000"/>
                  </a:schemeClr>
                </a:solidFill>
                <a:latin typeface="Arial Black" pitchFamily="34" charset="0"/>
                <a:cs typeface="Aharoni" pitchFamily="2" charset="-79"/>
              </a:rPr>
              <a:t>13</a:t>
            </a:r>
            <a:r>
              <a:rPr lang="en-US" dirty="0" smtClean="0">
                <a:latin typeface="Arial Black" pitchFamily="34" charset="0"/>
                <a:cs typeface="Aharoni" pitchFamily="2" charset="-79"/>
              </a:rPr>
              <a:t>		</a:t>
            </a:r>
            <a:r>
              <a:rPr lang="en-US" dirty="0" smtClean="0">
                <a:solidFill>
                  <a:srgbClr val="FF0000"/>
                </a:solidFill>
                <a:latin typeface="Arial Black" pitchFamily="34" charset="0"/>
                <a:cs typeface="Aharoni" pitchFamily="2" charset="-79"/>
              </a:rPr>
              <a:t>8</a:t>
            </a:r>
            <a:endParaRPr lang="en-US" dirty="0">
              <a:solidFill>
                <a:srgbClr val="FF0000"/>
              </a:solidFill>
              <a:latin typeface="Arial Black" pitchFamily="34" charset="0"/>
              <a:cs typeface="Aharoni" pitchFamily="2" charset="-79"/>
            </a:endParaRPr>
          </a:p>
        </p:txBody>
      </p:sp>
      <p:sp>
        <p:nvSpPr>
          <p:cNvPr id="9" name="TextBox 8"/>
          <p:cNvSpPr txBox="1"/>
          <p:nvPr/>
        </p:nvSpPr>
        <p:spPr>
          <a:xfrm>
            <a:off x="4871563" y="635028"/>
            <a:ext cx="3983347" cy="618630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latin typeface="Arial Black" pitchFamily="34" charset="0"/>
              </a:rPr>
              <a:t>2012</a:t>
            </a:r>
          </a:p>
          <a:p>
            <a:pPr marL="285750" indent="-285750">
              <a:buFont typeface="Wingdings" pitchFamily="2" charset="2"/>
              <a:buChar char="Ø"/>
            </a:pPr>
            <a:endParaRPr lang="en-US" sz="1400" dirty="0" smtClean="0">
              <a:solidFill>
                <a:srgbClr val="FF0000"/>
              </a:solidFill>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Helo – Unknown (Canada)</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Helo – Training (Hover Auto)</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Helo – Autorotation into trees</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Helo – Departure from controlled flight during low level SAR work</a:t>
            </a:r>
          </a:p>
          <a:p>
            <a:endParaRPr lang="en-US" sz="1400" dirty="0">
              <a:latin typeface="Arial Black" pitchFamily="34" charset="0"/>
            </a:endParaRPr>
          </a:p>
          <a:p>
            <a:pPr marL="285750" indent="-285750">
              <a:buFont typeface="Wingdings" pitchFamily="2" charset="2"/>
              <a:buChar char="Ø"/>
            </a:pPr>
            <a:r>
              <a:rPr lang="en-US" sz="1400" dirty="0" err="1" smtClean="0">
                <a:solidFill>
                  <a:srgbClr val="FF0000"/>
                </a:solidFill>
                <a:latin typeface="Arial Black" pitchFamily="34" charset="0"/>
              </a:rPr>
              <a:t>Helo</a:t>
            </a:r>
            <a:r>
              <a:rPr lang="en-US" sz="1400" dirty="0" smtClean="0">
                <a:solidFill>
                  <a:srgbClr val="FF0000"/>
                </a:solidFill>
                <a:latin typeface="Arial Black" pitchFamily="34" charset="0"/>
              </a:rPr>
              <a:t> – TFO fatal injury, fell</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err="1" smtClean="0">
                <a:latin typeface="Arial Black" pitchFamily="34" charset="0"/>
              </a:rPr>
              <a:t>Helo</a:t>
            </a:r>
            <a:r>
              <a:rPr lang="en-US" sz="1400" dirty="0" smtClean="0">
                <a:latin typeface="Arial Black" pitchFamily="34" charset="0"/>
              </a:rPr>
              <a:t> – TFO hit in head with blade</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err="1" smtClean="0">
                <a:latin typeface="Arial Black" pitchFamily="34" charset="0"/>
              </a:rPr>
              <a:t>Helo</a:t>
            </a:r>
            <a:r>
              <a:rPr lang="en-US" sz="1400" dirty="0" smtClean="0">
                <a:latin typeface="Arial Black" pitchFamily="34" charset="0"/>
              </a:rPr>
              <a:t> – Fuel exhaustion</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err="1" smtClean="0">
                <a:latin typeface="Arial Black" pitchFamily="34" charset="0"/>
              </a:rPr>
              <a:t>Helo</a:t>
            </a:r>
            <a:r>
              <a:rPr lang="en-US" sz="1400" dirty="0" smtClean="0">
                <a:latin typeface="Arial Black" pitchFamily="34" charset="0"/>
              </a:rPr>
              <a:t> – Engine failure</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err="1" smtClean="0">
                <a:latin typeface="Arial Black" pitchFamily="34" charset="0"/>
              </a:rPr>
              <a:t>Helo</a:t>
            </a:r>
            <a:r>
              <a:rPr lang="en-US" sz="1400" dirty="0" smtClean="0">
                <a:latin typeface="Arial Black" pitchFamily="34" charset="0"/>
              </a:rPr>
              <a:t> – System failure (tail section)</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Fixed – Eradication flight, unknown</a:t>
            </a:r>
          </a:p>
          <a:p>
            <a:pPr marL="285750" indent="-285750">
              <a:buFont typeface="Wingdings" pitchFamily="2" charset="2"/>
              <a:buChar char="Ø"/>
            </a:pPr>
            <a:endParaRPr lang="en-US" sz="1400" dirty="0">
              <a:solidFill>
                <a:srgbClr val="FF0000"/>
              </a:solidFill>
              <a:latin typeface="Arial Black" pitchFamily="34" charset="0"/>
            </a:endParaRPr>
          </a:p>
          <a:p>
            <a:pPr marL="285750" indent="-285750">
              <a:buFont typeface="Wingdings" pitchFamily="2" charset="2"/>
              <a:buChar char="Ø"/>
            </a:pPr>
            <a:r>
              <a:rPr lang="en-US" sz="1400" dirty="0" err="1">
                <a:latin typeface="Arial Black" pitchFamily="34" charset="0"/>
              </a:rPr>
              <a:t>Helo</a:t>
            </a:r>
            <a:r>
              <a:rPr lang="en-US" sz="1400" dirty="0">
                <a:latin typeface="Arial Black" pitchFamily="34" charset="0"/>
              </a:rPr>
              <a:t> – Training </a:t>
            </a:r>
            <a:r>
              <a:rPr lang="en-US" sz="1400" dirty="0" smtClean="0">
                <a:latin typeface="Arial Black" pitchFamily="34" charset="0"/>
              </a:rPr>
              <a:t>(Auto)</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err="1">
                <a:latin typeface="Arial Black" pitchFamily="34" charset="0"/>
              </a:rPr>
              <a:t>Helo</a:t>
            </a:r>
            <a:r>
              <a:rPr lang="en-US" sz="1400" dirty="0">
                <a:latin typeface="Arial Black" pitchFamily="34" charset="0"/>
              </a:rPr>
              <a:t> – Engine failure</a:t>
            </a:r>
          </a:p>
          <a:p>
            <a:endParaRPr lang="en-US" sz="1400" dirty="0">
              <a:solidFill>
                <a:srgbClr val="FF0000"/>
              </a:solidFill>
              <a:latin typeface="Arial Black" pitchFamily="34" charset="0"/>
            </a:endParaRPr>
          </a:p>
          <a:p>
            <a:pPr marL="285750" indent="-285750">
              <a:buFont typeface="Wingdings" pitchFamily="2" charset="2"/>
              <a:buChar char="Ø"/>
            </a:pPr>
            <a:r>
              <a:rPr lang="en-US" sz="1400" dirty="0" err="1" smtClean="0">
                <a:solidFill>
                  <a:srgbClr val="FF0000"/>
                </a:solidFill>
                <a:latin typeface="Arial Black" pitchFamily="34" charset="0"/>
              </a:rPr>
              <a:t>Helo</a:t>
            </a:r>
            <a:r>
              <a:rPr lang="en-US" sz="1400" dirty="0" smtClean="0">
                <a:solidFill>
                  <a:srgbClr val="FF0000"/>
                </a:solidFill>
                <a:latin typeface="Arial Black" pitchFamily="34" charset="0"/>
              </a:rPr>
              <a:t> – Wire Strike (*)</a:t>
            </a:r>
            <a:endParaRPr lang="en-US" sz="1400" dirty="0">
              <a:solidFill>
                <a:srgbClr val="FF0000"/>
              </a:solidFill>
              <a:latin typeface="Arial Black" pitchFamily="34" charset="0"/>
            </a:endParaRPr>
          </a:p>
        </p:txBody>
      </p:sp>
      <p:sp>
        <p:nvSpPr>
          <p:cNvPr id="22" name="TextBox 21"/>
          <p:cNvSpPr txBox="1"/>
          <p:nvPr/>
        </p:nvSpPr>
        <p:spPr>
          <a:xfrm>
            <a:off x="5181600" y="1423427"/>
            <a:ext cx="3505200" cy="489364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latin typeface="Arial Black" pitchFamily="34" charset="0"/>
              </a:rPr>
              <a:t>2011</a:t>
            </a:r>
          </a:p>
          <a:p>
            <a:pPr marL="285750" indent="-285750">
              <a:buFont typeface="Wingdings" pitchFamily="2" charset="2"/>
              <a:buChar char="Ø"/>
            </a:pPr>
            <a:endParaRPr lang="en-US" sz="1400" dirty="0" smtClean="0">
              <a:latin typeface="Arial Black" pitchFamily="34" charset="0"/>
            </a:endParaRPr>
          </a:p>
          <a:p>
            <a:pPr marL="285750" indent="-285750">
              <a:buFont typeface="Wingdings" pitchFamily="2" charset="2"/>
              <a:buChar char="Ø"/>
            </a:pPr>
            <a:r>
              <a:rPr lang="en-US" sz="1400" dirty="0" smtClean="0">
                <a:latin typeface="Arial Black" pitchFamily="34" charset="0"/>
              </a:rPr>
              <a:t>Helo – Loss of Control (LTE at 	a 200ft OGE hover)</a:t>
            </a:r>
          </a:p>
          <a:p>
            <a:pPr marL="285750" indent="-285750">
              <a:buFont typeface="Wingdings" pitchFamily="2" charset="2"/>
              <a:buChar char="Ø"/>
            </a:pPr>
            <a:endParaRPr lang="en-US" sz="1400" dirty="0">
              <a:solidFill>
                <a:srgbClr val="FF0000"/>
              </a:solidFill>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Helo – Loss of Control (LTE 	while landing)</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Helo – Damage from hangar 	debris</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Helo – Autorotation Training</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Helo – Nose over during run on 	landing, blade strike</a:t>
            </a:r>
          </a:p>
          <a:p>
            <a:pPr marL="285750" indent="-285750">
              <a:buFont typeface="Wingdings" pitchFamily="2" charset="2"/>
              <a:buChar char="Ø"/>
            </a:pPr>
            <a:endParaRPr lang="en-US" sz="1400" dirty="0" smtClean="0">
              <a:latin typeface="Arial Black" pitchFamily="34" charset="0"/>
            </a:endParaRPr>
          </a:p>
          <a:p>
            <a:pPr marL="285750" indent="-285750">
              <a:buFont typeface="Wingdings" pitchFamily="2" charset="2"/>
              <a:buChar char="Ø"/>
            </a:pPr>
            <a:r>
              <a:rPr lang="en-US" sz="1400" dirty="0" smtClean="0">
                <a:latin typeface="Arial Black" pitchFamily="34" charset="0"/>
              </a:rPr>
              <a:t>Helo – Low side </a:t>
            </a:r>
            <a:r>
              <a:rPr lang="en-US" sz="1400" dirty="0" err="1" smtClean="0">
                <a:latin typeface="Arial Black" pitchFamily="34" charset="0"/>
              </a:rPr>
              <a:t>gov</a:t>
            </a:r>
            <a:r>
              <a:rPr lang="en-US" sz="1400" dirty="0" smtClean="0">
                <a:latin typeface="Arial Black" pitchFamily="34" charset="0"/>
              </a:rPr>
              <a:t> failure</a:t>
            </a:r>
            <a:endParaRPr lang="en-US" sz="1400" dirty="0">
              <a:latin typeface="Arial Black" pitchFamily="34" charset="0"/>
            </a:endParaRP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Airplane – Failed to extend</a:t>
            </a:r>
          </a:p>
          <a:p>
            <a:r>
              <a:rPr lang="en-US" sz="1400" dirty="0" smtClean="0">
                <a:latin typeface="Arial Black" pitchFamily="34" charset="0"/>
              </a:rPr>
              <a:t> 	       landing gear</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Airplane – IIMC/CFIT in snow</a:t>
            </a:r>
            <a:endParaRPr lang="en-US" sz="1400" dirty="0">
              <a:solidFill>
                <a:srgbClr val="FF0000"/>
              </a:solidFill>
              <a:latin typeface="Arial Black" pitchFamily="34" charset="0"/>
            </a:endParaRPr>
          </a:p>
        </p:txBody>
      </p:sp>
      <p:sp>
        <p:nvSpPr>
          <p:cNvPr id="23" name="TextBox 22"/>
          <p:cNvSpPr txBox="1"/>
          <p:nvPr/>
        </p:nvSpPr>
        <p:spPr>
          <a:xfrm>
            <a:off x="5181600" y="1102578"/>
            <a:ext cx="3363275" cy="57554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latin typeface="Arial Black" pitchFamily="34" charset="0"/>
              </a:rPr>
              <a:t>2010</a:t>
            </a:r>
            <a:endParaRPr lang="en-US" sz="1400" dirty="0" smtClean="0">
              <a:latin typeface="Arial Black" pitchFamily="34" charset="0"/>
            </a:endParaRPr>
          </a:p>
          <a:p>
            <a:pPr marL="285750" indent="-285750">
              <a:lnSpc>
                <a:spcPct val="150000"/>
              </a:lnSpc>
              <a:buFont typeface="Wingdings" pitchFamily="2" charset="2"/>
              <a:buChar char="Ø"/>
            </a:pPr>
            <a:r>
              <a:rPr lang="en-US" sz="1400" dirty="0" smtClean="0">
                <a:solidFill>
                  <a:srgbClr val="FF0000"/>
                </a:solidFill>
                <a:latin typeface="Arial Black" pitchFamily="34" charset="0"/>
              </a:rPr>
              <a:t>Helo – Fuel exhaustion</a:t>
            </a:r>
            <a:endParaRPr lang="en-US" sz="1400" dirty="0">
              <a:solidFill>
                <a:srgbClr val="FF0000"/>
              </a:solidFill>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Helo – </a:t>
            </a:r>
            <a:r>
              <a:rPr lang="en-US" sz="1400" dirty="0" err="1" smtClean="0">
                <a:latin typeface="Arial Black" pitchFamily="34" charset="0"/>
              </a:rPr>
              <a:t>Hydr</a:t>
            </a:r>
            <a:r>
              <a:rPr lang="en-US" sz="1400" dirty="0" smtClean="0">
                <a:latin typeface="Arial Black" pitchFamily="34" charset="0"/>
              </a:rPr>
              <a:t> Failure Training, 	rollover</a:t>
            </a:r>
            <a:endParaRPr lang="en-US" sz="1400" dirty="0">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Helo – Gearbox failure</a:t>
            </a:r>
            <a:endParaRPr lang="en-US" sz="1400" dirty="0">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Helo – Practice Auto</a:t>
            </a:r>
            <a:endParaRPr lang="en-US" sz="1400" dirty="0">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Helo – Practice Auto</a:t>
            </a:r>
            <a:endParaRPr lang="en-US" sz="1400" dirty="0">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Helo – Engine failure</a:t>
            </a:r>
          </a:p>
          <a:p>
            <a:pPr marL="285750" indent="-285750">
              <a:lnSpc>
                <a:spcPct val="150000"/>
              </a:lnSpc>
              <a:buFont typeface="Wingdings" pitchFamily="2" charset="2"/>
              <a:buChar char="Ø"/>
            </a:pPr>
            <a:r>
              <a:rPr lang="en-US" sz="1400" dirty="0" smtClean="0">
                <a:latin typeface="Arial Black" pitchFamily="34" charset="0"/>
              </a:rPr>
              <a:t>Helo – Tail rotor strike during 	landing</a:t>
            </a:r>
          </a:p>
          <a:p>
            <a:pPr marL="285750" indent="-285750">
              <a:lnSpc>
                <a:spcPct val="150000"/>
              </a:lnSpc>
              <a:buFont typeface="Wingdings" pitchFamily="2" charset="2"/>
              <a:buChar char="Ø"/>
            </a:pPr>
            <a:r>
              <a:rPr lang="en-US" sz="1400" dirty="0" smtClean="0">
                <a:solidFill>
                  <a:srgbClr val="FF0000"/>
                </a:solidFill>
                <a:latin typeface="Arial Black" pitchFamily="34" charset="0"/>
              </a:rPr>
              <a:t>Helo – Wire strike (fatal x4)</a:t>
            </a:r>
          </a:p>
          <a:p>
            <a:pPr marL="285750" indent="-285750">
              <a:lnSpc>
                <a:spcPct val="150000"/>
              </a:lnSpc>
              <a:buFont typeface="Wingdings" pitchFamily="2" charset="2"/>
              <a:buChar char="Ø"/>
            </a:pPr>
            <a:r>
              <a:rPr lang="en-US" sz="1400" dirty="0" smtClean="0">
                <a:solidFill>
                  <a:srgbClr val="FF0000"/>
                </a:solidFill>
                <a:latin typeface="Arial Black" pitchFamily="34" charset="0"/>
              </a:rPr>
              <a:t>Airplane – Pilot medical issue</a:t>
            </a:r>
            <a:endParaRPr lang="en-US" sz="1400" dirty="0">
              <a:solidFill>
                <a:srgbClr val="FF0000"/>
              </a:solidFill>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Airplane – Hard landing/LOC </a:t>
            </a:r>
            <a:endParaRPr lang="en-US" sz="1400" dirty="0">
              <a:latin typeface="Arial Black" pitchFamily="34" charset="0"/>
            </a:endParaRPr>
          </a:p>
          <a:p>
            <a:pPr marL="285750" indent="-285750">
              <a:lnSpc>
                <a:spcPct val="150000"/>
              </a:lnSpc>
              <a:buFont typeface="Wingdings" pitchFamily="2" charset="2"/>
              <a:buChar char="Ø"/>
            </a:pPr>
            <a:r>
              <a:rPr lang="en-US" sz="1400" dirty="0" smtClean="0">
                <a:latin typeface="Arial Black" pitchFamily="34" charset="0"/>
              </a:rPr>
              <a:t>Airplane – LOC during taxi on 	       ice</a:t>
            </a:r>
          </a:p>
          <a:p>
            <a:pPr marL="285750" indent="-285750">
              <a:lnSpc>
                <a:spcPct val="150000"/>
              </a:lnSpc>
              <a:buFont typeface="Wingdings" pitchFamily="2" charset="2"/>
              <a:buChar char="Ø"/>
            </a:pPr>
            <a:r>
              <a:rPr lang="en-US" sz="1400" dirty="0" smtClean="0">
                <a:latin typeface="Arial Black" pitchFamily="34" charset="0"/>
              </a:rPr>
              <a:t>Airplane – Carb Ice</a:t>
            </a:r>
          </a:p>
          <a:p>
            <a:pPr marL="285750" indent="-285750">
              <a:lnSpc>
                <a:spcPct val="150000"/>
              </a:lnSpc>
              <a:buFont typeface="Wingdings" pitchFamily="2" charset="2"/>
              <a:buChar char="Ø"/>
            </a:pPr>
            <a:r>
              <a:rPr lang="en-US" sz="1400" dirty="0" smtClean="0">
                <a:solidFill>
                  <a:srgbClr val="FF0000"/>
                </a:solidFill>
                <a:latin typeface="Arial Black" pitchFamily="34" charset="0"/>
              </a:rPr>
              <a:t>Airplane – IIMC/CFIT</a:t>
            </a:r>
          </a:p>
        </p:txBody>
      </p:sp>
      <p:sp>
        <p:nvSpPr>
          <p:cNvPr id="13" name="TextBox 12"/>
          <p:cNvSpPr txBox="1"/>
          <p:nvPr/>
        </p:nvSpPr>
        <p:spPr>
          <a:xfrm>
            <a:off x="4895375" y="1447077"/>
            <a:ext cx="3983347" cy="38164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latin typeface="Arial Black" pitchFamily="34" charset="0"/>
              </a:rPr>
              <a:t>2013</a:t>
            </a:r>
            <a:endParaRPr lang="en-US" sz="1400" dirty="0" smtClean="0">
              <a:solidFill>
                <a:srgbClr val="FF0000"/>
              </a:solidFill>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Helo – CFIT (3)</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solidFill>
                  <a:srgbClr val="FF0000"/>
                </a:solidFill>
                <a:latin typeface="Arial Black" pitchFamily="34" charset="0"/>
              </a:rPr>
              <a:t>Helo – White Out - Spatial Disorientation (1)</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latin typeface="Arial Black" pitchFamily="34" charset="0"/>
              </a:rPr>
              <a:t>Helo – Engine Failure</a:t>
            </a:r>
          </a:p>
          <a:p>
            <a:pPr marL="285750" indent="-285750">
              <a:buFont typeface="Wingdings" pitchFamily="2" charset="2"/>
              <a:buChar char="Ø"/>
            </a:pPr>
            <a:endParaRPr lang="en-US" sz="1400" dirty="0">
              <a:latin typeface="Arial Black" pitchFamily="34" charset="0"/>
            </a:endParaRPr>
          </a:p>
          <a:p>
            <a:pPr marL="285750" indent="-285750">
              <a:buFont typeface="Wingdings" pitchFamily="2" charset="2"/>
              <a:buChar char="Ø"/>
            </a:pPr>
            <a:r>
              <a:rPr lang="en-US" sz="1400" dirty="0" smtClean="0">
                <a:solidFill>
                  <a:schemeClr val="bg1"/>
                </a:solidFill>
                <a:latin typeface="Arial Black" pitchFamily="34" charset="0"/>
              </a:rPr>
              <a:t>Helo – Engine Failure</a:t>
            </a:r>
          </a:p>
          <a:p>
            <a:endParaRPr lang="en-US" sz="1400" dirty="0">
              <a:latin typeface="Arial Black" pitchFamily="34" charset="0"/>
            </a:endParaRPr>
          </a:p>
          <a:p>
            <a:pPr marL="285750" indent="-285750">
              <a:buFont typeface="Wingdings" pitchFamily="2" charset="2"/>
              <a:buChar char="Ø"/>
            </a:pPr>
            <a:r>
              <a:rPr lang="en-US" sz="1400" dirty="0" err="1" smtClean="0">
                <a:solidFill>
                  <a:schemeClr val="bg1"/>
                </a:solidFill>
                <a:latin typeface="Arial Black" pitchFamily="34" charset="0"/>
              </a:rPr>
              <a:t>Helo</a:t>
            </a:r>
            <a:r>
              <a:rPr lang="en-US" sz="1400" dirty="0" smtClean="0">
                <a:solidFill>
                  <a:schemeClr val="bg1"/>
                </a:solidFill>
                <a:latin typeface="Arial Black" pitchFamily="34" charset="0"/>
              </a:rPr>
              <a:t> – LTE</a:t>
            </a:r>
          </a:p>
          <a:p>
            <a:pPr marL="285750" indent="-285750">
              <a:buFont typeface="Wingdings" pitchFamily="2" charset="2"/>
              <a:buChar char="Ø"/>
            </a:pPr>
            <a:endParaRPr lang="en-US" sz="1400" dirty="0" smtClean="0">
              <a:latin typeface="Arial Black" pitchFamily="34" charset="0"/>
            </a:endParaRPr>
          </a:p>
          <a:p>
            <a:pPr marL="285750" indent="-285750">
              <a:buFont typeface="Wingdings" pitchFamily="2" charset="2"/>
              <a:buChar char="Ø"/>
            </a:pPr>
            <a:r>
              <a:rPr lang="en-US" sz="1400" dirty="0" err="1" smtClean="0">
                <a:solidFill>
                  <a:srgbClr val="FF0000"/>
                </a:solidFill>
                <a:latin typeface="Arial Black" pitchFamily="34" charset="0"/>
              </a:rPr>
              <a:t>Helo</a:t>
            </a:r>
            <a:r>
              <a:rPr lang="en-US" sz="1400" dirty="0" smtClean="0">
                <a:solidFill>
                  <a:srgbClr val="FF0000"/>
                </a:solidFill>
                <a:latin typeface="Arial Black" pitchFamily="34" charset="0"/>
              </a:rPr>
              <a:t> – Fast rope fall (2)</a:t>
            </a:r>
          </a:p>
          <a:p>
            <a:endParaRPr lang="en-US" sz="1400" dirty="0">
              <a:solidFill>
                <a:schemeClr val="bg1"/>
              </a:solidFill>
              <a:latin typeface="Arial Black" pitchFamily="34" charset="0"/>
            </a:endParaRPr>
          </a:p>
          <a:p>
            <a:pPr marL="285750" indent="-285750">
              <a:buFont typeface="Wingdings" pitchFamily="2" charset="2"/>
              <a:buChar char="Ø"/>
            </a:pPr>
            <a:r>
              <a:rPr lang="en-US" sz="1400" dirty="0" err="1" smtClean="0">
                <a:solidFill>
                  <a:schemeClr val="bg1"/>
                </a:solidFill>
                <a:latin typeface="Arial Black" pitchFamily="34" charset="0"/>
              </a:rPr>
              <a:t>Helo</a:t>
            </a:r>
            <a:r>
              <a:rPr lang="en-US" sz="1400" dirty="0" smtClean="0">
                <a:solidFill>
                  <a:schemeClr val="bg1"/>
                </a:solidFill>
                <a:latin typeface="Arial Black" pitchFamily="34" charset="0"/>
              </a:rPr>
              <a:t> – Training auto</a:t>
            </a:r>
          </a:p>
          <a:p>
            <a:pPr marL="285750" indent="-285750">
              <a:buFont typeface="Wingdings" pitchFamily="2" charset="2"/>
              <a:buChar char="Ø"/>
            </a:pPr>
            <a:endParaRPr lang="en-US" sz="1400" dirty="0">
              <a:solidFill>
                <a:schemeClr val="bg1"/>
              </a:solidFill>
              <a:latin typeface="Arial Black" pitchFamily="34" charset="0"/>
            </a:endParaRPr>
          </a:p>
          <a:p>
            <a:pPr marL="285750" indent="-285750">
              <a:buFont typeface="Wingdings" pitchFamily="2" charset="2"/>
              <a:buChar char="Ø"/>
            </a:pPr>
            <a:r>
              <a:rPr lang="en-US" sz="1400" dirty="0" err="1" smtClean="0">
                <a:solidFill>
                  <a:schemeClr val="bg1"/>
                </a:solidFill>
                <a:latin typeface="Arial Black" pitchFamily="34" charset="0"/>
              </a:rPr>
              <a:t>Helo</a:t>
            </a:r>
            <a:r>
              <a:rPr lang="en-US" sz="1400" dirty="0" smtClean="0">
                <a:solidFill>
                  <a:schemeClr val="bg1"/>
                </a:solidFill>
                <a:latin typeface="Arial Black" pitchFamily="34" charset="0"/>
              </a:rPr>
              <a:t> – Training auto</a:t>
            </a:r>
            <a:endParaRPr lang="en-US" sz="1400" dirty="0">
              <a:solidFill>
                <a:schemeClr val="bg1"/>
              </a:solidFill>
              <a:latin typeface="Arial Black" pitchFamily="34" charset="0"/>
            </a:endParaRPr>
          </a:p>
        </p:txBody>
      </p:sp>
      <p:sp>
        <p:nvSpPr>
          <p:cNvPr id="14" name="Content Placeholder 1"/>
          <p:cNvSpPr txBox="1">
            <a:spLocks/>
          </p:cNvSpPr>
          <p:nvPr/>
        </p:nvSpPr>
        <p:spPr>
          <a:xfrm>
            <a:off x="609600" y="1920240"/>
            <a:ext cx="4038600"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smtClean="0">
                <a:latin typeface="Arial Black" pitchFamily="34" charset="0"/>
                <a:cs typeface="Aharoni" pitchFamily="2" charset="-79"/>
              </a:rPr>
              <a:t>2013 	</a:t>
            </a:r>
            <a:r>
              <a:rPr lang="en-US" dirty="0" smtClean="0">
                <a:solidFill>
                  <a:schemeClr val="accent3">
                    <a:lumMod val="60000"/>
                    <a:lumOff val="40000"/>
                  </a:schemeClr>
                </a:solidFill>
                <a:latin typeface="Arial Black" pitchFamily="34" charset="0"/>
                <a:cs typeface="Aharoni" pitchFamily="2" charset="-79"/>
              </a:rPr>
              <a:t>      8</a:t>
            </a:r>
            <a:r>
              <a:rPr lang="en-US" dirty="0" smtClean="0">
                <a:latin typeface="Arial Black" pitchFamily="34" charset="0"/>
                <a:cs typeface="Aharoni" pitchFamily="2" charset="-79"/>
              </a:rPr>
              <a:t>		</a:t>
            </a:r>
            <a:r>
              <a:rPr lang="en-US" dirty="0">
                <a:solidFill>
                  <a:srgbClr val="FF0000"/>
                </a:solidFill>
                <a:latin typeface="Arial Black" pitchFamily="34" charset="0"/>
                <a:cs typeface="Aharoni" pitchFamily="2" charset="-79"/>
              </a:rPr>
              <a:t>6</a:t>
            </a:r>
            <a:r>
              <a:rPr lang="en-US" dirty="0" smtClean="0">
                <a:latin typeface="Arial Black" pitchFamily="34" charset="0"/>
                <a:cs typeface="Aharoni" pitchFamily="2" charset="-79"/>
              </a:rPr>
              <a:t> </a:t>
            </a:r>
            <a:endParaRPr lang="en-US" dirty="0">
              <a:latin typeface="Arial Black" pitchFamily="34" charset="0"/>
              <a:cs typeface="Aharoni" pitchFamily="2" charset="-79"/>
            </a:endParaRPr>
          </a:p>
        </p:txBody>
      </p:sp>
      <p:sp>
        <p:nvSpPr>
          <p:cNvPr id="15" name="Title 2"/>
          <p:cNvSpPr txBox="1">
            <a:spLocks/>
          </p:cNvSpPr>
          <p:nvPr/>
        </p:nvSpPr>
        <p:spPr>
          <a:xfrm>
            <a:off x="504826" y="2590800"/>
            <a:ext cx="7680960" cy="1066800"/>
          </a:xfrm>
          <a:prstGeom prst="rect">
            <a:avLst/>
          </a:prstGeom>
        </p:spPr>
        <p:txBody>
          <a:bodyPr vert="horz" lIns="91440" tIns="45720" rIns="91440" bIns="45720" rtlCol="0" anchor="b" anchorCtr="0">
            <a:normAutofit fontScale="975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n-US" dirty="0" smtClean="0"/>
              <a:t>What are the chances?</a:t>
            </a:r>
            <a:endParaRPr lang="en-US" dirty="0"/>
          </a:p>
        </p:txBody>
      </p:sp>
    </p:spTree>
    <p:extLst>
      <p:ext uri="{BB962C8B-B14F-4D97-AF65-F5344CB8AC3E}">
        <p14:creationId xmlns:p14="http://schemas.microsoft.com/office/powerpoint/2010/main" val="11686726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p:tgtEl>
                                          <p:spTgt spid="14"/>
                                        </p:tgtEl>
                                        <p:attrNameLst>
                                          <p:attrName>ppt_y</p:attrName>
                                        </p:attrNameLst>
                                      </p:cBhvr>
                                      <p:tavLst>
                                        <p:tav tm="0">
                                          <p:val>
                                            <p:strVal val="#ppt_y-#ppt_h*1.125000"/>
                                          </p:val>
                                        </p:tav>
                                        <p:tav tm="100000">
                                          <p:val>
                                            <p:strVal val="#ppt_y"/>
                                          </p:val>
                                        </p:tav>
                                      </p:tavLst>
                                    </p:anim>
                                    <p:animEffect transition="in" filter="wipe(down)">
                                      <p:cBhvr>
                                        <p:cTn id="11" dur="1000"/>
                                        <p:tgtEl>
                                          <p:spTgt spid="14"/>
                                        </p:tgtEl>
                                      </p:cBhvr>
                                    </p:animEffect>
                                  </p:childTnLst>
                                </p:cTn>
                              </p:par>
                              <p:par>
                                <p:cTn id="12" presetID="1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p:tgtEl>
                                          <p:spTgt spid="6"/>
                                        </p:tgtEl>
                                        <p:attrNameLst>
                                          <p:attrName>ppt_y</p:attrName>
                                        </p:attrNameLst>
                                      </p:cBhvr>
                                      <p:tavLst>
                                        <p:tav tm="0">
                                          <p:val>
                                            <p:strVal val="#ppt_y-#ppt_h*1.125000"/>
                                          </p:val>
                                        </p:tav>
                                        <p:tav tm="100000">
                                          <p:val>
                                            <p:strVal val="#ppt_y"/>
                                          </p:val>
                                        </p:tav>
                                      </p:tavLst>
                                    </p:anim>
                                    <p:animEffect transition="in" filter="wipe(down)">
                                      <p:cBhvr>
                                        <p:cTn id="15" dur="100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ppt_y</p:attrName>
                                        </p:attrNameLst>
                                      </p:cBhvr>
                                      <p:tavLst>
                                        <p:tav tm="0">
                                          <p:val>
                                            <p:strVal val="#ppt_y-#ppt_h*1.125000"/>
                                          </p:val>
                                        </p:tav>
                                        <p:tav tm="100000">
                                          <p:val>
                                            <p:strVal val="#ppt_y"/>
                                          </p:val>
                                        </p:tav>
                                      </p:tavLst>
                                    </p:anim>
                                    <p:animEffect transition="in" filter="wipe(down)">
                                      <p:cBhvr>
                                        <p:cTn id="19" dur="1000"/>
                                        <p:tgtEl>
                                          <p:spTgt spid="4"/>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additive="base">
                                        <p:cTn id="22" dur="1000"/>
                                        <p:tgtEl>
                                          <p:spTgt spid="2">
                                            <p:txEl>
                                              <p:pRg st="0" end="0"/>
                                            </p:txEl>
                                          </p:spTgt>
                                        </p:tgtEl>
                                        <p:attrNameLst>
                                          <p:attrName>ppt_y</p:attrName>
                                        </p:attrNameLst>
                                      </p:cBhvr>
                                      <p:tavLst>
                                        <p:tav tm="0">
                                          <p:val>
                                            <p:strVal val="#ppt_y-#ppt_h*1.125000"/>
                                          </p:val>
                                        </p:tav>
                                        <p:tav tm="100000">
                                          <p:val>
                                            <p:strVal val="#ppt_y"/>
                                          </p:val>
                                        </p:tav>
                                      </p:tavLst>
                                    </p:anim>
                                    <p:animEffect transition="in" filter="wipe(down)">
                                      <p:cBhvr>
                                        <p:cTn id="23" dur="1000"/>
                                        <p:tgtEl>
                                          <p:spTgt spid="2">
                                            <p:txEl>
                                              <p:pRg st="0" end="0"/>
                                            </p:txEl>
                                          </p:spTgt>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p:tgtEl>
                                          <p:spTgt spid="8"/>
                                        </p:tgtEl>
                                        <p:attrNameLst>
                                          <p:attrName>ppt_y</p:attrName>
                                        </p:attrNameLst>
                                      </p:cBhvr>
                                      <p:tavLst>
                                        <p:tav tm="0">
                                          <p:val>
                                            <p:strVal val="#ppt_y-#ppt_h*1.125000"/>
                                          </p:val>
                                        </p:tav>
                                        <p:tav tm="100000">
                                          <p:val>
                                            <p:strVal val="#ppt_y"/>
                                          </p:val>
                                        </p:tav>
                                      </p:tavLst>
                                    </p:anim>
                                    <p:animEffect transition="in" filter="wipe(down)">
                                      <p:cBhvr>
                                        <p:cTn id="27" dur="1000"/>
                                        <p:tgtEl>
                                          <p:spTgt spid="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p:tgtEl>
                                          <p:spTgt spid="5"/>
                                        </p:tgtEl>
                                        <p:attrNameLst>
                                          <p:attrName>ppt_y</p:attrName>
                                        </p:attrNameLst>
                                      </p:cBhvr>
                                      <p:tavLst>
                                        <p:tav tm="0">
                                          <p:val>
                                            <p:strVal val="#ppt_y-#ppt_h*1.125000"/>
                                          </p:val>
                                        </p:tav>
                                        <p:tav tm="100000">
                                          <p:val>
                                            <p:strVal val="#ppt_y"/>
                                          </p:val>
                                        </p:tav>
                                      </p:tavLst>
                                    </p:anim>
                                    <p:animEffect transition="in" filter="wipe(down)">
                                      <p:cBhvr>
                                        <p:cTn id="31" dur="1000"/>
                                        <p:tgtEl>
                                          <p:spTgt spid="5"/>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p:tgtEl>
                                          <p:spTgt spid="7"/>
                                        </p:tgtEl>
                                        <p:attrNameLst>
                                          <p:attrName>ppt_y</p:attrName>
                                        </p:attrNameLst>
                                      </p:cBhvr>
                                      <p:tavLst>
                                        <p:tav tm="0">
                                          <p:val>
                                            <p:strVal val="#ppt_y-#ppt_h*1.125000"/>
                                          </p:val>
                                        </p:tav>
                                        <p:tav tm="100000">
                                          <p:val>
                                            <p:strVal val="#ppt_y"/>
                                          </p:val>
                                        </p:tav>
                                      </p:tavLst>
                                    </p:anim>
                                    <p:animEffect transition="in" filter="wipe(down)">
                                      <p:cBhvr>
                                        <p:cTn id="35" dur="1000"/>
                                        <p:tgtEl>
                                          <p:spTgt spid="7"/>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p:tgtEl>
                                          <p:spTgt spid="10"/>
                                        </p:tgtEl>
                                        <p:attrNameLst>
                                          <p:attrName>ppt_y</p:attrName>
                                        </p:attrNameLst>
                                      </p:cBhvr>
                                      <p:tavLst>
                                        <p:tav tm="0">
                                          <p:val>
                                            <p:strVal val="#ppt_y-#ppt_h*1.125000"/>
                                          </p:val>
                                        </p:tav>
                                        <p:tav tm="100000">
                                          <p:val>
                                            <p:strVal val="#ppt_y"/>
                                          </p:val>
                                        </p:tav>
                                      </p:tavLst>
                                    </p:anim>
                                    <p:animEffect transition="in" filter="wipe(down)">
                                      <p:cBhvr>
                                        <p:cTn id="39" dur="1000"/>
                                        <p:tgtEl>
                                          <p:spTgt spid="1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23"/>
                                        </p:tgtEl>
                                      </p:cBhvr>
                                    </p:animEffect>
                                    <p:anim calcmode="lin" valueType="num">
                                      <p:cBhvr>
                                        <p:cTn id="56" dur="1000"/>
                                        <p:tgtEl>
                                          <p:spTgt spid="23"/>
                                        </p:tgtEl>
                                        <p:attrNameLst>
                                          <p:attrName>ppt_x</p:attrName>
                                        </p:attrNameLst>
                                      </p:cBhvr>
                                      <p:tavLst>
                                        <p:tav tm="0">
                                          <p:val>
                                            <p:strVal val="ppt_x"/>
                                          </p:val>
                                        </p:tav>
                                        <p:tav tm="100000">
                                          <p:val>
                                            <p:strVal val="ppt_x"/>
                                          </p:val>
                                        </p:tav>
                                      </p:tavLst>
                                    </p:anim>
                                    <p:anim calcmode="lin" valueType="num">
                                      <p:cBhvr>
                                        <p:cTn id="57" dur="1000"/>
                                        <p:tgtEl>
                                          <p:spTgt spid="23"/>
                                        </p:tgtEl>
                                        <p:attrNameLst>
                                          <p:attrName>ppt_y</p:attrName>
                                        </p:attrNameLst>
                                      </p:cBhvr>
                                      <p:tavLst>
                                        <p:tav tm="0">
                                          <p:val>
                                            <p:strVal val="ppt_y"/>
                                          </p:val>
                                        </p:tav>
                                        <p:tav tm="100000">
                                          <p:val>
                                            <p:strVal val="ppt_y+.1"/>
                                          </p:val>
                                        </p:tav>
                                      </p:tavLst>
                                    </p:anim>
                                    <p:set>
                                      <p:cBhvr>
                                        <p:cTn id="58" dur="1" fill="hold">
                                          <p:stCondLst>
                                            <p:cond delay="999"/>
                                          </p:stCondLst>
                                        </p:cTn>
                                        <p:tgtEl>
                                          <p:spTgt spid="23"/>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par>
                                <p:cTn id="71" presetID="42" presetClass="exit" presetSubtype="0" fill="hold" grpId="1" nodeType="with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par>
                                <p:cTn id="81" presetID="42" presetClass="exit" presetSubtype="0" fill="hold" grpId="1" nodeType="withEffect">
                                  <p:stCondLst>
                                    <p:cond delay="0"/>
                                  </p:stCondLst>
                                  <p:childTnLst>
                                    <p:animEffect transition="out" filter="fade">
                                      <p:cBhvr>
                                        <p:cTn id="82" dur="1000"/>
                                        <p:tgtEl>
                                          <p:spTgt spid="9"/>
                                        </p:tgtEl>
                                      </p:cBhvr>
                                    </p:animEffect>
                                    <p:anim calcmode="lin" valueType="num">
                                      <p:cBhvr>
                                        <p:cTn id="83" dur="1000"/>
                                        <p:tgtEl>
                                          <p:spTgt spid="9"/>
                                        </p:tgtEl>
                                        <p:attrNameLst>
                                          <p:attrName>ppt_x</p:attrName>
                                        </p:attrNameLst>
                                      </p:cBhvr>
                                      <p:tavLst>
                                        <p:tav tm="0">
                                          <p:val>
                                            <p:strVal val="ppt_x"/>
                                          </p:val>
                                        </p:tav>
                                        <p:tav tm="100000">
                                          <p:val>
                                            <p:strVal val="ppt_x"/>
                                          </p:val>
                                        </p:tav>
                                      </p:tavLst>
                                    </p:anim>
                                    <p:anim calcmode="lin" valueType="num">
                                      <p:cBhvr>
                                        <p:cTn id="84" dur="1000"/>
                                        <p:tgtEl>
                                          <p:spTgt spid="9"/>
                                        </p:tgtEl>
                                        <p:attrNameLst>
                                          <p:attrName>ppt_y</p:attrName>
                                        </p:attrNameLst>
                                      </p:cBhvr>
                                      <p:tavLst>
                                        <p:tav tm="0">
                                          <p:val>
                                            <p:strVal val="ppt_y"/>
                                          </p:val>
                                        </p:tav>
                                        <p:tav tm="100000">
                                          <p:val>
                                            <p:strVal val="ppt_y+.1"/>
                                          </p:val>
                                        </p:tav>
                                      </p:tavLst>
                                    </p:anim>
                                    <p:set>
                                      <p:cBhvr>
                                        <p:cTn id="8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3" grpId="0" animBg="1"/>
      <p:bldP spid="4" grpId="0"/>
      <p:bldP spid="5" grpId="0"/>
      <p:bldP spid="6" grpId="0"/>
      <p:bldP spid="7" grpId="0"/>
      <p:bldP spid="8" grpId="0"/>
      <p:bldP spid="9" grpId="0" animBg="1"/>
      <p:bldP spid="9" grpId="1" animBg="1"/>
      <p:bldP spid="22" grpId="0" animBg="1"/>
      <p:bldP spid="22" grpId="1" animBg="1"/>
      <p:bldP spid="23" grpId="0" animBg="1"/>
      <p:bldP spid="23" grpId="1" animBg="1"/>
      <p:bldP spid="13"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95600" y="1371600"/>
            <a:ext cx="1219200" cy="1451956"/>
          </a:xfrm>
          <a:prstGeom prst="roundRect">
            <a:avLst/>
          </a:prstGeom>
          <a:solidFill>
            <a:srgbClr val="FFFFFF">
              <a:alpha val="8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52426" y="228600"/>
            <a:ext cx="7680960" cy="609600"/>
          </a:xfrm>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vert="horz" lIns="91440" tIns="45720" rIns="91440" bIns="45720" rtlCol="0" anchor="b" anchorCtr="0">
            <a:noAutofit/>
          </a:bodyPr>
          <a:lstStyle/>
          <a:p>
            <a:pPr algn="ctr">
              <a:spcBef>
                <a:spcPct val="0"/>
              </a:spcBef>
            </a:pPr>
            <a:r>
              <a:rPr lang="en-US" sz="2800" dirty="0">
                <a:latin typeface="Eras Bold ITC" pitchFamily="34" charset="0"/>
              </a:rPr>
              <a:t>Law Enforcement Reported Accidents</a:t>
            </a:r>
          </a:p>
        </p:txBody>
      </p:sp>
      <p:sp>
        <p:nvSpPr>
          <p:cNvPr id="4" name="Content Placeholder 1"/>
          <p:cNvSpPr txBox="1">
            <a:spLocks/>
          </p:cNvSpPr>
          <p:nvPr/>
        </p:nvSpPr>
        <p:spPr>
          <a:xfrm>
            <a:off x="592281" y="1978429"/>
            <a:ext cx="4038600"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200" dirty="0" smtClean="0">
                <a:latin typeface="Arial Black" pitchFamily="34" charset="0"/>
                <a:cs typeface="Aharoni" pitchFamily="2" charset="-79"/>
              </a:rPr>
              <a:t>2008-2013    </a:t>
            </a:r>
            <a:r>
              <a:rPr lang="en-US" sz="1200" dirty="0" smtClean="0">
                <a:solidFill>
                  <a:schemeClr val="accent3">
                    <a:lumMod val="60000"/>
                    <a:lumOff val="40000"/>
                  </a:schemeClr>
                </a:solidFill>
                <a:latin typeface="Arial Black" pitchFamily="34" charset="0"/>
                <a:cs typeface="Aharoni" pitchFamily="2" charset="-79"/>
              </a:rPr>
              <a:t>     </a:t>
            </a:r>
            <a:r>
              <a:rPr lang="en-US" dirty="0" smtClean="0">
                <a:solidFill>
                  <a:schemeClr val="accent3">
                    <a:lumMod val="60000"/>
                    <a:lumOff val="40000"/>
                  </a:schemeClr>
                </a:solidFill>
                <a:latin typeface="Arial Black" pitchFamily="34" charset="0"/>
                <a:cs typeface="Aharoni" pitchFamily="2" charset="-79"/>
              </a:rPr>
              <a:t>62</a:t>
            </a:r>
            <a:r>
              <a:rPr lang="en-US" dirty="0" smtClean="0">
                <a:latin typeface="Arial Black" pitchFamily="34" charset="0"/>
                <a:cs typeface="Aharoni" pitchFamily="2" charset="-79"/>
              </a:rPr>
              <a:t>		 </a:t>
            </a:r>
            <a:r>
              <a:rPr lang="en-US" dirty="0" smtClean="0">
                <a:solidFill>
                  <a:srgbClr val="FF0000"/>
                </a:solidFill>
                <a:latin typeface="Arial Black" pitchFamily="34" charset="0"/>
                <a:cs typeface="Aharoni" pitchFamily="2" charset="-79"/>
              </a:rPr>
              <a:t>30</a:t>
            </a:r>
            <a:r>
              <a:rPr lang="en-US" dirty="0" smtClean="0">
                <a:latin typeface="Arial Black" pitchFamily="34" charset="0"/>
                <a:cs typeface="Aharoni" pitchFamily="2" charset="-79"/>
              </a:rPr>
              <a:t> </a:t>
            </a:r>
            <a:endParaRPr lang="en-US" dirty="0">
              <a:latin typeface="Arial Black" pitchFamily="34" charset="0"/>
              <a:cs typeface="Aharoni" pitchFamily="2" charset="-79"/>
            </a:endParaRPr>
          </a:p>
        </p:txBody>
      </p:sp>
      <p:sp>
        <p:nvSpPr>
          <p:cNvPr id="6" name="Content Placeholder 1"/>
          <p:cNvSpPr txBox="1">
            <a:spLocks/>
          </p:cNvSpPr>
          <p:nvPr/>
        </p:nvSpPr>
        <p:spPr>
          <a:xfrm>
            <a:off x="533400" y="1524000"/>
            <a:ext cx="4267200" cy="365760"/>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600" dirty="0" smtClean="0">
                <a:latin typeface="Arial Black" pitchFamily="34" charset="0"/>
                <a:cs typeface="Aharoni" pitchFamily="2" charset="-79"/>
              </a:rPr>
              <a:t>Totals	</a:t>
            </a:r>
            <a:r>
              <a:rPr lang="en-US" sz="1600" dirty="0" smtClean="0">
                <a:solidFill>
                  <a:schemeClr val="accent3">
                    <a:lumMod val="60000"/>
                    <a:lumOff val="40000"/>
                  </a:schemeClr>
                </a:solidFill>
                <a:latin typeface="Arial Black" pitchFamily="34" charset="0"/>
                <a:cs typeface="Aharoni" pitchFamily="2" charset="-79"/>
              </a:rPr>
              <a:t>Accidents</a:t>
            </a:r>
            <a:r>
              <a:rPr lang="en-US" sz="1600" dirty="0" smtClean="0">
                <a:latin typeface="Arial Black" pitchFamily="34" charset="0"/>
                <a:cs typeface="Aharoni" pitchFamily="2" charset="-79"/>
              </a:rPr>
              <a:t>    </a:t>
            </a:r>
            <a:r>
              <a:rPr lang="en-US" sz="1600" dirty="0" smtClean="0">
                <a:solidFill>
                  <a:srgbClr val="FF0000"/>
                </a:solidFill>
                <a:latin typeface="Arial Black" pitchFamily="34" charset="0"/>
                <a:cs typeface="Aharoni" pitchFamily="2" charset="-79"/>
              </a:rPr>
              <a:t>Fatalities</a:t>
            </a:r>
            <a:endParaRPr lang="en-US" sz="1600" dirty="0">
              <a:solidFill>
                <a:srgbClr val="FF0000"/>
              </a:solidFill>
              <a:latin typeface="Arial Black" pitchFamily="34" charset="0"/>
              <a:cs typeface="Aharoni" pitchFamily="2" charset="-79"/>
            </a:endParaRPr>
          </a:p>
        </p:txBody>
      </p:sp>
      <p:sp>
        <p:nvSpPr>
          <p:cNvPr id="9" name="TextBox 8"/>
          <p:cNvSpPr txBox="1"/>
          <p:nvPr/>
        </p:nvSpPr>
        <p:spPr>
          <a:xfrm>
            <a:off x="5029200" y="1524000"/>
            <a:ext cx="3733800" cy="418576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dirty="0" smtClean="0">
                <a:latin typeface="Arial Black" pitchFamily="34" charset="0"/>
              </a:rPr>
              <a:t>Type</a:t>
            </a:r>
          </a:p>
          <a:p>
            <a:pPr marL="285750" indent="-285750">
              <a:buFont typeface="Wingdings" pitchFamily="2" charset="2"/>
              <a:buChar char="Ø"/>
            </a:pPr>
            <a:endParaRPr lang="en-US" sz="1400" dirty="0" smtClean="0">
              <a:latin typeface="Arial Black" pitchFamily="34" charset="0"/>
            </a:endParaRPr>
          </a:p>
          <a:p>
            <a:pPr marL="285750" indent="-285750">
              <a:buFont typeface="Wingdings" pitchFamily="2" charset="2"/>
              <a:buChar char="Ø"/>
            </a:pPr>
            <a:r>
              <a:rPr lang="en-US" b="1" dirty="0" smtClean="0">
                <a:latin typeface="Times New Roman" pitchFamily="18" charset="0"/>
                <a:cs typeface="Times New Roman" pitchFamily="18" charset="0"/>
              </a:rPr>
              <a:t>CFIT**		</a:t>
            </a:r>
            <a:r>
              <a:rPr lang="en-US" b="1" dirty="0">
                <a:solidFill>
                  <a:srgbClr val="FF9900"/>
                </a:solidFill>
                <a:latin typeface="Times New Roman" pitchFamily="18" charset="0"/>
                <a:cs typeface="Times New Roman" pitchFamily="18" charset="0"/>
              </a:rPr>
              <a:t>5</a:t>
            </a:r>
            <a:r>
              <a:rPr lang="en-US" b="1" dirty="0" smtClean="0">
                <a:solidFill>
                  <a:schemeClr val="accent3">
                    <a:lumMod val="60000"/>
                    <a:lumOff val="40000"/>
                  </a:schemeClr>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 ( </a:t>
            </a:r>
            <a:r>
              <a:rPr lang="en-US" b="1" dirty="0" smtClean="0">
                <a:solidFill>
                  <a:schemeClr val="tx1"/>
                </a:solidFill>
                <a:latin typeface="Times New Roman" pitchFamily="18" charset="0"/>
                <a:cs typeface="Times New Roman" pitchFamily="18" charset="0"/>
              </a:rPr>
              <a:t>11</a:t>
            </a:r>
            <a:r>
              <a:rPr lang="en-US" b="1" dirty="0" smtClean="0">
                <a:solidFill>
                  <a:srgbClr val="FF0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a:t>
            </a:r>
          </a:p>
          <a:p>
            <a:pPr marL="285750" indent="-285750">
              <a:buFont typeface="Wingdings" pitchFamily="2" charset="2"/>
              <a:buChar char="Ø"/>
            </a:pPr>
            <a:endParaRPr lang="en-US" b="1" dirty="0">
              <a:latin typeface="Times New Roman" pitchFamily="18" charset="0"/>
              <a:cs typeface="Times New Roman" pitchFamily="18" charset="0"/>
            </a:endParaRPr>
          </a:p>
          <a:p>
            <a:pPr marL="285750" indent="-285750">
              <a:buFont typeface="Wingdings" pitchFamily="2" charset="2"/>
              <a:buChar char="Ø"/>
            </a:pPr>
            <a:r>
              <a:rPr lang="en-US" b="1" dirty="0" smtClean="0">
                <a:latin typeface="Times New Roman" pitchFamily="18" charset="0"/>
                <a:cs typeface="Times New Roman" pitchFamily="18" charset="0"/>
              </a:rPr>
              <a:t>LTE			</a:t>
            </a:r>
            <a:r>
              <a:rPr lang="en-US" b="1" dirty="0">
                <a:solidFill>
                  <a:srgbClr val="FF9900"/>
                </a:solidFill>
                <a:latin typeface="Times New Roman" pitchFamily="18" charset="0"/>
                <a:cs typeface="Times New Roman" pitchFamily="18" charset="0"/>
              </a:rPr>
              <a:t>6</a:t>
            </a:r>
            <a:r>
              <a:rPr lang="en-US" b="1" dirty="0" smtClean="0">
                <a:solidFill>
                  <a:schemeClr val="accent3">
                    <a:lumMod val="60000"/>
                    <a:lumOff val="40000"/>
                  </a:schemeClr>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3</a:t>
            </a:r>
            <a:r>
              <a:rPr lang="en-US" b="1" dirty="0" smtClean="0">
                <a:solidFill>
                  <a:srgbClr val="FF0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a:t>
            </a:r>
          </a:p>
          <a:p>
            <a:pPr marL="285750" indent="-285750">
              <a:buFont typeface="Wingdings" pitchFamily="2" charset="2"/>
              <a:buChar char="Ø"/>
            </a:pPr>
            <a:endParaRPr lang="en-US" b="1" dirty="0">
              <a:latin typeface="Times New Roman" pitchFamily="18" charset="0"/>
              <a:cs typeface="Times New Roman" pitchFamily="18" charset="0"/>
            </a:endParaRPr>
          </a:p>
          <a:p>
            <a:pPr marL="285750" indent="-285750">
              <a:buFont typeface="Wingdings" pitchFamily="2" charset="2"/>
              <a:buChar char="Ø"/>
            </a:pPr>
            <a:r>
              <a:rPr lang="en-US" b="1" dirty="0" smtClean="0">
                <a:latin typeface="Times New Roman" pitchFamily="18" charset="0"/>
                <a:cs typeface="Times New Roman" pitchFamily="18" charset="0"/>
              </a:rPr>
              <a:t>Wire Strike		</a:t>
            </a:r>
            <a:r>
              <a:rPr lang="en-US" b="1" dirty="0" smtClean="0">
                <a:solidFill>
                  <a:srgbClr val="FF9900"/>
                </a:solidFill>
                <a:latin typeface="Times New Roman" pitchFamily="18" charset="0"/>
                <a:cs typeface="Times New Roman" pitchFamily="18" charset="0"/>
              </a:rPr>
              <a:t>2*</a:t>
            </a:r>
            <a:r>
              <a:rPr lang="en-US" b="1" dirty="0" smtClean="0">
                <a:solidFill>
                  <a:schemeClr val="accent3">
                    <a:lumMod val="60000"/>
                    <a:lumOff val="40000"/>
                  </a:schemeClr>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6</a:t>
            </a:r>
            <a:r>
              <a:rPr lang="en-US" b="1" dirty="0" smtClean="0">
                <a:solidFill>
                  <a:srgbClr val="FF0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a:t>
            </a:r>
          </a:p>
          <a:p>
            <a:pPr marL="285750" indent="-285750">
              <a:buFont typeface="Wingdings" pitchFamily="2" charset="2"/>
              <a:buChar char="Ø"/>
            </a:pPr>
            <a:endParaRPr lang="en-US" b="1" dirty="0">
              <a:latin typeface="Times New Roman" pitchFamily="18" charset="0"/>
              <a:cs typeface="Times New Roman" pitchFamily="18" charset="0"/>
            </a:endParaRPr>
          </a:p>
          <a:p>
            <a:pPr marL="285750" indent="-285750">
              <a:buFont typeface="Wingdings" pitchFamily="2" charset="2"/>
              <a:buChar char="Ø"/>
            </a:pPr>
            <a:r>
              <a:rPr lang="en-US" b="1" dirty="0" smtClean="0">
                <a:latin typeface="Times New Roman" pitchFamily="18" charset="0"/>
                <a:cs typeface="Times New Roman" pitchFamily="18" charset="0"/>
              </a:rPr>
              <a:t>Training	                </a:t>
            </a:r>
            <a:r>
              <a:rPr lang="en-US" b="1" dirty="0" smtClean="0">
                <a:solidFill>
                  <a:srgbClr val="FF9900"/>
                </a:solidFill>
                <a:latin typeface="Times New Roman" pitchFamily="18" charset="0"/>
                <a:cs typeface="Times New Roman" pitchFamily="18" charset="0"/>
              </a:rPr>
              <a:t>18</a:t>
            </a:r>
            <a:r>
              <a:rPr lang="en-US" b="1" dirty="0" smtClean="0">
                <a:latin typeface="Times New Roman" pitchFamily="18" charset="0"/>
                <a:cs typeface="Times New Roman" pitchFamily="18" charset="0"/>
              </a:rPr>
              <a:t> ( </a:t>
            </a:r>
            <a:r>
              <a:rPr lang="en-US" b="1" dirty="0" smtClean="0">
                <a:solidFill>
                  <a:schemeClr val="tx1"/>
                </a:solidFill>
                <a:latin typeface="Times New Roman" pitchFamily="18" charset="0"/>
                <a:cs typeface="Times New Roman" pitchFamily="18" charset="0"/>
              </a:rPr>
              <a:t>2 </a:t>
            </a:r>
            <a:r>
              <a:rPr lang="en-US" b="1" dirty="0" smtClean="0">
                <a:latin typeface="Times New Roman" pitchFamily="18" charset="0"/>
                <a:cs typeface="Times New Roman" pitchFamily="18" charset="0"/>
              </a:rPr>
              <a:t>)</a:t>
            </a:r>
          </a:p>
          <a:p>
            <a:pPr marL="742950" lvl="1" indent="-285750">
              <a:buFont typeface="Arial" pitchFamily="34" charset="0"/>
              <a:buChar char="•"/>
            </a:pPr>
            <a:r>
              <a:rPr lang="en-US" b="1" dirty="0" smtClean="0">
                <a:latin typeface="Times New Roman" pitchFamily="18" charset="0"/>
                <a:cs typeface="Times New Roman" pitchFamily="18" charset="0"/>
              </a:rPr>
              <a:t>Autos	13	</a:t>
            </a:r>
          </a:p>
          <a:p>
            <a:pPr marL="742950" lvl="1" indent="-285750">
              <a:buFont typeface="Arial" pitchFamily="34" charset="0"/>
              <a:buChar char="•"/>
            </a:pPr>
            <a:r>
              <a:rPr lang="en-US" b="1" dirty="0" err="1" smtClean="0">
                <a:latin typeface="Times New Roman" pitchFamily="18" charset="0"/>
                <a:cs typeface="Times New Roman" pitchFamily="18" charset="0"/>
              </a:rPr>
              <a:t>Hydr</a:t>
            </a:r>
            <a:r>
              <a:rPr lang="en-US" b="1" dirty="0" smtClean="0">
                <a:latin typeface="Times New Roman" pitchFamily="18" charset="0"/>
                <a:cs typeface="Times New Roman" pitchFamily="18" charset="0"/>
              </a:rPr>
              <a:t> 	3</a:t>
            </a:r>
          </a:p>
          <a:p>
            <a:pPr marL="285750" indent="-285750">
              <a:buFont typeface="Wingdings" pitchFamily="2" charset="2"/>
              <a:buChar char="Ø"/>
            </a:pPr>
            <a:endParaRPr lang="en-US" b="1" dirty="0">
              <a:latin typeface="Times New Roman" pitchFamily="18" charset="0"/>
              <a:cs typeface="Times New Roman" pitchFamily="18" charset="0"/>
            </a:endParaRPr>
          </a:p>
          <a:p>
            <a:pPr marL="285750" indent="-285750">
              <a:buFont typeface="Wingdings" pitchFamily="2" charset="2"/>
              <a:buChar char="Ø"/>
            </a:pPr>
            <a:r>
              <a:rPr lang="en-US" b="1" dirty="0" smtClean="0">
                <a:latin typeface="Times New Roman" pitchFamily="18" charset="0"/>
                <a:cs typeface="Times New Roman" pitchFamily="18" charset="0"/>
              </a:rPr>
              <a:t>Mechanical Failure</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en-US" b="1" dirty="0" smtClean="0">
                <a:solidFill>
                  <a:srgbClr val="FF9900"/>
                </a:solidFill>
                <a:latin typeface="Times New Roman" pitchFamily="18" charset="0"/>
                <a:cs typeface="Times New Roman" pitchFamily="18" charset="0"/>
              </a:rPr>
              <a:t>13.5 </a:t>
            </a:r>
            <a:r>
              <a:rPr lang="en-US" b="1" dirty="0" smtClean="0">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0 </a:t>
            </a:r>
            <a:r>
              <a:rPr lang="en-US" b="1" dirty="0" smtClean="0">
                <a:latin typeface="Times New Roman" pitchFamily="18" charset="0"/>
                <a:cs typeface="Times New Roman" pitchFamily="18" charset="0"/>
              </a:rPr>
              <a:t>)</a:t>
            </a:r>
          </a:p>
          <a:p>
            <a:pPr marL="285750" indent="-285750">
              <a:buFont typeface="Wingdings" pitchFamily="2" charset="2"/>
              <a:buChar char="Ø"/>
            </a:pPr>
            <a:endParaRPr lang="en-US" b="1" dirty="0">
              <a:latin typeface="Times New Roman" pitchFamily="18" charset="0"/>
              <a:cs typeface="Times New Roman" pitchFamily="18" charset="0"/>
            </a:endParaRPr>
          </a:p>
          <a:p>
            <a:pPr marL="285750" indent="-285750">
              <a:buFont typeface="Wingdings" pitchFamily="2" charset="2"/>
              <a:buChar char="Ø"/>
            </a:pPr>
            <a:r>
              <a:rPr lang="en-US" b="1" dirty="0" smtClean="0">
                <a:latin typeface="Times New Roman" pitchFamily="18" charset="0"/>
                <a:cs typeface="Times New Roman" pitchFamily="18" charset="0"/>
              </a:rPr>
              <a:t>Landing LOC   </a:t>
            </a:r>
            <a:r>
              <a:rPr lang="en-US" sz="1600" b="1" dirty="0" smtClean="0">
                <a:latin typeface="Times New Roman" pitchFamily="18" charset="0"/>
                <a:cs typeface="Times New Roman" pitchFamily="18" charset="0"/>
              </a:rPr>
              <a:t>(airplane) </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en-US" b="1" dirty="0" smtClean="0">
                <a:solidFill>
                  <a:srgbClr val="FF9900"/>
                </a:solidFill>
                <a:latin typeface="Times New Roman" pitchFamily="18" charset="0"/>
                <a:cs typeface="Times New Roman" pitchFamily="18" charset="0"/>
              </a:rPr>
              <a:t>3</a:t>
            </a:r>
            <a:r>
              <a:rPr lang="en-US" b="1" dirty="0" smtClean="0">
                <a:solidFill>
                  <a:schemeClr val="accent3">
                    <a:lumMod val="60000"/>
                    <a:lumOff val="40000"/>
                  </a:schemeClr>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0 </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17" name="TextBox 16"/>
          <p:cNvSpPr txBox="1"/>
          <p:nvPr/>
        </p:nvSpPr>
        <p:spPr>
          <a:xfrm>
            <a:off x="304800" y="6096000"/>
            <a:ext cx="7848600" cy="461665"/>
          </a:xfrm>
          <a:prstGeom prst="rect">
            <a:avLst/>
          </a:prstGeom>
          <a:noFill/>
        </p:spPr>
        <p:txBody>
          <a:bodyPr wrap="square" rtlCol="0">
            <a:spAutoFit/>
          </a:bodyPr>
          <a:lstStyle/>
          <a:p>
            <a:r>
              <a:rPr lang="en-US" sz="1200" dirty="0" smtClean="0">
                <a:latin typeface="Arial Black" pitchFamily="34" charset="0"/>
              </a:rPr>
              <a:t>** note: With the exception of one medical issue, and one stall/spin*, all LEO fixed wing fatalities due to CFIT  </a:t>
            </a:r>
          </a:p>
        </p:txBody>
      </p:sp>
      <p:sp>
        <p:nvSpPr>
          <p:cNvPr id="7" name="Content Placeholder 1"/>
          <p:cNvSpPr txBox="1">
            <a:spLocks/>
          </p:cNvSpPr>
          <p:nvPr/>
        </p:nvSpPr>
        <p:spPr>
          <a:xfrm>
            <a:off x="592281" y="2457796"/>
            <a:ext cx="4038600" cy="36576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200" dirty="0" smtClean="0">
                <a:latin typeface="Arial Black" pitchFamily="34" charset="0"/>
                <a:cs typeface="Aharoni" pitchFamily="2" charset="-79"/>
              </a:rPr>
              <a:t>Average/year</a:t>
            </a:r>
            <a:r>
              <a:rPr lang="en-US" dirty="0" smtClean="0">
                <a:latin typeface="Arial Black" pitchFamily="34" charset="0"/>
                <a:cs typeface="Aharoni" pitchFamily="2" charset="-79"/>
              </a:rPr>
              <a:t>   </a:t>
            </a:r>
            <a:r>
              <a:rPr lang="en-US" dirty="0" smtClean="0">
                <a:solidFill>
                  <a:schemeClr val="accent3">
                    <a:lumMod val="60000"/>
                    <a:lumOff val="40000"/>
                  </a:schemeClr>
                </a:solidFill>
                <a:latin typeface="Arial Black" pitchFamily="34" charset="0"/>
                <a:cs typeface="Aharoni" pitchFamily="2" charset="-79"/>
              </a:rPr>
              <a:t>11.2</a:t>
            </a:r>
            <a:r>
              <a:rPr lang="en-US" dirty="0" smtClean="0">
                <a:latin typeface="Arial Black" pitchFamily="34" charset="0"/>
                <a:cs typeface="Aharoni" pitchFamily="2" charset="-79"/>
              </a:rPr>
              <a:t>	 </a:t>
            </a:r>
            <a:r>
              <a:rPr lang="en-US" dirty="0" smtClean="0">
                <a:solidFill>
                  <a:srgbClr val="FF0000"/>
                </a:solidFill>
                <a:latin typeface="Arial Black" pitchFamily="34" charset="0"/>
                <a:cs typeface="Aharoni" pitchFamily="2" charset="-79"/>
              </a:rPr>
              <a:t>5.4</a:t>
            </a:r>
            <a:r>
              <a:rPr lang="en-US" dirty="0" smtClean="0">
                <a:latin typeface="Arial Black" pitchFamily="34" charset="0"/>
                <a:cs typeface="Aharoni" pitchFamily="2" charset="-79"/>
              </a:rPr>
              <a:t> </a:t>
            </a:r>
            <a:endParaRPr lang="en-US" dirty="0">
              <a:latin typeface="Arial Black" pitchFamily="34" charset="0"/>
              <a:cs typeface="Aharoni" pitchFamily="2" charset="-79"/>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733800"/>
            <a:ext cx="2772777" cy="2079583"/>
          </a:xfrm>
          <a:prstGeom prst="rect">
            <a:avLst/>
          </a:prstGeom>
          <a:effectLst>
            <a:softEdge rad="127000"/>
          </a:effectLst>
        </p:spPr>
      </p:pic>
    </p:spTree>
    <p:extLst>
      <p:ext uri="{BB962C8B-B14F-4D97-AF65-F5344CB8AC3E}">
        <p14:creationId xmlns:p14="http://schemas.microsoft.com/office/powerpoint/2010/main" val="38492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2_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4.xml><?xml version="1.0" encoding="utf-8"?>
<a:theme xmlns:a="http://schemas.openxmlformats.org/drawingml/2006/main" name="3_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themeOverride>
</file>

<file path=docProps/app.xml><?xml version="1.0" encoding="utf-8"?>
<Properties xmlns="http://schemas.openxmlformats.org/officeDocument/2006/extended-properties" xmlns:vt="http://schemas.openxmlformats.org/officeDocument/2006/docPropsVTypes">
  <Template/>
  <TotalTime>16818</TotalTime>
  <Words>3047</Words>
  <Application>Microsoft Macintosh PowerPoint</Application>
  <PresentationFormat>On-screen Show (4:3)</PresentationFormat>
  <Paragraphs>498</Paragraphs>
  <Slides>46</Slides>
  <Notes>0</Notes>
  <HiddenSlides>0</HiddenSlides>
  <MMClips>1</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Mylar</vt:lpstr>
      <vt:lpstr>Horizon</vt:lpstr>
      <vt:lpstr>2_Mylar</vt:lpstr>
      <vt:lpstr>3_Mylar</vt:lpstr>
      <vt:lpstr>PowerPoint Presentation</vt:lpstr>
      <vt:lpstr>Who’s this guy?</vt:lpstr>
      <vt:lpstr>PowerPoint Presentation</vt:lpstr>
      <vt:lpstr>“People have always asked me if I was afraid.   I wasn’t…   Constructive apprehension is more like it”   John Glenn on Mercury ‘Friendship 7’ flight.</vt:lpstr>
      <vt:lpstr>PowerPoint Presentation</vt:lpstr>
      <vt:lpstr>Exercise</vt:lpstr>
      <vt:lpstr>Are you ready for this?</vt:lpstr>
      <vt:lpstr>Law Enforcement Reported Accidents</vt:lpstr>
      <vt:lpstr>Law Enforcement Reported Accidents</vt:lpstr>
      <vt:lpstr>Hard Lessons to Learn…</vt:lpstr>
      <vt:lpstr>Who do you trust?</vt:lpstr>
      <vt:lpstr>PowerPoint Presentation</vt:lpstr>
      <vt:lpstr>Written Response Plan</vt:lpstr>
      <vt:lpstr>Written Response Plan - PSAAC</vt:lpstr>
      <vt:lpstr>Availability of plan</vt:lpstr>
      <vt:lpstr>Initiation of ERP</vt:lpstr>
      <vt:lpstr>PowerPoint Presentation</vt:lpstr>
      <vt:lpstr>Designated Jobs</vt:lpstr>
      <vt:lpstr>Communications Center</vt:lpstr>
      <vt:lpstr>Communications Quick Reference Guide</vt:lpstr>
      <vt:lpstr>Shift Commander</vt:lpstr>
      <vt:lpstr>Shift Commander  Quick Reference Guide</vt:lpstr>
      <vt:lpstr>Air Unit Commander</vt:lpstr>
      <vt:lpstr>Air Unit Commander  Quick Reference Guide</vt:lpstr>
      <vt:lpstr>Chief Pilot</vt:lpstr>
      <vt:lpstr>Chief Pilot Quick Reference Guide</vt:lpstr>
      <vt:lpstr>Safety Officer</vt:lpstr>
      <vt:lpstr>Maintenance Technician</vt:lpstr>
      <vt:lpstr>PowerPoint Presentation</vt:lpstr>
      <vt:lpstr>Other Resources</vt:lpstr>
      <vt:lpstr>NTSB Coordination</vt:lpstr>
      <vt:lpstr>NTSB Coordination</vt:lpstr>
      <vt:lpstr>NTSB Coordination</vt:lpstr>
      <vt:lpstr>Business Continuity</vt:lpstr>
      <vt:lpstr>Consider Your Recovery Plan</vt:lpstr>
      <vt:lpstr>PowerPoint Presentation</vt:lpstr>
      <vt:lpstr>PowerPoint Presentation</vt:lpstr>
      <vt:lpstr>Dec. 4, 2007 R-22 Non-fatal crash near GNV</vt:lpstr>
      <vt:lpstr>Dec. 4, 2007 R-22 Non-fatal crash near GNV</vt:lpstr>
      <vt:lpstr>Incident Plan Exercise</vt:lpstr>
      <vt:lpstr>Incident Plan Exercises</vt:lpstr>
      <vt:lpstr>Actual Deployment of Plan</vt:lpstr>
      <vt:lpstr>Oct 20, 2010 Cessna O-2 Fatal Crash in Avon Park</vt:lpstr>
      <vt:lpstr>Conclusion</vt:lpstr>
      <vt:lpstr>Conclusion</vt:lpstr>
      <vt:lpstr>PowerPoint Presentation</vt:lpstr>
    </vt:vector>
  </TitlesOfParts>
  <Company>Gainesville Police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Accident Planning</dc:title>
  <dc:creator>smithbg</dc:creator>
  <cp:lastModifiedBy>bryan smith</cp:lastModifiedBy>
  <cp:revision>72</cp:revision>
  <dcterms:created xsi:type="dcterms:W3CDTF">2008-02-20T03:34:19Z</dcterms:created>
  <dcterms:modified xsi:type="dcterms:W3CDTF">2014-08-21T00:52:20Z</dcterms:modified>
</cp:coreProperties>
</file>