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handoutMasterIdLst>
    <p:handoutMasterId r:id="rId51"/>
  </p:handoutMasterIdLst>
  <p:sldIdLst>
    <p:sldId id="359" r:id="rId3"/>
    <p:sldId id="397" r:id="rId4"/>
    <p:sldId id="413" r:id="rId5"/>
    <p:sldId id="379" r:id="rId6"/>
    <p:sldId id="380" r:id="rId7"/>
    <p:sldId id="360" r:id="rId8"/>
    <p:sldId id="381" r:id="rId9"/>
    <p:sldId id="382" r:id="rId10"/>
    <p:sldId id="383" r:id="rId11"/>
    <p:sldId id="384" r:id="rId12"/>
    <p:sldId id="414" r:id="rId13"/>
    <p:sldId id="350" r:id="rId14"/>
    <p:sldId id="415" r:id="rId15"/>
    <p:sldId id="387" r:id="rId16"/>
    <p:sldId id="416" r:id="rId17"/>
    <p:sldId id="389" r:id="rId18"/>
    <p:sldId id="399" r:id="rId19"/>
    <p:sldId id="390" r:id="rId20"/>
    <p:sldId id="391" r:id="rId21"/>
    <p:sldId id="368" r:id="rId22"/>
    <p:sldId id="398" r:id="rId23"/>
    <p:sldId id="365" r:id="rId24"/>
    <p:sldId id="369" r:id="rId25"/>
    <p:sldId id="370" r:id="rId26"/>
    <p:sldId id="371" r:id="rId27"/>
    <p:sldId id="417" r:id="rId28"/>
    <p:sldId id="373" r:id="rId29"/>
    <p:sldId id="392" r:id="rId30"/>
    <p:sldId id="401" r:id="rId31"/>
    <p:sldId id="340" r:id="rId32"/>
    <p:sldId id="400" r:id="rId33"/>
    <p:sldId id="402" r:id="rId34"/>
    <p:sldId id="377" r:id="rId35"/>
    <p:sldId id="378" r:id="rId36"/>
    <p:sldId id="409" r:id="rId37"/>
    <p:sldId id="410" r:id="rId38"/>
    <p:sldId id="393" r:id="rId39"/>
    <p:sldId id="374" r:id="rId40"/>
    <p:sldId id="375" r:id="rId41"/>
    <p:sldId id="376" r:id="rId42"/>
    <p:sldId id="394" r:id="rId43"/>
    <p:sldId id="407" r:id="rId44"/>
    <p:sldId id="404" r:id="rId45"/>
    <p:sldId id="406" r:id="rId46"/>
    <p:sldId id="403" r:id="rId47"/>
    <p:sldId id="408" r:id="rId48"/>
    <p:sldId id="411" r:id="rId49"/>
  </p:sldIdLst>
  <p:sldSz cx="9144000" cy="6858000" type="screen4x3"/>
  <p:notesSz cx="7053263"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892" autoAdjust="0"/>
  </p:normalViewPr>
  <p:slideViewPr>
    <p:cSldViewPr>
      <p:cViewPr>
        <p:scale>
          <a:sx n="99" d="100"/>
          <a:sy n="99" d="100"/>
        </p:scale>
        <p:origin x="-304" y="42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115" d="100"/>
          <a:sy n="115" d="100"/>
        </p:scale>
        <p:origin x="-2352" y="-96"/>
      </p:cViewPr>
      <p:guideLst>
        <p:guide orient="horz" pos="2933"/>
        <p:guide pos="222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a:lvl1pPr>
          </a:lstStyle>
          <a:p>
            <a:pPr>
              <a:defRPr/>
            </a:pPr>
            <a:endParaRPr lang="en-US" dirty="0"/>
          </a:p>
        </p:txBody>
      </p:sp>
      <p:sp>
        <p:nvSpPr>
          <p:cNvPr id="36867" name="Rectangle 3"/>
          <p:cNvSpPr>
            <a:spLocks noGrp="1" noChangeArrowheads="1"/>
          </p:cNvSpPr>
          <p:nvPr>
            <p:ph type="dt" sz="quarter" idx="1"/>
          </p:nvPr>
        </p:nvSpPr>
        <p:spPr bwMode="auto">
          <a:xfrm>
            <a:off x="3995217" y="1"/>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a:lvl1pPr>
          </a:lstStyle>
          <a:p>
            <a:pPr>
              <a:defRPr/>
            </a:pPr>
            <a:endParaRPr lang="en-US" dirty="0"/>
          </a:p>
        </p:txBody>
      </p:sp>
      <p:sp>
        <p:nvSpPr>
          <p:cNvPr id="36868" name="Rectangle 4"/>
          <p:cNvSpPr>
            <a:spLocks noGrp="1" noChangeArrowheads="1"/>
          </p:cNvSpPr>
          <p:nvPr>
            <p:ph type="ftr" sz="quarter" idx="2"/>
          </p:nvPr>
        </p:nvSpPr>
        <p:spPr bwMode="auto">
          <a:xfrm>
            <a:off x="0" y="8842030"/>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a:lvl1pPr>
          </a:lstStyle>
          <a:p>
            <a:pPr>
              <a:defRPr/>
            </a:pPr>
            <a:endParaRPr lang="en-US" dirty="0"/>
          </a:p>
        </p:txBody>
      </p:sp>
      <p:sp>
        <p:nvSpPr>
          <p:cNvPr id="36869" name="Rectangle 5"/>
          <p:cNvSpPr>
            <a:spLocks noGrp="1" noChangeArrowheads="1"/>
          </p:cNvSpPr>
          <p:nvPr>
            <p:ph type="sldNum" sz="quarter" idx="3"/>
          </p:nvPr>
        </p:nvSpPr>
        <p:spPr bwMode="auto">
          <a:xfrm>
            <a:off x="3995217" y="8842030"/>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a:lvl1pPr>
          </a:lstStyle>
          <a:p>
            <a:pPr>
              <a:defRPr/>
            </a:pPr>
            <a:fld id="{0F4B6BC4-F2B4-422D-87B8-53CF8BE65AA3}" type="slidenum">
              <a:rPr lang="en-US"/>
              <a:pPr>
                <a:defRPr/>
              </a:pPr>
              <a:t>‹#›</a:t>
            </a:fld>
            <a:endParaRPr lang="en-US" dirty="0"/>
          </a:p>
        </p:txBody>
      </p:sp>
    </p:spTree>
    <p:extLst>
      <p:ext uri="{BB962C8B-B14F-4D97-AF65-F5344CB8AC3E}">
        <p14:creationId xmlns:p14="http://schemas.microsoft.com/office/powerpoint/2010/main" val="939690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1"/>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a:lvl1pPr>
          </a:lstStyle>
          <a:p>
            <a:pPr>
              <a:defRPr/>
            </a:pPr>
            <a:endParaRPr lang="en-US" dirty="0"/>
          </a:p>
        </p:txBody>
      </p:sp>
      <p:sp>
        <p:nvSpPr>
          <p:cNvPr id="18435" name="Rectangle 3"/>
          <p:cNvSpPr>
            <a:spLocks noGrp="1" noChangeArrowheads="1"/>
          </p:cNvSpPr>
          <p:nvPr>
            <p:ph type="dt" idx="1"/>
          </p:nvPr>
        </p:nvSpPr>
        <p:spPr bwMode="auto">
          <a:xfrm>
            <a:off x="3995217" y="1"/>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200150" y="698500"/>
            <a:ext cx="4654550" cy="34925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705327" y="4421824"/>
            <a:ext cx="5642610" cy="418909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42030"/>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a:lvl1pPr>
          </a:lstStyle>
          <a:p>
            <a:pPr>
              <a:defRPr/>
            </a:pPr>
            <a:endParaRPr lang="en-US" dirty="0"/>
          </a:p>
        </p:txBody>
      </p:sp>
      <p:sp>
        <p:nvSpPr>
          <p:cNvPr id="18439" name="Rectangle 7"/>
          <p:cNvSpPr>
            <a:spLocks noGrp="1" noChangeArrowheads="1"/>
          </p:cNvSpPr>
          <p:nvPr>
            <p:ph type="sldNum" sz="quarter" idx="5"/>
          </p:nvPr>
        </p:nvSpPr>
        <p:spPr bwMode="auto">
          <a:xfrm>
            <a:off x="3995217" y="8842030"/>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a:lvl1pPr>
          </a:lstStyle>
          <a:p>
            <a:pPr>
              <a:defRPr/>
            </a:pPr>
            <a:fld id="{99C606D8-F031-4B6C-9162-A65B9CBC3034}" type="slidenum">
              <a:rPr lang="en-US"/>
              <a:pPr>
                <a:defRPr/>
              </a:pPr>
              <a:t>‹#›</a:t>
            </a:fld>
            <a:endParaRPr lang="en-US" dirty="0"/>
          </a:p>
        </p:txBody>
      </p:sp>
    </p:spTree>
    <p:extLst>
      <p:ext uri="{BB962C8B-B14F-4D97-AF65-F5344CB8AC3E}">
        <p14:creationId xmlns:p14="http://schemas.microsoft.com/office/powerpoint/2010/main" val="1973523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5D7E50-E4E6-47B1-A13F-6780B64BB52A}" type="slidenum">
              <a:rPr lang="en-US" smtClean="0"/>
              <a:pPr>
                <a:defRPr/>
              </a:pPr>
              <a:t>3</a:t>
            </a:fld>
            <a:endParaRPr lang="en-US" dirty="0"/>
          </a:p>
        </p:txBody>
      </p:sp>
    </p:spTree>
    <p:extLst>
      <p:ext uri="{BB962C8B-B14F-4D97-AF65-F5344CB8AC3E}">
        <p14:creationId xmlns:p14="http://schemas.microsoft.com/office/powerpoint/2010/main" val="426967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As you </a:t>
            </a:r>
            <a:r>
              <a:rPr lang="en-US" u="sng" dirty="0" smtClean="0"/>
              <a:t>perceive</a:t>
            </a:r>
            <a:r>
              <a:rPr lang="en-US" dirty="0" smtClean="0"/>
              <a:t> (cross-check),</a:t>
            </a:r>
            <a:r>
              <a:rPr lang="en-US" baseline="0" dirty="0" smtClean="0"/>
              <a:t> </a:t>
            </a:r>
            <a:r>
              <a:rPr lang="en-US" dirty="0" smtClean="0"/>
              <a:t>the goal is to identify hazards,</a:t>
            </a:r>
            <a:r>
              <a:rPr lang="en-US" baseline="0" dirty="0" smtClean="0"/>
              <a:t> </a:t>
            </a:r>
            <a:r>
              <a:rPr lang="en-US" dirty="0" smtClean="0"/>
              <a:t>which are events, objects, or circumstances</a:t>
            </a:r>
            <a:r>
              <a:rPr lang="en-US" baseline="0" dirty="0" smtClean="0"/>
              <a:t> </a:t>
            </a:r>
            <a:r>
              <a:rPr lang="en-US" dirty="0" smtClean="0"/>
              <a:t>that could</a:t>
            </a:r>
            <a:r>
              <a:rPr lang="en-US" baseline="0" dirty="0" smtClean="0"/>
              <a:t> </a:t>
            </a:r>
            <a:r>
              <a:rPr lang="en-US" dirty="0" smtClean="0"/>
              <a:t>contribute</a:t>
            </a:r>
            <a:r>
              <a:rPr lang="en-US" baseline="0" dirty="0" smtClean="0"/>
              <a:t> </a:t>
            </a:r>
            <a:r>
              <a:rPr lang="en-US" dirty="0" smtClean="0"/>
              <a:t>to an undesired</a:t>
            </a:r>
            <a:r>
              <a:rPr lang="en-US" baseline="0" dirty="0" smtClean="0"/>
              <a:t> </a:t>
            </a:r>
            <a:r>
              <a:rPr lang="en-US" dirty="0" smtClean="0"/>
              <a:t>event.</a:t>
            </a:r>
            <a:r>
              <a:rPr lang="en-US" baseline="0" dirty="0" smtClean="0"/>
              <a:t>  </a:t>
            </a:r>
            <a:r>
              <a:rPr lang="en-US" dirty="0" smtClean="0"/>
              <a:t>For</a:t>
            </a:r>
            <a:r>
              <a:rPr lang="en-US" baseline="0" dirty="0" smtClean="0"/>
              <a:t> </a:t>
            </a:r>
            <a:r>
              <a:rPr lang="en-US" dirty="0" smtClean="0"/>
              <a:t>example, a large nick in the</a:t>
            </a:r>
            <a:r>
              <a:rPr lang="en-US" baseline="0" dirty="0" smtClean="0"/>
              <a:t> </a:t>
            </a:r>
            <a:r>
              <a:rPr lang="en-US" dirty="0" smtClean="0"/>
              <a:t>tail rotor blade is a hazard.</a:t>
            </a:r>
          </a:p>
          <a:p>
            <a:endParaRPr lang="en-US" dirty="0" smtClean="0"/>
          </a:p>
          <a:p>
            <a:r>
              <a:rPr lang="en-US" dirty="0" smtClean="0"/>
              <a:t>• As you </a:t>
            </a:r>
            <a:r>
              <a:rPr lang="en-US" u="sng" dirty="0" smtClean="0"/>
              <a:t>process</a:t>
            </a:r>
            <a:r>
              <a:rPr lang="en-US" dirty="0" smtClean="0"/>
              <a:t> (interpret), the</a:t>
            </a:r>
            <a:r>
              <a:rPr lang="en-US" baseline="0" dirty="0" smtClean="0"/>
              <a:t> </a:t>
            </a:r>
            <a:r>
              <a:rPr lang="en-US" dirty="0" smtClean="0"/>
              <a:t>goal is to determine whether the hazards you have identified constitute</a:t>
            </a:r>
            <a:r>
              <a:rPr lang="en-US" baseline="0" dirty="0" smtClean="0"/>
              <a:t> </a:t>
            </a:r>
            <a:r>
              <a:rPr lang="en-US" dirty="0" smtClean="0"/>
              <a:t>risk, which is the</a:t>
            </a:r>
            <a:r>
              <a:rPr lang="en-US" baseline="0" dirty="0" smtClean="0"/>
              <a:t> </a:t>
            </a:r>
            <a:r>
              <a:rPr lang="en-US" dirty="0" smtClean="0"/>
              <a:t>future</a:t>
            </a:r>
            <a:r>
              <a:rPr lang="en-US" baseline="0" dirty="0" smtClean="0"/>
              <a:t> </a:t>
            </a:r>
            <a:r>
              <a:rPr lang="en-US" dirty="0" smtClean="0"/>
              <a:t>impact</a:t>
            </a:r>
            <a:r>
              <a:rPr lang="en-US" baseline="0" dirty="0" smtClean="0"/>
              <a:t> </a:t>
            </a:r>
            <a:r>
              <a:rPr lang="en-US" dirty="0" smtClean="0"/>
              <a:t>of a hazard</a:t>
            </a:r>
            <a:r>
              <a:rPr lang="en-US" baseline="0" dirty="0" smtClean="0"/>
              <a:t> </a:t>
            </a:r>
            <a:r>
              <a:rPr lang="en-US" dirty="0" smtClean="0"/>
              <a:t>that is not</a:t>
            </a:r>
            <a:r>
              <a:rPr lang="en-US" baseline="0" dirty="0" smtClean="0"/>
              <a:t> </a:t>
            </a:r>
            <a:r>
              <a:rPr lang="en-US" dirty="0" smtClean="0"/>
              <a:t>controlled</a:t>
            </a:r>
            <a:r>
              <a:rPr lang="en-US" baseline="0" dirty="0" smtClean="0"/>
              <a:t> </a:t>
            </a:r>
            <a:r>
              <a:rPr lang="en-US" dirty="0" smtClean="0"/>
              <a:t>or eliminated.  The</a:t>
            </a:r>
            <a:r>
              <a:rPr lang="en-US" baseline="0" dirty="0" smtClean="0"/>
              <a:t> </a:t>
            </a:r>
            <a:r>
              <a:rPr lang="en-US" dirty="0" smtClean="0"/>
              <a:t>degree</a:t>
            </a:r>
            <a:r>
              <a:rPr lang="en-US" baseline="0" dirty="0" smtClean="0"/>
              <a:t> </a:t>
            </a:r>
            <a:r>
              <a:rPr lang="en-US" dirty="0" smtClean="0"/>
              <a:t>of risk posed by a given hazard can be measured</a:t>
            </a:r>
            <a:r>
              <a:rPr lang="en-US" baseline="0" dirty="0" smtClean="0"/>
              <a:t> </a:t>
            </a:r>
            <a:r>
              <a:rPr lang="en-US" dirty="0" smtClean="0"/>
              <a:t>in</a:t>
            </a:r>
            <a:r>
              <a:rPr lang="en-US" baseline="0" dirty="0" smtClean="0"/>
              <a:t> </a:t>
            </a:r>
            <a:r>
              <a:rPr lang="en-US" dirty="0" smtClean="0"/>
              <a:t>terms of exposure (number of</a:t>
            </a:r>
            <a:r>
              <a:rPr lang="en-US" baseline="0" dirty="0" smtClean="0"/>
              <a:t> </a:t>
            </a:r>
            <a:r>
              <a:rPr lang="en-US" dirty="0" smtClean="0"/>
              <a:t>people or resources affected),</a:t>
            </a:r>
            <a:r>
              <a:rPr lang="en-US" baseline="0" dirty="0" smtClean="0"/>
              <a:t> </a:t>
            </a:r>
            <a:r>
              <a:rPr lang="en-US" dirty="0" smtClean="0"/>
              <a:t>severity (extent of possible loss),</a:t>
            </a:r>
            <a:r>
              <a:rPr lang="en-US" baseline="0" dirty="0" smtClean="0"/>
              <a:t> </a:t>
            </a:r>
            <a:r>
              <a:rPr lang="en-US" dirty="0" smtClean="0"/>
              <a:t>and probability (the</a:t>
            </a:r>
            <a:r>
              <a:rPr lang="en-US" baseline="0" dirty="0" smtClean="0"/>
              <a:t> </a:t>
            </a:r>
            <a:r>
              <a:rPr lang="en-US" dirty="0" smtClean="0"/>
              <a:t>likelihood</a:t>
            </a:r>
            <a:r>
              <a:rPr lang="en-US" baseline="0" dirty="0" smtClean="0"/>
              <a:t> </a:t>
            </a:r>
            <a:r>
              <a:rPr lang="en-US" dirty="0" smtClean="0"/>
              <a:t>that a hazard will cause a loss).</a:t>
            </a:r>
            <a:endParaRPr lang="en-US" baseline="0" dirty="0" smtClean="0"/>
          </a:p>
          <a:p>
            <a:endParaRPr lang="en-US" dirty="0" smtClean="0"/>
          </a:p>
          <a:p>
            <a:r>
              <a:rPr lang="en-US" dirty="0" smtClean="0"/>
              <a:t>• In order to </a:t>
            </a:r>
            <a:r>
              <a:rPr lang="en-US" u="sng" dirty="0" smtClean="0"/>
              <a:t>perform</a:t>
            </a:r>
            <a:r>
              <a:rPr lang="en-US" dirty="0" smtClean="0"/>
              <a:t> (control) by</a:t>
            </a:r>
            <a:r>
              <a:rPr lang="en-US" baseline="0" dirty="0" smtClean="0"/>
              <a:t> </a:t>
            </a:r>
            <a:r>
              <a:rPr lang="en-US" dirty="0" smtClean="0"/>
              <a:t>mitigating the risk identified in</a:t>
            </a:r>
            <a:r>
              <a:rPr lang="en-US" baseline="0" dirty="0" smtClean="0"/>
              <a:t> </a:t>
            </a:r>
            <a:r>
              <a:rPr lang="en-US" dirty="0" smtClean="0"/>
              <a:t>the perceive and process</a:t>
            </a:r>
            <a:r>
              <a:rPr lang="en-US" baseline="0" dirty="0" smtClean="0"/>
              <a:t> </a:t>
            </a:r>
            <a:r>
              <a:rPr lang="en-US" dirty="0" smtClean="0"/>
              <a:t>stages, you need to determine</a:t>
            </a:r>
            <a:r>
              <a:rPr lang="en-US" baseline="0" dirty="0" smtClean="0"/>
              <a:t> </a:t>
            </a:r>
            <a:r>
              <a:rPr lang="en-US" dirty="0" smtClean="0"/>
              <a:t>what you can do to maximize</a:t>
            </a:r>
            <a:r>
              <a:rPr lang="en-US" baseline="0" dirty="0" smtClean="0"/>
              <a:t> </a:t>
            </a:r>
            <a:r>
              <a:rPr lang="en-US" dirty="0" smtClean="0"/>
              <a:t>safety (i.e., freedom from those</a:t>
            </a:r>
            <a:r>
              <a:rPr lang="en-US" baseline="0" dirty="0" smtClean="0"/>
              <a:t> </a:t>
            </a:r>
            <a:r>
              <a:rPr lang="en-US" dirty="0" smtClean="0"/>
              <a:t>conditions (hazards) that can</a:t>
            </a:r>
            <a:r>
              <a:rPr lang="en-US" baseline="0" dirty="0" smtClean="0"/>
              <a:t> </a:t>
            </a:r>
            <a:r>
              <a:rPr lang="en-US" dirty="0" smtClean="0"/>
              <a:t>cause death, injury, or illness;</a:t>
            </a:r>
            <a:r>
              <a:rPr lang="en-US" baseline="0" dirty="0" smtClean="0"/>
              <a:t> </a:t>
            </a:r>
            <a:r>
              <a:rPr lang="en-US" dirty="0" smtClean="0"/>
              <a:t>or</a:t>
            </a:r>
            <a:r>
              <a:rPr lang="en-US" baseline="0" dirty="0" smtClean="0"/>
              <a:t> </a:t>
            </a:r>
            <a:r>
              <a:rPr lang="en-US" dirty="0" smtClean="0"/>
              <a:t>damage to equipment, property,</a:t>
            </a:r>
            <a:r>
              <a:rPr lang="en-US" baseline="0" dirty="0" smtClean="0"/>
              <a:t> </a:t>
            </a:r>
            <a:r>
              <a:rPr lang="en-US" dirty="0" smtClean="0"/>
              <a:t>or the environment).</a:t>
            </a:r>
          </a:p>
          <a:p>
            <a:endParaRPr lang="en-US" dirty="0"/>
          </a:p>
        </p:txBody>
      </p:sp>
      <p:sp>
        <p:nvSpPr>
          <p:cNvPr id="4" name="Slide Number Placeholder 3"/>
          <p:cNvSpPr>
            <a:spLocks noGrp="1"/>
          </p:cNvSpPr>
          <p:nvPr>
            <p:ph type="sldNum" sz="quarter" idx="10"/>
          </p:nvPr>
        </p:nvSpPr>
        <p:spPr/>
        <p:txBody>
          <a:bodyPr/>
          <a:lstStyle/>
          <a:p>
            <a:pPr>
              <a:defRPr/>
            </a:pPr>
            <a:fld id="{99C606D8-F031-4B6C-9162-A65B9CBC3034}" type="slidenum">
              <a:rPr lang="en-US" smtClean="0"/>
              <a:pPr>
                <a:defRPr/>
              </a:pPr>
              <a:t>12</a:t>
            </a:fld>
            <a:endParaRPr lang="en-US" dirty="0"/>
          </a:p>
        </p:txBody>
      </p:sp>
    </p:spTree>
    <p:extLst>
      <p:ext uri="{BB962C8B-B14F-4D97-AF65-F5344CB8AC3E}">
        <p14:creationId xmlns:p14="http://schemas.microsoft.com/office/powerpoint/2010/main" val="92243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38E9950-7DF0-4907-B752-E8C05EB1625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9752E16-6F79-469C-AA01-6201A8CF83C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C82DFE-3086-4660-959F-952D97F7CDB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91E05D1-EBD0-498B-9139-9F6D4AC88AA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BEBB0E-ABEA-4112-9B48-906842882805}" type="datetimeFigureOut">
              <a:rPr lang="en-US" smtClean="0"/>
              <a:t>3/10/15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158806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EBB0E-ABEA-4112-9B48-906842882805}" type="datetimeFigureOut">
              <a:rPr lang="en-US" smtClean="0"/>
              <a:t>3/10/15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4222813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BEBB0E-ABEA-4112-9B48-906842882805}" type="datetimeFigureOut">
              <a:rPr lang="en-US" smtClean="0"/>
              <a:t>3/10/15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2363722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BEBB0E-ABEA-4112-9B48-906842882805}" type="datetimeFigureOut">
              <a:rPr lang="en-US" smtClean="0"/>
              <a:t>3/10/15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20936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BEBB0E-ABEA-4112-9B48-906842882805}" type="datetimeFigureOut">
              <a:rPr lang="en-US" smtClean="0"/>
              <a:t>3/10/15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42059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BEBB0E-ABEA-4112-9B48-906842882805}" type="datetimeFigureOut">
              <a:rPr lang="en-US" smtClean="0"/>
              <a:t>3/10/15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1001452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BB0E-ABEA-4112-9B48-906842882805}" type="datetimeFigureOut">
              <a:rPr lang="en-US" smtClean="0"/>
              <a:t>3/10/15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389550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80FA49-4DF2-44F0-9752-5BA5DD2A9CE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EBB0E-ABEA-4112-9B48-906842882805}" type="datetimeFigureOut">
              <a:rPr lang="en-US" smtClean="0"/>
              <a:t>3/10/15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3449062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EBB0E-ABEA-4112-9B48-906842882805}" type="datetimeFigureOut">
              <a:rPr lang="en-US" smtClean="0"/>
              <a:t>3/10/15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2482994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EBB0E-ABEA-4112-9B48-906842882805}" type="datetimeFigureOut">
              <a:rPr lang="en-US" smtClean="0"/>
              <a:t>3/10/15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3053101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EBB0E-ABEA-4112-9B48-906842882805}" type="datetimeFigureOut">
              <a:rPr lang="en-US" smtClean="0"/>
              <a:t>3/10/15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0CDA0C-F442-4DE4-9DD0-2A1282F4CC15}" type="slidenum">
              <a:rPr lang="en-US" smtClean="0"/>
              <a:t>‹#›</a:t>
            </a:fld>
            <a:endParaRPr lang="en-US" dirty="0"/>
          </a:p>
        </p:txBody>
      </p:sp>
    </p:spTree>
    <p:extLst>
      <p:ext uri="{BB962C8B-B14F-4D97-AF65-F5344CB8AC3E}">
        <p14:creationId xmlns:p14="http://schemas.microsoft.com/office/powerpoint/2010/main" val="40563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8C45A6-24D2-4F3E-959A-FBA2ABA61CF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44546BE-A268-4E1B-AA5A-C05831B91CC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BC5A4F3-3AA5-4833-9C3C-3D4114EAF5D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71677B6-5996-4D69-A169-E887052E893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C0F6E8F-637A-4D1A-B45C-83E5542014A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783BE0-97D2-4C99-BC61-8F6C82E8E8B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E668ED9-E8CD-4AB6-A962-424606ED5B1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03CBCC8-50D7-46D4-9A8C-736C9A79294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EBB0E-ABEA-4112-9B48-906842882805}" type="datetimeFigureOut">
              <a:rPr lang="en-US" smtClean="0"/>
              <a:t>3/10/15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CDA0C-F442-4DE4-9DD0-2A1282F4CC15}" type="slidenum">
              <a:rPr lang="en-US" smtClean="0"/>
              <a:t>‹#›</a:t>
            </a:fld>
            <a:endParaRPr lang="en-US" dirty="0"/>
          </a:p>
        </p:txBody>
      </p:sp>
    </p:spTree>
    <p:extLst>
      <p:ext uri="{BB962C8B-B14F-4D97-AF65-F5344CB8AC3E}">
        <p14:creationId xmlns:p14="http://schemas.microsoft.com/office/powerpoint/2010/main" val="3485128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4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e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2286000" y="-1741646"/>
            <a:ext cx="4572000" cy="1034129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r>
              <a:rPr lang="en-US" dirty="0"/>
              <a:t> </a:t>
            </a:r>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228600"/>
            <a:ext cx="6858000" cy="160020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a:t>
            </a:fld>
            <a:endParaRPr lang="en-US" dirty="0">
              <a:solidFill>
                <a:prstClr val="black">
                  <a:tint val="75000"/>
                </a:prstClr>
              </a:solidFill>
            </a:endParaRPr>
          </a:p>
        </p:txBody>
      </p:sp>
      <p:sp>
        <p:nvSpPr>
          <p:cNvPr id="3" name="Rectangle 2"/>
          <p:cNvSpPr/>
          <p:nvPr/>
        </p:nvSpPr>
        <p:spPr>
          <a:xfrm>
            <a:off x="5486400" y="3886200"/>
            <a:ext cx="3352800" cy="2554545"/>
          </a:xfrm>
          <a:prstGeom prst="rect">
            <a:avLst/>
          </a:prstGeom>
        </p:spPr>
        <p:txBody>
          <a:bodyPr wrap="square">
            <a:spAutoFit/>
          </a:bodyPr>
          <a:lstStyle/>
          <a:p>
            <a:pPr algn="ctr"/>
            <a:r>
              <a:rPr lang="en-US" sz="4000" b="1" dirty="0" smtClean="0">
                <a:solidFill>
                  <a:srgbClr val="C00000"/>
                </a:solidFill>
                <a:latin typeface="Calibri" panose="020F0502020204030204" pitchFamily="34" charset="0"/>
              </a:rPr>
              <a:t>Flight and Ground Risk Analysis Tool</a:t>
            </a:r>
          </a:p>
          <a:p>
            <a:pPr algn="ctr"/>
            <a:r>
              <a:rPr lang="en-US" sz="4000" b="1" dirty="0" smtClean="0">
                <a:solidFill>
                  <a:srgbClr val="C00000"/>
                </a:solidFill>
                <a:latin typeface="Calibri" panose="020F0502020204030204" pitchFamily="34" charset="0"/>
              </a:rPr>
              <a:t>(FRAT/GRAT)</a:t>
            </a:r>
            <a:endParaRPr lang="en-US" sz="4000" dirty="0">
              <a:solidFill>
                <a:srgbClr val="C00000"/>
              </a:solidFill>
              <a:latin typeface="Calibri" panose="020F0502020204030204" pitchFamily="34" charset="0"/>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886200"/>
            <a:ext cx="4860718" cy="2633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28800" y="2362200"/>
            <a:ext cx="5310769" cy="830997"/>
          </a:xfrm>
          <a:prstGeom prst="rect">
            <a:avLst/>
          </a:prstGeom>
          <a:noFill/>
        </p:spPr>
        <p:txBody>
          <a:bodyPr wrap="none" rtlCol="0">
            <a:spAutoFit/>
          </a:bodyPr>
          <a:lstStyle/>
          <a:p>
            <a:r>
              <a:rPr lang="en-US" sz="4800" dirty="0" smtClean="0">
                <a:solidFill>
                  <a:srgbClr val="000090"/>
                </a:solidFill>
                <a:latin typeface="Cooper Black"/>
                <a:cs typeface="Cooper Black"/>
              </a:rPr>
              <a:t>What the FRAT?</a:t>
            </a:r>
            <a:endParaRPr lang="en-US" sz="4800" dirty="0">
              <a:solidFill>
                <a:srgbClr val="000090"/>
              </a:solidFill>
              <a:latin typeface="Cooper Black"/>
              <a:cs typeface="Cooper Black"/>
            </a:endParaRPr>
          </a:p>
        </p:txBody>
      </p:sp>
    </p:spTree>
    <p:extLst>
      <p:ext uri="{BB962C8B-B14F-4D97-AF65-F5344CB8AC3E}">
        <p14:creationId xmlns:p14="http://schemas.microsoft.com/office/powerpoint/2010/main" val="2628448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146243"/>
            <a:ext cx="4408714" cy="5715000"/>
          </a:xfrm>
          <a:prstGeom prst="rect">
            <a:avLst/>
          </a:prstGeom>
        </p:spPr>
      </p:pic>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10</a:t>
            </a:fld>
            <a:endParaRPr lang="en-US" dirty="0">
              <a:solidFill>
                <a:prstClr val="black">
                  <a:tint val="75000"/>
                </a:prstClr>
              </a:solidFill>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Purpose of a FRAT</a:t>
            </a:r>
            <a:endParaRPr lang="en-US" sz="3200" b="1" i="1" dirty="0">
              <a:solidFill>
                <a:srgbClr val="C00000"/>
              </a:solidFill>
              <a:latin typeface="Calibri" panose="020F0502020204030204" pitchFamily="34" charset="0"/>
            </a:endParaRPr>
          </a:p>
        </p:txBody>
      </p:sp>
      <p:sp>
        <p:nvSpPr>
          <p:cNvPr id="22" name="Rectangle 21"/>
          <p:cNvSpPr/>
          <p:nvPr/>
        </p:nvSpPr>
        <p:spPr>
          <a:xfrm>
            <a:off x="914400" y="2286000"/>
            <a:ext cx="119776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Weather</a:t>
            </a:r>
            <a:endParaRPr lang="en-US" sz="2000" b="1" dirty="0">
              <a:ln w="1905"/>
              <a:effectLst>
                <a:innerShdw blurRad="69850" dist="43180" dir="5400000">
                  <a:srgbClr val="000000">
                    <a:alpha val="65000"/>
                  </a:srgbClr>
                </a:innerShdw>
              </a:effectLst>
            </a:endParaRPr>
          </a:p>
        </p:txBody>
      </p:sp>
      <p:sp>
        <p:nvSpPr>
          <p:cNvPr id="23" name="Rectangle 22"/>
          <p:cNvSpPr/>
          <p:nvPr/>
        </p:nvSpPr>
        <p:spPr>
          <a:xfrm>
            <a:off x="914272" y="2819400"/>
            <a:ext cx="1752728"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Performance</a:t>
            </a:r>
            <a:endParaRPr lang="en-US" sz="2000" b="1" dirty="0">
              <a:ln w="1905"/>
              <a:effectLst>
                <a:innerShdw blurRad="69850" dist="43180" dir="5400000">
                  <a:srgbClr val="000000">
                    <a:alpha val="65000"/>
                  </a:srgbClr>
                </a:innerShdw>
              </a:effectLst>
            </a:endParaRPr>
          </a:p>
        </p:txBody>
      </p:sp>
      <p:sp>
        <p:nvSpPr>
          <p:cNvPr id="24" name="Rectangle 23"/>
          <p:cNvSpPr/>
          <p:nvPr/>
        </p:nvSpPr>
        <p:spPr>
          <a:xfrm>
            <a:off x="914400" y="3429000"/>
            <a:ext cx="109662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Fatigue</a:t>
            </a:r>
            <a:endParaRPr lang="en-US" sz="2000" b="1" dirty="0">
              <a:ln w="1905"/>
              <a:effectLst>
                <a:innerShdw blurRad="69850" dist="43180" dir="5400000">
                  <a:srgbClr val="000000">
                    <a:alpha val="65000"/>
                  </a:srgbClr>
                </a:innerShdw>
              </a:effectLst>
            </a:endParaRPr>
          </a:p>
        </p:txBody>
      </p:sp>
      <p:sp>
        <p:nvSpPr>
          <p:cNvPr id="32" name="Rectangle 31"/>
          <p:cNvSpPr/>
          <p:nvPr/>
        </p:nvSpPr>
        <p:spPr>
          <a:xfrm>
            <a:off x="914400" y="4038600"/>
            <a:ext cx="1795308"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Personal Life</a:t>
            </a:r>
            <a:endParaRPr lang="en-US" sz="2000" b="1" dirty="0">
              <a:ln w="1905"/>
              <a:effectLst>
                <a:innerShdw blurRad="69850" dist="43180" dir="5400000">
                  <a:srgbClr val="000000">
                    <a:alpha val="65000"/>
                  </a:srgbClr>
                </a:innerShdw>
              </a:effectLst>
            </a:endParaRPr>
          </a:p>
        </p:txBody>
      </p:sp>
      <p:sp>
        <p:nvSpPr>
          <p:cNvPr id="33" name="Rectangle 32"/>
          <p:cNvSpPr/>
          <p:nvPr/>
        </p:nvSpPr>
        <p:spPr>
          <a:xfrm>
            <a:off x="914400" y="4648200"/>
            <a:ext cx="1553355"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Experience</a:t>
            </a:r>
            <a:endParaRPr lang="en-US" sz="2000" b="1" dirty="0">
              <a:ln w="1905"/>
              <a:effectLst>
                <a:innerShdw blurRad="69850" dist="43180" dir="5400000">
                  <a:srgbClr val="000000">
                    <a:alpha val="65000"/>
                  </a:srgbClr>
                </a:innerShdw>
              </a:effectLst>
            </a:endParaRPr>
          </a:p>
        </p:txBody>
      </p:sp>
      <p:sp>
        <p:nvSpPr>
          <p:cNvPr id="34" name="Rectangle 33"/>
          <p:cNvSpPr/>
          <p:nvPr/>
        </p:nvSpPr>
        <p:spPr>
          <a:xfrm>
            <a:off x="876790" y="5181600"/>
            <a:ext cx="1780980" cy="400110"/>
          </a:xfrm>
          <a:prstGeom prst="rect">
            <a:avLst/>
          </a:prstGeom>
          <a:noFill/>
        </p:spPr>
        <p:txBody>
          <a:bodyPr wrap="none" lIns="91440" tIns="45720" rIns="91440" bIns="45720">
            <a:spAutoFit/>
          </a:bodyPr>
          <a:lstStyle/>
          <a:p>
            <a:pPr algn="ctr"/>
            <a:r>
              <a:rPr lang="en-US" sz="2000" b="1" i="1" dirty="0" smtClean="0">
                <a:ln w="1905"/>
                <a:effectLst>
                  <a:innerShdw blurRad="69850" dist="43180" dir="5400000">
                    <a:srgbClr val="000000">
                      <a:alpha val="65000"/>
                    </a:srgbClr>
                  </a:innerShdw>
                </a:effectLst>
              </a:rPr>
              <a:t>Stuff I forgot</a:t>
            </a:r>
            <a:endParaRPr lang="en-US" sz="2000" b="1" i="1" dirty="0">
              <a:ln w="1905"/>
              <a:effectLst>
                <a:innerShdw blurRad="69850" dist="43180" dir="5400000">
                  <a:srgbClr val="000000">
                    <a:alpha val="65000"/>
                  </a:srgbClr>
                </a:innerShdw>
              </a:effectLst>
            </a:endParaRPr>
          </a:p>
        </p:txBody>
      </p:sp>
      <p:sp>
        <p:nvSpPr>
          <p:cNvPr id="35" name="Rectangle 34"/>
          <p:cNvSpPr/>
          <p:nvPr/>
        </p:nvSpPr>
        <p:spPr>
          <a:xfrm>
            <a:off x="1524000" y="25146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36" name="Rectangle 35"/>
          <p:cNvSpPr/>
          <p:nvPr/>
        </p:nvSpPr>
        <p:spPr>
          <a:xfrm>
            <a:off x="932116" y="5791200"/>
            <a:ext cx="158248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Actual Risk</a:t>
            </a:r>
            <a:endParaRPr lang="en-US" sz="2000" b="1" dirty="0">
              <a:ln w="1905"/>
              <a:effectLst>
                <a:innerShdw blurRad="69850" dist="43180" dir="5400000">
                  <a:srgbClr val="000000">
                    <a:alpha val="65000"/>
                  </a:srgbClr>
                </a:innerShdw>
              </a:effectLst>
            </a:endParaRPr>
          </a:p>
        </p:txBody>
      </p:sp>
      <p:sp>
        <p:nvSpPr>
          <p:cNvPr id="38" name="Rectangle 37"/>
          <p:cNvSpPr/>
          <p:nvPr/>
        </p:nvSpPr>
        <p:spPr>
          <a:xfrm>
            <a:off x="1524000" y="30480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39" name="Rectangle 38"/>
          <p:cNvSpPr/>
          <p:nvPr/>
        </p:nvSpPr>
        <p:spPr>
          <a:xfrm>
            <a:off x="1524000" y="37338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0" name="Rectangle 39"/>
          <p:cNvSpPr/>
          <p:nvPr/>
        </p:nvSpPr>
        <p:spPr>
          <a:xfrm>
            <a:off x="1524000" y="432429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2" name="Rectangle 41"/>
          <p:cNvSpPr/>
          <p:nvPr/>
        </p:nvSpPr>
        <p:spPr>
          <a:xfrm>
            <a:off x="1524000" y="493389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3" name="Rectangle 42"/>
          <p:cNvSpPr/>
          <p:nvPr/>
        </p:nvSpPr>
        <p:spPr>
          <a:xfrm>
            <a:off x="1524000" y="5486400"/>
            <a:ext cx="334447"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29" name="Rectangle 28"/>
          <p:cNvSpPr/>
          <p:nvPr/>
        </p:nvSpPr>
        <p:spPr>
          <a:xfrm>
            <a:off x="3886200" y="3200400"/>
            <a:ext cx="1371600" cy="830997"/>
          </a:xfrm>
          <a:prstGeom prst="rect">
            <a:avLst/>
          </a:prstGeom>
          <a:noFill/>
        </p:spPr>
        <p:txBody>
          <a:bodyPr wrap="square" lIns="91440" tIns="45720" rIns="91440" bIns="45720">
            <a:spAutoFit/>
          </a:bodyPr>
          <a:lstStyle/>
          <a:p>
            <a:pPr algn="ctr"/>
            <a:r>
              <a:rPr lang="en-US" sz="4800" b="1" dirty="0" smtClean="0">
                <a:ln w="1905"/>
                <a:solidFill>
                  <a:srgbClr val="FF0000"/>
                </a:solidFill>
                <a:effectLst>
                  <a:innerShdw blurRad="69850" dist="43180" dir="5400000">
                    <a:srgbClr val="000000">
                      <a:alpha val="65000"/>
                    </a:srgbClr>
                  </a:innerShdw>
                </a:effectLst>
              </a:rPr>
              <a:t>=</a:t>
            </a:r>
            <a:endParaRPr lang="en-US" sz="4800" b="1" dirty="0">
              <a:ln w="1905"/>
              <a:solidFill>
                <a:srgbClr val="FF0000"/>
              </a:solidFill>
              <a:effectLst>
                <a:innerShdw blurRad="69850" dist="43180" dir="5400000">
                  <a:srgbClr val="000000">
                    <a:alpha val="65000"/>
                  </a:srgbClr>
                </a:innerShdw>
              </a:effectLst>
            </a:endParaRPr>
          </a:p>
        </p:txBody>
      </p:sp>
      <p:sp>
        <p:nvSpPr>
          <p:cNvPr id="30" name="Rectangle 29"/>
          <p:cNvSpPr/>
          <p:nvPr/>
        </p:nvSpPr>
        <p:spPr>
          <a:xfrm>
            <a:off x="5410200" y="2590800"/>
            <a:ext cx="1371600" cy="830997"/>
          </a:xfrm>
          <a:prstGeom prst="rect">
            <a:avLst/>
          </a:prstGeom>
          <a:noFill/>
        </p:spPr>
        <p:txBody>
          <a:bodyPr wrap="square" lIns="91440" tIns="45720" rIns="91440" bIns="45720">
            <a:spAutoFit/>
          </a:bodyPr>
          <a:lstStyle/>
          <a:p>
            <a:pPr algn="ctr"/>
            <a:r>
              <a:rPr lang="en-US" sz="4800" b="1" dirty="0" smtClean="0">
                <a:ln w="1905"/>
                <a:solidFill>
                  <a:srgbClr val="008000"/>
                </a:solidFill>
                <a:effectLst>
                  <a:innerShdw blurRad="69850" dist="43180" dir="5400000">
                    <a:srgbClr val="000000">
                      <a:alpha val="65000"/>
                    </a:srgbClr>
                  </a:innerShdw>
                </a:effectLst>
              </a:rPr>
              <a:t>GO</a:t>
            </a:r>
            <a:endParaRPr lang="en-US" sz="4800" b="1" dirty="0">
              <a:ln w="1905"/>
              <a:solidFill>
                <a:srgbClr val="008000"/>
              </a:solidFill>
              <a:effectLst>
                <a:innerShdw blurRad="69850" dist="43180" dir="5400000">
                  <a:srgbClr val="000000">
                    <a:alpha val="65000"/>
                  </a:srgbClr>
                </a:innerShdw>
              </a:effectLst>
            </a:endParaRPr>
          </a:p>
        </p:txBody>
      </p:sp>
      <p:sp>
        <p:nvSpPr>
          <p:cNvPr id="31" name="Rectangle 30"/>
          <p:cNvSpPr/>
          <p:nvPr/>
        </p:nvSpPr>
        <p:spPr>
          <a:xfrm>
            <a:off x="4800600" y="3810000"/>
            <a:ext cx="2667000" cy="830997"/>
          </a:xfrm>
          <a:prstGeom prst="rect">
            <a:avLst/>
          </a:prstGeom>
          <a:noFill/>
        </p:spPr>
        <p:txBody>
          <a:bodyPr wrap="square" lIns="91440" tIns="45720" rIns="91440" bIns="45720">
            <a:spAutoFit/>
          </a:bodyPr>
          <a:lstStyle/>
          <a:p>
            <a:pPr algn="ctr"/>
            <a:r>
              <a:rPr lang="en-US" sz="4800" b="1" dirty="0" smtClean="0">
                <a:ln w="1905"/>
                <a:solidFill>
                  <a:srgbClr val="FF0000"/>
                </a:solidFill>
                <a:effectLst>
                  <a:innerShdw blurRad="69850" dist="43180" dir="5400000">
                    <a:srgbClr val="000000">
                      <a:alpha val="65000"/>
                    </a:srgbClr>
                  </a:innerShdw>
                </a:effectLst>
              </a:rPr>
              <a:t>NO GO</a:t>
            </a:r>
            <a:endParaRPr lang="en-US" sz="4800" b="1" dirty="0">
              <a:ln w="1905"/>
              <a:solidFill>
                <a:srgbClr val="FF0000"/>
              </a:solidFill>
              <a:effectLst>
                <a:innerShdw blurRad="69850" dist="43180" dir="5400000">
                  <a:srgbClr val="000000">
                    <a:alpha val="65000"/>
                  </a:srgbClr>
                </a:innerShdw>
              </a:effectLst>
            </a:endParaRPr>
          </a:p>
        </p:txBody>
      </p:sp>
      <p:cxnSp>
        <p:nvCxnSpPr>
          <p:cNvPr id="11" name="Straight Connector 10"/>
          <p:cNvCxnSpPr/>
          <p:nvPr/>
        </p:nvCxnSpPr>
        <p:spPr>
          <a:xfrm>
            <a:off x="5105400" y="3657600"/>
            <a:ext cx="2133600" cy="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4648200" y="2971800"/>
            <a:ext cx="3429000" cy="646331"/>
          </a:xfrm>
          <a:prstGeom prst="rect">
            <a:avLst/>
          </a:prstGeom>
          <a:noFill/>
        </p:spPr>
        <p:txBody>
          <a:bodyPr wrap="square" lIns="91440" tIns="45720" rIns="91440" bIns="45720">
            <a:spAutoFit/>
          </a:bodyPr>
          <a:lstStyle/>
          <a:p>
            <a:pPr algn="ctr"/>
            <a:r>
              <a:rPr lang="en-US" sz="3600" b="1" i="1" dirty="0" smtClean="0">
                <a:ln w="1905"/>
                <a:solidFill>
                  <a:srgbClr val="0000FF"/>
                </a:solidFill>
                <a:effectLst>
                  <a:innerShdw blurRad="69850" dist="43180" dir="5400000">
                    <a:srgbClr val="000000">
                      <a:alpha val="65000"/>
                    </a:srgbClr>
                  </a:innerShdw>
                </a:effectLst>
              </a:rPr>
              <a:t>Not Quite…</a:t>
            </a:r>
            <a:endParaRPr lang="en-US" sz="3600" b="1" i="1" dirty="0">
              <a:ln w="1905"/>
              <a:solidFill>
                <a:srgbClr val="0000FF"/>
              </a:solidFill>
              <a:effectLst>
                <a:innerShdw blurRad="69850" dist="43180" dir="5400000">
                  <a:srgbClr val="000000">
                    <a:alpha val="65000"/>
                  </a:srgbClr>
                </a:innerShdw>
              </a:effectLst>
            </a:endParaRPr>
          </a:p>
        </p:txBody>
      </p:sp>
      <p:sp>
        <p:nvSpPr>
          <p:cNvPr id="41" name="Rectangle 40"/>
          <p:cNvSpPr/>
          <p:nvPr/>
        </p:nvSpPr>
        <p:spPr>
          <a:xfrm>
            <a:off x="4724400" y="2362200"/>
            <a:ext cx="2895600" cy="1077218"/>
          </a:xfrm>
          <a:prstGeom prst="rect">
            <a:avLst/>
          </a:prstGeom>
          <a:noFill/>
        </p:spPr>
        <p:txBody>
          <a:bodyPr wrap="square" lIns="91440" tIns="45720" rIns="91440" bIns="45720">
            <a:spAutoFit/>
          </a:bodyPr>
          <a:lstStyle/>
          <a:p>
            <a:pPr algn="ctr"/>
            <a:r>
              <a:rPr lang="en-US" sz="3200" b="1" dirty="0" smtClean="0">
                <a:ln w="1905"/>
                <a:solidFill>
                  <a:srgbClr val="008000"/>
                </a:solidFill>
                <a:effectLst>
                  <a:innerShdw blurRad="69850" dist="43180" dir="5400000">
                    <a:srgbClr val="000000">
                      <a:alpha val="65000"/>
                    </a:srgbClr>
                  </a:innerShdw>
                </a:effectLst>
              </a:rPr>
              <a:t>Safety Decisions </a:t>
            </a:r>
            <a:endParaRPr lang="en-US" sz="3200" b="1" dirty="0">
              <a:ln w="1905"/>
              <a:solidFill>
                <a:srgbClr val="008000"/>
              </a:solidFill>
              <a:effectLst>
                <a:innerShdw blurRad="69850" dist="43180" dir="5400000">
                  <a:srgbClr val="000000">
                    <a:alpha val="65000"/>
                  </a:srgbClr>
                </a:innerShdw>
              </a:effectLst>
            </a:endParaRPr>
          </a:p>
        </p:txBody>
      </p:sp>
      <p:sp>
        <p:nvSpPr>
          <p:cNvPr id="44" name="Rectangle 43"/>
          <p:cNvSpPr/>
          <p:nvPr/>
        </p:nvSpPr>
        <p:spPr>
          <a:xfrm>
            <a:off x="4876800" y="3733800"/>
            <a:ext cx="2667000" cy="1384995"/>
          </a:xfrm>
          <a:prstGeom prst="rect">
            <a:avLst/>
          </a:prstGeom>
          <a:noFill/>
        </p:spPr>
        <p:txBody>
          <a:bodyPr wrap="square" lIns="91440" tIns="45720" rIns="91440" bIns="45720">
            <a:spAutoFit/>
          </a:bodyPr>
          <a:lstStyle/>
          <a:p>
            <a:pPr algn="ctr"/>
            <a:r>
              <a:rPr lang="en-US" sz="2800" b="1" dirty="0" smtClean="0">
                <a:ln w="1905"/>
                <a:solidFill>
                  <a:srgbClr val="FF0000"/>
                </a:solidFill>
                <a:effectLst>
                  <a:innerShdw blurRad="69850" dist="43180" dir="5400000">
                    <a:srgbClr val="000000">
                      <a:alpha val="65000"/>
                    </a:srgbClr>
                  </a:innerShdw>
                </a:effectLst>
              </a:rPr>
              <a:t>Removed from aircrew or technician</a:t>
            </a:r>
            <a:endParaRPr lang="en-US" sz="2800" b="1" dirty="0">
              <a:ln w="1905"/>
              <a:solidFill>
                <a:srgbClr val="FF0000"/>
              </a:solidFill>
              <a:effectLst>
                <a:innerShdw blurRad="69850" dist="43180" dir="5400000">
                  <a:srgbClr val="000000">
                    <a:alpha val="65000"/>
                  </a:srgbClr>
                </a:innerShdw>
              </a:effectLst>
            </a:endParaRPr>
          </a:p>
        </p:txBody>
      </p:sp>
      <p:sp>
        <p:nvSpPr>
          <p:cNvPr id="12" name="&quot;No&quot; Symbol 11"/>
          <p:cNvSpPr/>
          <p:nvPr/>
        </p:nvSpPr>
        <p:spPr>
          <a:xfrm>
            <a:off x="3962400" y="1524000"/>
            <a:ext cx="4572000" cy="4343400"/>
          </a:xfrm>
          <a:prstGeom prst="noSmoking">
            <a:avLst>
              <a:gd name="adj" fmla="val 5720"/>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97456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1" fill="hold" grpId="0" nodeType="withEffect">
                                  <p:stCondLst>
                                    <p:cond delay="0"/>
                                  </p:stCondLst>
                                  <p:iterate type="lt">
                                    <p:tmPct val="0"/>
                                  </p:iterate>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8" presetClass="exit" presetSubtype="0" accel="50000" fill="hold" grpId="1" nodeType="clickEffect">
                                  <p:stCondLst>
                                    <p:cond delay="0"/>
                                  </p:stCondLst>
                                  <p:iterate type="lt">
                                    <p:tmPct val="50000"/>
                                  </p:iterate>
                                  <p:childTnLst>
                                    <p:anim calcmode="lin" valueType="num">
                                      <p:cBhvr>
                                        <p:cTn id="17" dur="1000">
                                          <p:stCondLst>
                                            <p:cond delay="0"/>
                                          </p:stCondLst>
                                        </p:cTn>
                                        <p:tgtEl>
                                          <p:spTgt spid="30"/>
                                        </p:tgtEl>
                                        <p:attrNameLst>
                                          <p:attrName>style.rotation</p:attrName>
                                        </p:attrNameLst>
                                      </p:cBhvr>
                                      <p:tavLst>
                                        <p:tav tm="0">
                                          <p:val>
                                            <p:fltVal val="0"/>
                                          </p:val>
                                        </p:tav>
                                        <p:tav tm="100000">
                                          <p:val>
                                            <p:fltVal val="45"/>
                                          </p:val>
                                        </p:tav>
                                      </p:tavLst>
                                    </p:anim>
                                    <p:anim calcmode="lin" valueType="num">
                                      <p:cBhvr>
                                        <p:cTn id="18" dur="1000">
                                          <p:stCondLst>
                                            <p:cond delay="0"/>
                                          </p:stCondLst>
                                        </p:cTn>
                                        <p:tgtEl>
                                          <p:spTgt spid="30"/>
                                        </p:tgtEl>
                                        <p:attrNameLst>
                                          <p:attrName>ppt_y</p:attrName>
                                        </p:attrNameLst>
                                      </p:cBhvr>
                                      <p:tavLst>
                                        <p:tav tm="0">
                                          <p:val>
                                            <p:strVal val="ppt_y"/>
                                          </p:val>
                                        </p:tav>
                                        <p:tav tm="100000">
                                          <p:val>
                                            <p:strVal val="ppt_y+1"/>
                                          </p:val>
                                        </p:tav>
                                      </p:tavLst>
                                    </p:anim>
                                    <p:set>
                                      <p:cBhvr>
                                        <p:cTn id="19" dur="1" fill="hold">
                                          <p:stCondLst>
                                            <p:cond delay="999"/>
                                          </p:stCondLst>
                                        </p:cTn>
                                        <p:tgtEl>
                                          <p:spTgt spid="30"/>
                                        </p:tgtEl>
                                        <p:attrNameLst>
                                          <p:attrName>style.visibility</p:attrName>
                                        </p:attrNameLst>
                                      </p:cBhvr>
                                      <p:to>
                                        <p:strVal val="hidden"/>
                                      </p:to>
                                    </p:set>
                                  </p:childTnLst>
                                </p:cTn>
                              </p:par>
                              <p:par>
                                <p:cTn id="20" presetID="38" presetClass="exit" presetSubtype="0" accel="50000" fill="hold" grpId="1" nodeType="withEffect">
                                  <p:stCondLst>
                                    <p:cond delay="0"/>
                                  </p:stCondLst>
                                  <p:iterate type="lt">
                                    <p:tmPct val="50000"/>
                                  </p:iterate>
                                  <p:childTnLst>
                                    <p:anim calcmode="lin" valueType="num">
                                      <p:cBhvr>
                                        <p:cTn id="21" dur="1000">
                                          <p:stCondLst>
                                            <p:cond delay="0"/>
                                          </p:stCondLst>
                                        </p:cTn>
                                        <p:tgtEl>
                                          <p:spTgt spid="31"/>
                                        </p:tgtEl>
                                        <p:attrNameLst>
                                          <p:attrName>style.rotation</p:attrName>
                                        </p:attrNameLst>
                                      </p:cBhvr>
                                      <p:tavLst>
                                        <p:tav tm="0">
                                          <p:val>
                                            <p:fltVal val="0"/>
                                          </p:val>
                                        </p:tav>
                                        <p:tav tm="100000">
                                          <p:val>
                                            <p:fltVal val="45"/>
                                          </p:val>
                                        </p:tav>
                                      </p:tavLst>
                                    </p:anim>
                                    <p:anim calcmode="lin" valueType="num">
                                      <p:cBhvr>
                                        <p:cTn id="22" dur="1000">
                                          <p:stCondLst>
                                            <p:cond delay="0"/>
                                          </p:stCondLst>
                                        </p:cTn>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par>
                                <p:cTn id="24" presetID="22" presetClass="entr" presetSubtype="4" fill="hold" grpId="2" nodeType="withEffect">
                                  <p:stCondLst>
                                    <p:cond delay="0"/>
                                  </p:stCondLst>
                                  <p:iterate type="lt">
                                    <p:tmPct val="0"/>
                                  </p:iterate>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par>
                          <p:cTn id="27" fill="hold">
                            <p:stCondLst>
                              <p:cond delay="2500"/>
                            </p:stCondLst>
                            <p:childTnLst>
                              <p:par>
                                <p:cTn id="28" presetID="10" presetClass="exit" presetSubtype="0" fill="hold" grpId="3" nodeType="afterEffect">
                                  <p:stCondLst>
                                    <p:cond delay="2000"/>
                                  </p:stCondLst>
                                  <p:iterate type="lt">
                                    <p:tmPct val="0"/>
                                  </p:iterate>
                                  <p:childTnLst>
                                    <p:animEffect transition="out" filter="fade">
                                      <p:cBhvr>
                                        <p:cTn id="29" dur="500"/>
                                        <p:tgtEl>
                                          <p:spTgt spid="37"/>
                                        </p:tgtEl>
                                      </p:cBhvr>
                                    </p:animEffect>
                                    <p:set>
                                      <p:cBhvr>
                                        <p:cTn id="30" dur="1" fill="hold">
                                          <p:stCondLst>
                                            <p:cond delay="499"/>
                                          </p:stCondLst>
                                        </p:cTn>
                                        <p:tgtEl>
                                          <p:spTgt spid="37"/>
                                        </p:tgtEl>
                                        <p:attrNameLst>
                                          <p:attrName>style.visibility</p:attrName>
                                        </p:attrNameLst>
                                      </p:cBhvr>
                                      <p:to>
                                        <p:strVal val="hidden"/>
                                      </p:to>
                                    </p:set>
                                  </p:childTnLst>
                                </p:cTn>
                              </p:par>
                            </p:childTnLst>
                          </p:cTn>
                        </p:par>
                        <p:par>
                          <p:cTn id="31" fill="hold">
                            <p:stCondLst>
                              <p:cond delay="5000"/>
                            </p:stCondLst>
                            <p:childTnLst>
                              <p:par>
                                <p:cTn id="32" presetID="22" presetClass="entr" presetSubtype="1" fill="hold" grpId="0" nodeType="afterEffect">
                                  <p:stCondLst>
                                    <p:cond delay="0"/>
                                  </p:stCondLst>
                                  <p:iterate type="lt">
                                    <p:tmPct val="0"/>
                                  </p:iterate>
                                  <p:childTnLst>
                                    <p:set>
                                      <p:cBhvr>
                                        <p:cTn id="33" dur="1" fill="hold">
                                          <p:stCondLst>
                                            <p:cond delay="0"/>
                                          </p:stCondLst>
                                        </p:cTn>
                                        <p:tgtEl>
                                          <p:spTgt spid="41"/>
                                        </p:tgtEl>
                                        <p:attrNameLst>
                                          <p:attrName>style.visibility</p:attrName>
                                        </p:attrNameLst>
                                      </p:cBhvr>
                                      <p:to>
                                        <p:strVal val="visible"/>
                                      </p:to>
                                    </p:set>
                                    <p:animEffect transition="in" filter="wipe(up)">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iterate type="lt">
                                    <p:tmPct val="0"/>
                                  </p:iterate>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 calcmode="lin" valueType="num">
                                      <p:cBhvr>
                                        <p:cTn id="46" dur="1000" fill="hold"/>
                                        <p:tgtEl>
                                          <p:spTgt spid="12"/>
                                        </p:tgtEl>
                                        <p:attrNameLst>
                                          <p:attrName>style.rotation</p:attrName>
                                        </p:attrNameLst>
                                      </p:cBhvr>
                                      <p:tavLst>
                                        <p:tav tm="0">
                                          <p:val>
                                            <p:fltVal val="90"/>
                                          </p:val>
                                        </p:tav>
                                        <p:tav tm="100000">
                                          <p:val>
                                            <p:fltVal val="0"/>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7" grpId="2"/>
      <p:bldP spid="37" grpId="3"/>
      <p:bldP spid="41" grpId="0"/>
      <p:bldP spid="44"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11</a:t>
            </a:fld>
            <a:endParaRPr lang="en-US" dirty="0">
              <a:solidFill>
                <a:prstClr val="black">
                  <a:tint val="75000"/>
                </a:prstClr>
              </a:solidFill>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Purpose of a FRAT</a:t>
            </a:r>
            <a:endParaRPr lang="en-US" sz="3200" b="1" i="1" dirty="0">
              <a:solidFill>
                <a:srgbClr val="C00000"/>
              </a:solidFill>
              <a:latin typeface="Calibri" panose="020F0502020204030204" pitchFamily="34" charset="0"/>
            </a:endParaRPr>
          </a:p>
        </p:txBody>
      </p:sp>
      <p:sp>
        <p:nvSpPr>
          <p:cNvPr id="4" name="Rectangle 3"/>
          <p:cNvSpPr/>
          <p:nvPr/>
        </p:nvSpPr>
        <p:spPr>
          <a:xfrm>
            <a:off x="-152400" y="1864816"/>
            <a:ext cx="6400800" cy="4493538"/>
          </a:xfrm>
          <a:prstGeom prst="rect">
            <a:avLst/>
          </a:prstGeom>
        </p:spPr>
        <p:txBody>
          <a:bodyPr wrap="square">
            <a:spAutoFit/>
          </a:bodyPr>
          <a:lstStyle/>
          <a:p>
            <a:pPr marL="914400" indent="-457200">
              <a:buFont typeface="Arial" panose="020B0604020202020204" pitchFamily="34" charset="0"/>
              <a:buChar char="•"/>
            </a:pPr>
            <a:r>
              <a:rPr lang="en-US" sz="2600" dirty="0">
                <a:latin typeface="Calibri" panose="020F0502020204030204" pitchFamily="34" charset="0"/>
              </a:rPr>
              <a:t>While </a:t>
            </a:r>
            <a:r>
              <a:rPr lang="en-US" sz="2600" dirty="0" smtClean="0">
                <a:latin typeface="Calibri" panose="020F0502020204030204" pitchFamily="34" charset="0"/>
              </a:rPr>
              <a:t>Go/No Go guidance </a:t>
            </a:r>
            <a:r>
              <a:rPr lang="en-US" sz="2600" dirty="0">
                <a:latin typeface="Calibri" panose="020F0502020204030204" pitchFamily="34" charset="0"/>
              </a:rPr>
              <a:t>is one function it can perform, that is </a:t>
            </a:r>
            <a:r>
              <a:rPr lang="en-US" sz="2600" u="sng" dirty="0">
                <a:latin typeface="Calibri" panose="020F0502020204030204" pitchFamily="34" charset="0"/>
              </a:rPr>
              <a:t>not the main purpose</a:t>
            </a:r>
            <a:r>
              <a:rPr lang="en-US" sz="2600" dirty="0">
                <a:latin typeface="Calibri" panose="020F0502020204030204" pitchFamily="34" charset="0"/>
              </a:rPr>
              <a:t>. </a:t>
            </a:r>
          </a:p>
          <a:p>
            <a:pPr marL="914400" indent="-457200">
              <a:buFont typeface="Arial" panose="020B0604020202020204" pitchFamily="34" charset="0"/>
              <a:buChar char="•"/>
            </a:pPr>
            <a:endParaRPr lang="en-US" sz="2600" dirty="0">
              <a:latin typeface="Calibri" panose="020F0502020204030204" pitchFamily="34" charset="0"/>
            </a:endParaRPr>
          </a:p>
          <a:p>
            <a:pPr marL="914400" indent="-457200">
              <a:buFont typeface="Arial" panose="020B0604020202020204" pitchFamily="34" charset="0"/>
              <a:buChar char="•"/>
            </a:pPr>
            <a:r>
              <a:rPr lang="en-US" sz="2600" dirty="0">
                <a:latin typeface="Calibri" panose="020F0502020204030204" pitchFamily="34" charset="0"/>
              </a:rPr>
              <a:t>The primary goal of a FRAT/GRAT is </a:t>
            </a:r>
            <a:r>
              <a:rPr lang="en-US" sz="2600" u="sng" dirty="0">
                <a:latin typeface="Calibri" panose="020F0502020204030204" pitchFamily="34" charset="0"/>
              </a:rPr>
              <a:t>risk mitigation</a:t>
            </a:r>
            <a:r>
              <a:rPr lang="en-US" sz="2600" dirty="0">
                <a:latin typeface="Calibri" panose="020F0502020204030204" pitchFamily="34" charset="0"/>
              </a:rPr>
              <a:t>.  </a:t>
            </a:r>
            <a:endParaRPr lang="en-US" sz="2600" dirty="0" smtClean="0">
              <a:latin typeface="Calibri" panose="020F0502020204030204" pitchFamily="34" charset="0"/>
            </a:endParaRPr>
          </a:p>
          <a:p>
            <a:pPr marL="914400" indent="-457200">
              <a:buFont typeface="Arial" panose="020B0604020202020204" pitchFamily="34" charset="0"/>
              <a:buChar char="•"/>
            </a:pPr>
            <a:endParaRPr lang="en-US" sz="2600" dirty="0">
              <a:latin typeface="Calibri" panose="020F0502020204030204" pitchFamily="34" charset="0"/>
            </a:endParaRPr>
          </a:p>
          <a:p>
            <a:pPr marL="914400" indent="-457200">
              <a:buFont typeface="Arial" panose="020B0604020202020204" pitchFamily="34" charset="0"/>
              <a:buChar char="•"/>
            </a:pPr>
            <a:r>
              <a:rPr lang="en-US" sz="2600" dirty="0" smtClean="0">
                <a:latin typeface="Calibri" panose="020F0502020204030204" pitchFamily="34" charset="0"/>
              </a:rPr>
              <a:t>Once </a:t>
            </a:r>
            <a:r>
              <a:rPr lang="en-US" sz="2600" dirty="0">
                <a:latin typeface="Calibri" panose="020F0502020204030204" pitchFamily="34" charset="0"/>
              </a:rPr>
              <a:t>the risk picture has been painted, we look at ways to lower that risk</a:t>
            </a:r>
            <a:r>
              <a:rPr lang="en-US" sz="2600" dirty="0" smtClean="0">
                <a:latin typeface="Calibri" panose="020F0502020204030204" pitchFamily="34" charset="0"/>
              </a:rPr>
              <a:t>.</a:t>
            </a:r>
          </a:p>
          <a:p>
            <a:pPr marL="457200"/>
            <a:endParaRPr lang="en-US" sz="2600" dirty="0" smtClean="0">
              <a:latin typeface="Calibri" panose="020F0502020204030204" pitchFamily="34" charset="0"/>
            </a:endParaRPr>
          </a:p>
          <a:p>
            <a:pPr marL="914400" indent="-457200">
              <a:buFont typeface="Arial" panose="020B0604020202020204" pitchFamily="34" charset="0"/>
              <a:buChar char="•"/>
            </a:pPr>
            <a:r>
              <a:rPr lang="en-US" sz="2600" dirty="0" smtClean="0">
                <a:latin typeface="Calibri" panose="020F0502020204030204" pitchFamily="34" charset="0"/>
              </a:rPr>
              <a:t>Take a PAUSE – </a:t>
            </a:r>
            <a:r>
              <a:rPr lang="en-US" sz="2600" i="1" dirty="0" smtClean="0">
                <a:latin typeface="Calibri" panose="020F0502020204030204" pitchFamily="34" charset="0"/>
              </a:rPr>
              <a:t>“Did I Miss Something”</a:t>
            </a:r>
            <a:endParaRPr lang="en-US" sz="2600" i="1" dirty="0">
              <a:latin typeface="Calibri" panose="020F0502020204030204" pitchFamily="34" charset="0"/>
            </a:endParaRPr>
          </a:p>
        </p:txBody>
      </p:sp>
      <p:pic>
        <p:nvPicPr>
          <p:cNvPr id="8" name="Picture 7" descr="boat_zoo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905000"/>
            <a:ext cx="2487168" cy="36576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477000" y="5715000"/>
            <a:ext cx="2362200" cy="646331"/>
          </a:xfrm>
          <a:prstGeom prst="rect">
            <a:avLst/>
          </a:prstGeom>
          <a:noFill/>
        </p:spPr>
        <p:txBody>
          <a:bodyPr wrap="square" rtlCol="0">
            <a:spAutoFit/>
          </a:bodyPr>
          <a:lstStyle/>
          <a:p>
            <a:pPr algn="ctr"/>
            <a:r>
              <a:rPr lang="en-US" i="1" dirty="0" smtClean="0">
                <a:solidFill>
                  <a:srgbClr val="0000FF"/>
                </a:solidFill>
              </a:rPr>
              <a:t>“Could have used a FRAT today”</a:t>
            </a:r>
            <a:endParaRPr lang="en-US" i="1" dirty="0">
              <a:solidFill>
                <a:srgbClr val="0000FF"/>
              </a:solidFill>
            </a:endParaRPr>
          </a:p>
        </p:txBody>
      </p:sp>
    </p:spTree>
    <p:extLst>
      <p:ext uri="{BB962C8B-B14F-4D97-AF65-F5344CB8AC3E}">
        <p14:creationId xmlns:p14="http://schemas.microsoft.com/office/powerpoint/2010/main" val="2170724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495800"/>
            <a:ext cx="8839200" cy="1752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12</a:t>
            </a:fld>
            <a:endParaRPr lang="en-US" dirty="0">
              <a:solidFill>
                <a:prstClr val="black">
                  <a:tint val="75000"/>
                </a:prstClr>
              </a:solidFill>
            </a:endParaRPr>
          </a:p>
        </p:txBody>
      </p:sp>
      <p:sp>
        <p:nvSpPr>
          <p:cNvPr id="3" name="Rectangle 2"/>
          <p:cNvSpPr/>
          <p:nvPr/>
        </p:nvSpPr>
        <p:spPr>
          <a:xfrm>
            <a:off x="381000" y="1676400"/>
            <a:ext cx="8534400" cy="4524315"/>
          </a:xfrm>
          <a:prstGeom prst="rect">
            <a:avLst/>
          </a:prstGeom>
        </p:spPr>
        <p:txBody>
          <a:bodyPr wrap="square">
            <a:spAutoFit/>
          </a:bodyPr>
          <a:lstStyle/>
          <a:p>
            <a:r>
              <a:rPr lang="en-US" sz="2400" dirty="0" smtClean="0">
                <a:latin typeface="Calibri" panose="020F0502020204030204" pitchFamily="34" charset="0"/>
              </a:rPr>
              <a:t>Facilitate the "3Ps”:</a:t>
            </a:r>
          </a:p>
          <a:p>
            <a:endParaRPr lang="en-US" sz="2400" dirty="0" smtClean="0">
              <a:latin typeface="Calibri" panose="020F0502020204030204" pitchFamily="34" charset="0"/>
            </a:endParaRPr>
          </a:p>
          <a:p>
            <a:pPr marL="742950" lvl="1" indent="-285750">
              <a:buFont typeface="Arial" panose="020B0604020202020204" pitchFamily="34" charset="0"/>
              <a:buChar char="•"/>
            </a:pPr>
            <a:r>
              <a:rPr lang="en-US" sz="2400" dirty="0" smtClean="0">
                <a:latin typeface="Calibri" panose="020F0502020204030204" pitchFamily="34" charset="0"/>
              </a:rPr>
              <a:t>PERCEIVE hazards (cross-check);</a:t>
            </a:r>
          </a:p>
          <a:p>
            <a:pPr marL="742950" lvl="1" indent="-285750">
              <a:buFont typeface="Arial" panose="020B0604020202020204" pitchFamily="34" charset="0"/>
              <a:buChar char="•"/>
            </a:pPr>
            <a:r>
              <a:rPr lang="en-US" sz="2400" dirty="0" smtClean="0">
                <a:latin typeface="Calibri" panose="020F0502020204030204" pitchFamily="34" charset="0"/>
              </a:rPr>
              <a:t>PROCESS </a:t>
            </a:r>
            <a:r>
              <a:rPr lang="en-US" sz="2400" dirty="0">
                <a:latin typeface="Calibri" panose="020F0502020204030204" pitchFamily="34" charset="0"/>
              </a:rPr>
              <a:t>level of </a:t>
            </a:r>
            <a:r>
              <a:rPr lang="en-US" sz="2400" dirty="0" smtClean="0">
                <a:latin typeface="Calibri" panose="020F0502020204030204" pitchFamily="34" charset="0"/>
              </a:rPr>
              <a:t>risk (interpret); </a:t>
            </a:r>
            <a:endParaRPr lang="en-US" sz="2400" dirty="0">
              <a:latin typeface="Calibri" panose="020F0502020204030204" pitchFamily="34" charset="0"/>
            </a:endParaRPr>
          </a:p>
          <a:p>
            <a:pPr marL="742950" lvl="1" indent="-285750">
              <a:buFont typeface="Arial" panose="020B0604020202020204" pitchFamily="34" charset="0"/>
              <a:buChar char="•"/>
            </a:pPr>
            <a:r>
              <a:rPr lang="en-US" sz="2400" dirty="0" smtClean="0">
                <a:latin typeface="Calibri" panose="020F0502020204030204" pitchFamily="34" charset="0"/>
              </a:rPr>
              <a:t>PERFORM </a:t>
            </a:r>
            <a:r>
              <a:rPr lang="en-US" sz="2400" dirty="0">
                <a:latin typeface="Calibri" panose="020F0502020204030204" pitchFamily="34" charset="0"/>
              </a:rPr>
              <a:t>risk </a:t>
            </a:r>
            <a:r>
              <a:rPr lang="en-US" sz="2400" dirty="0" smtClean="0">
                <a:latin typeface="Calibri" panose="020F0502020204030204" pitchFamily="34" charset="0"/>
              </a:rPr>
              <a:t>management (control). </a:t>
            </a:r>
            <a:endParaRPr lang="en-US" sz="2400" dirty="0">
              <a:latin typeface="Calibri" panose="020F0502020204030204" pitchFamily="34" charset="0"/>
            </a:endParaRPr>
          </a:p>
          <a:p>
            <a:pPr marL="742950" lvl="1" indent="-285750">
              <a:buFont typeface="Arial" panose="020B0604020202020204" pitchFamily="34" charset="0"/>
              <a:buChar char="•"/>
            </a:pPr>
            <a:endParaRPr lang="en-US" sz="2400" dirty="0" smtClean="0">
              <a:latin typeface="Calibri" panose="020F0502020204030204" pitchFamily="34" charset="0"/>
            </a:endParaRPr>
          </a:p>
          <a:p>
            <a:pPr lvl="1"/>
            <a:endParaRPr lang="en-US" sz="2400" dirty="0" smtClean="0">
              <a:latin typeface="Calibri" panose="020F0502020204030204" pitchFamily="34" charset="0"/>
            </a:endParaRPr>
          </a:p>
          <a:p>
            <a:endParaRPr lang="en-US" sz="2400" dirty="0" smtClean="0">
              <a:latin typeface="Calibri" panose="020F0502020204030204" pitchFamily="34" charset="0"/>
            </a:endParaRPr>
          </a:p>
          <a:p>
            <a:pPr marL="342900" indent="-342900">
              <a:buFont typeface="Wingdings" panose="05000000000000000000" pitchFamily="2" charset="2"/>
              <a:buChar char="ü"/>
            </a:pPr>
            <a:r>
              <a:rPr lang="en-US" sz="2400" i="1" dirty="0" smtClean="0">
                <a:solidFill>
                  <a:srgbClr val="C00000"/>
                </a:solidFill>
                <a:latin typeface="Calibri" panose="020F0502020204030204" pitchFamily="34" charset="0"/>
              </a:rPr>
              <a:t>Accept no unnecessary risk</a:t>
            </a:r>
          </a:p>
          <a:p>
            <a:pPr marL="342900" indent="-342900">
              <a:buFont typeface="Wingdings" panose="05000000000000000000" pitchFamily="2" charset="2"/>
              <a:buChar char="ü"/>
            </a:pPr>
            <a:r>
              <a:rPr lang="en-US" sz="2400" i="1" dirty="0" smtClean="0">
                <a:solidFill>
                  <a:srgbClr val="C00000"/>
                </a:solidFill>
                <a:latin typeface="Calibri" panose="020F0502020204030204" pitchFamily="34" charset="0"/>
              </a:rPr>
              <a:t>Make risk decisions at the appropriate level</a:t>
            </a:r>
          </a:p>
          <a:p>
            <a:pPr marL="342900" indent="-342900">
              <a:buFont typeface="Wingdings" panose="05000000000000000000" pitchFamily="2" charset="2"/>
              <a:buChar char="ü"/>
            </a:pPr>
            <a:r>
              <a:rPr lang="en-US" sz="2400" i="1" dirty="0" smtClean="0">
                <a:solidFill>
                  <a:srgbClr val="C00000"/>
                </a:solidFill>
                <a:latin typeface="Calibri" panose="020F0502020204030204" pitchFamily="34" charset="0"/>
              </a:rPr>
              <a:t>Accept risk when benefits outweigh costs (i.e. dangers)</a:t>
            </a:r>
          </a:p>
          <a:p>
            <a:pPr marL="342900" indent="-342900">
              <a:buFont typeface="Wingdings" panose="05000000000000000000" pitchFamily="2" charset="2"/>
              <a:buChar char="ü"/>
            </a:pPr>
            <a:r>
              <a:rPr lang="en-US" sz="2400" i="1" dirty="0" smtClean="0">
                <a:solidFill>
                  <a:srgbClr val="C00000"/>
                </a:solidFill>
                <a:latin typeface="Calibri" panose="020F0502020204030204" pitchFamily="34" charset="0"/>
              </a:rPr>
              <a:t>Integrate risk management into planning at all levels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2286000"/>
            <a:ext cx="2871732" cy="1504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762000" y="533400"/>
            <a:ext cx="3372776" cy="584776"/>
          </a:xfrm>
          <a:prstGeom prst="rect">
            <a:avLst/>
          </a:prstGeom>
        </p:spPr>
        <p:txBody>
          <a:bodyPr wrap="none">
            <a:spAutoFit/>
          </a:bodyPr>
          <a:lstStyle/>
          <a:p>
            <a:pPr algn="ctr"/>
            <a:r>
              <a:rPr lang="en-US" sz="3200" b="1" i="1" dirty="0">
                <a:solidFill>
                  <a:srgbClr val="C00000"/>
                </a:solidFill>
                <a:latin typeface="Calibri" panose="020F0502020204030204" pitchFamily="34" charset="0"/>
              </a:rPr>
              <a:t>Purpose</a:t>
            </a:r>
            <a:r>
              <a:rPr lang="en-US" sz="3200" b="1" i="1" dirty="0" smtClean="0">
                <a:solidFill>
                  <a:srgbClr val="C00000"/>
                </a:solidFill>
                <a:latin typeface="Calibri" panose="020F0502020204030204" pitchFamily="34" charset="0"/>
              </a:rPr>
              <a:t> of a FRAT</a:t>
            </a:r>
            <a:endParaRPr lang="en-US" sz="3200" b="1" i="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268608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4500"/>
                            </p:stCondLst>
                            <p:childTnLst>
                              <p:par>
                                <p:cTn id="17" presetID="10" presetClass="entr" presetSubtype="0" fill="hold" nodeType="afterEffect">
                                  <p:stCondLst>
                                    <p:cond delay="125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par>
                          <p:cTn id="20" fill="hold">
                            <p:stCondLst>
                              <p:cond delay="6250"/>
                            </p:stCondLst>
                            <p:childTnLst>
                              <p:par>
                                <p:cTn id="21" presetID="10" presetClass="entr" presetSubtype="0" fill="hold" nodeType="afterEffect">
                                  <p:stCondLst>
                                    <p:cond delay="125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par>
                          <p:cTn id="24" fill="hold">
                            <p:stCondLst>
                              <p:cond delay="8000"/>
                            </p:stCondLst>
                            <p:childTnLst>
                              <p:par>
                                <p:cTn id="25" presetID="10" presetClass="entr" presetSubtype="0" fill="hold" nodeType="afterEffect">
                                  <p:stCondLst>
                                    <p:cond delay="125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par>
                          <p:cTn id="28" fill="hold">
                            <p:stCondLst>
                              <p:cond delay="9750"/>
                            </p:stCondLst>
                            <p:childTnLst>
                              <p:par>
                                <p:cTn id="29" presetID="10" presetClass="entr" presetSubtype="0" fill="hold" nodeType="afterEffect">
                                  <p:stCondLst>
                                    <p:cond delay="125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3124200"/>
            <a:ext cx="59436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28600" y="4648200"/>
            <a:ext cx="59436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228600" y="1600200"/>
            <a:ext cx="59436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52400" y="1600200"/>
            <a:ext cx="6324600" cy="5093702"/>
          </a:xfrm>
          <a:prstGeom prst="rect">
            <a:avLst/>
          </a:prstGeom>
        </p:spPr>
        <p:txBody>
          <a:bodyPr wrap="square">
            <a:spAutoFit/>
          </a:bodyPr>
          <a:lstStyle/>
          <a:p>
            <a:pPr marL="914400" indent="-457200">
              <a:spcAft>
                <a:spcPts val="1800"/>
              </a:spcAft>
              <a:buFont typeface="Arial" panose="020B0604020202020204" pitchFamily="34" charset="0"/>
              <a:buChar char="•"/>
            </a:pPr>
            <a:r>
              <a:rPr lang="en-US" sz="2800" dirty="0" smtClean="0">
                <a:latin typeface="Calibri" panose="020F0502020204030204" pitchFamily="34" charset="0"/>
              </a:rPr>
              <a:t>The FRAT must always remain a ‘Tool’ to help think about risk exposure</a:t>
            </a:r>
          </a:p>
          <a:p>
            <a:pPr marL="914400" indent="-457200">
              <a:spcAft>
                <a:spcPts val="1800"/>
              </a:spcAft>
              <a:buFont typeface="Arial" panose="020B0604020202020204" pitchFamily="34" charset="0"/>
              <a:buChar char="•"/>
            </a:pPr>
            <a:r>
              <a:rPr lang="en-US" sz="2800" dirty="0" smtClean="0">
                <a:latin typeface="Calibri" panose="020F0502020204030204" pitchFamily="34" charset="0"/>
              </a:rPr>
              <a:t>The aircrew or technician can use this tool to get work done as safely as possible (ALARP) </a:t>
            </a:r>
          </a:p>
          <a:p>
            <a:pPr marL="914400" indent="-457200">
              <a:spcAft>
                <a:spcPts val="1800"/>
              </a:spcAft>
              <a:buFont typeface="Arial" panose="020B0604020202020204" pitchFamily="34" charset="0"/>
              <a:buChar char="•"/>
            </a:pPr>
            <a:r>
              <a:rPr lang="en-US" sz="2800" dirty="0" smtClean="0">
                <a:latin typeface="Calibri" panose="020F0502020204030204" pitchFamily="34" charset="0"/>
              </a:rPr>
              <a:t>The tool works to enhance technical knowledge and skills, not to make decisions in spite of them</a:t>
            </a:r>
          </a:p>
          <a:p>
            <a:pPr marL="457200"/>
            <a:endParaRPr lang="en-US" sz="2800" dirty="0">
              <a:latin typeface="Calibri" panose="020F0502020204030204" pitchFamily="34" charset="0"/>
            </a:endParaRP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13</a:t>
            </a:fld>
            <a:endParaRPr lang="en-US" dirty="0">
              <a:solidFill>
                <a:prstClr val="black">
                  <a:tint val="75000"/>
                </a:prstClr>
              </a:solidFill>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a:solidFill>
                  <a:srgbClr val="C00000"/>
                </a:solidFill>
                <a:latin typeface="Calibri" panose="020F0502020204030204" pitchFamily="34" charset="0"/>
              </a:rPr>
              <a:t>Purpose</a:t>
            </a:r>
            <a:r>
              <a:rPr lang="en-US" sz="3200" b="1" i="1" dirty="0" smtClean="0">
                <a:solidFill>
                  <a:srgbClr val="C00000"/>
                </a:solidFill>
                <a:latin typeface="Calibri" panose="020F0502020204030204" pitchFamily="34" charset="0"/>
              </a:rPr>
              <a:t> of a FRAT</a:t>
            </a:r>
            <a:endParaRPr lang="en-US" sz="3200" b="1" i="1" dirty="0">
              <a:solidFill>
                <a:srgbClr val="C00000"/>
              </a:solidFill>
              <a:latin typeface="Calibri" panose="020F0502020204030204" pitchFamily="34" charset="0"/>
            </a:endParaRPr>
          </a:p>
        </p:txBody>
      </p:sp>
      <p:pic>
        <p:nvPicPr>
          <p:cNvPr id="2" name="Picture 1" descr="09 AHAS 8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278" y="1752600"/>
            <a:ext cx="2920722" cy="4377663"/>
          </a:xfrm>
          <a:prstGeom prst="rect">
            <a:avLst/>
          </a:prstGeom>
        </p:spPr>
      </p:pic>
    </p:spTree>
    <p:extLst>
      <p:ext uri="{BB962C8B-B14F-4D97-AF65-F5344CB8AC3E}">
        <p14:creationId xmlns:p14="http://schemas.microsoft.com/office/powerpoint/2010/main" val="169101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4">
                                            <p:txEl>
                                              <p:pRg st="1" end="1"/>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ppt_x</p:attrName>
                                        </p:attrNameLst>
                                      </p:cBhvr>
                                      <p:tavLst>
                                        <p:tav tm="0">
                                          <p:val>
                                            <p:strVal val="#ppt_x-#ppt_w*1.125000"/>
                                          </p:val>
                                        </p:tav>
                                        <p:tav tm="100000">
                                          <p:val>
                                            <p:strVal val="#ppt_x"/>
                                          </p:val>
                                        </p:tav>
                                      </p:tavLst>
                                    </p:anim>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4">
                                            <p:txEl>
                                              <p:pRg st="2" end="2"/>
                                            </p:txEl>
                                          </p:spTgt>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4390946" cy="2816156"/>
          </a:xfrm>
          <a:prstGeom prst="rect">
            <a:avLst/>
          </a:prstGeom>
          <a:noFill/>
        </p:spPr>
        <p:txBody>
          <a:bodyPr wrap="none" rtlCol="0">
            <a:spAutoFit/>
          </a:bodyPr>
          <a:lstStyle/>
          <a:p>
            <a:pPr marL="342900" indent="-342900">
              <a:lnSpc>
                <a:spcPct val="200000"/>
              </a:lnSpc>
              <a:buClr>
                <a:srgbClr val="CC0000"/>
              </a:buClr>
              <a:buFont typeface="+mj-lt"/>
              <a:buAutoNum type="arabicPeriod"/>
            </a:pPr>
            <a:r>
              <a:rPr lang="en-US" b="1" dirty="0" smtClean="0"/>
              <a:t>Purpose of a Risk Assessment Tool</a:t>
            </a:r>
          </a:p>
          <a:p>
            <a:pPr marL="342900" indent="-342900">
              <a:lnSpc>
                <a:spcPct val="200000"/>
              </a:lnSpc>
              <a:buClr>
                <a:srgbClr val="CC0000"/>
              </a:buClr>
              <a:buFont typeface="+mj-lt"/>
              <a:buAutoNum type="arabicPeriod"/>
            </a:pPr>
            <a:r>
              <a:rPr lang="en-US" b="1" dirty="0" smtClean="0"/>
              <a:t>Key Elements</a:t>
            </a:r>
          </a:p>
          <a:p>
            <a:pPr marL="342900" indent="-342900">
              <a:lnSpc>
                <a:spcPct val="200000"/>
              </a:lnSpc>
              <a:buClr>
                <a:srgbClr val="CC0000"/>
              </a:buClr>
              <a:buFont typeface="+mj-lt"/>
              <a:buAutoNum type="arabicPeriod"/>
            </a:pPr>
            <a:r>
              <a:rPr lang="en-US" b="1" dirty="0" smtClean="0"/>
              <a:t>Real World Application </a:t>
            </a:r>
          </a:p>
          <a:p>
            <a:pPr marL="342900" indent="-342900">
              <a:lnSpc>
                <a:spcPct val="200000"/>
              </a:lnSpc>
              <a:buClr>
                <a:srgbClr val="CC0000"/>
              </a:buClr>
              <a:buFont typeface="+mj-lt"/>
              <a:buAutoNum type="arabicPeriod"/>
            </a:pPr>
            <a:r>
              <a:rPr lang="en-US" b="1" dirty="0" smtClean="0"/>
              <a:t>Role </a:t>
            </a:r>
            <a:r>
              <a:rPr lang="en-US" b="1" dirty="0"/>
              <a:t>W</a:t>
            </a:r>
            <a:r>
              <a:rPr lang="en-US" b="1" dirty="0" smtClean="0"/>
              <a:t>ithin Your SMS</a:t>
            </a:r>
          </a:p>
          <a:p>
            <a:pPr marL="342900" indent="-342900">
              <a:lnSpc>
                <a:spcPct val="200000"/>
              </a:lnSpc>
              <a:buClr>
                <a:srgbClr val="CC0000"/>
              </a:buClr>
              <a:buFont typeface="+mj-lt"/>
              <a:buAutoNum type="arabicPeriod"/>
            </a:pPr>
            <a:r>
              <a:rPr lang="en-US" b="1" dirty="0" smtClean="0"/>
              <a:t>Regulatory Requirements</a:t>
            </a:r>
            <a:endParaRPr lang="en-US" b="1" dirty="0"/>
          </a:p>
        </p:txBody>
      </p:sp>
      <p:pic>
        <p:nvPicPr>
          <p:cNvPr id="3" name="Picture 2" descr="Screen Shot 2015-02-12 at 1.22.1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3928" y="609600"/>
            <a:ext cx="3900072" cy="4361412"/>
          </a:xfrm>
          <a:prstGeom prst="rect">
            <a:avLst/>
          </a:prstGeom>
        </p:spPr>
      </p:pic>
      <p:sp>
        <p:nvSpPr>
          <p:cNvPr id="4" name="TextBox 3"/>
          <p:cNvSpPr txBox="1"/>
          <p:nvPr/>
        </p:nvSpPr>
        <p:spPr>
          <a:xfrm>
            <a:off x="457200" y="457200"/>
            <a:ext cx="2465949" cy="523220"/>
          </a:xfrm>
          <a:prstGeom prst="rect">
            <a:avLst/>
          </a:prstGeom>
          <a:noFill/>
        </p:spPr>
        <p:txBody>
          <a:bodyPr wrap="none" rtlCol="0">
            <a:spAutoFit/>
          </a:bodyPr>
          <a:lstStyle/>
          <a:p>
            <a:r>
              <a:rPr lang="en-US" sz="2800" b="1" i="1" dirty="0" smtClean="0"/>
              <a:t>Flight Plan…</a:t>
            </a:r>
            <a:endParaRPr lang="en-US" sz="2800" b="1" i="1" dirty="0"/>
          </a:p>
        </p:txBody>
      </p:sp>
      <p:cxnSp>
        <p:nvCxnSpPr>
          <p:cNvPr id="6" name="Straight Connector 5"/>
          <p:cNvCxnSpPr/>
          <p:nvPr/>
        </p:nvCxnSpPr>
        <p:spPr>
          <a:xfrm>
            <a:off x="304800" y="1447800"/>
            <a:ext cx="44958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1000" y="1524000"/>
            <a:ext cx="2005677" cy="600164"/>
          </a:xfrm>
          <a:prstGeom prst="rect">
            <a:avLst/>
          </a:prstGeom>
          <a:noFill/>
        </p:spPr>
        <p:txBody>
          <a:bodyPr wrap="none" rtlCol="0">
            <a:spAutoFit/>
          </a:bodyPr>
          <a:lstStyle/>
          <a:p>
            <a:pPr marL="342900" indent="-342900">
              <a:lnSpc>
                <a:spcPct val="200000"/>
              </a:lnSpc>
              <a:buClr>
                <a:srgbClr val="CC0000"/>
              </a:buClr>
              <a:buFont typeface="+mj-lt"/>
              <a:buAutoNum type="arabicPeriod" startAt="2"/>
            </a:pPr>
            <a:r>
              <a:rPr lang="en-US" b="1" dirty="0" smtClean="0"/>
              <a:t>Key Elements</a:t>
            </a:r>
          </a:p>
        </p:txBody>
      </p:sp>
      <p:sp>
        <p:nvSpPr>
          <p:cNvPr id="8" name="TextBox 7"/>
          <p:cNvSpPr txBox="1"/>
          <p:nvPr/>
        </p:nvSpPr>
        <p:spPr>
          <a:xfrm>
            <a:off x="1371600" y="2057400"/>
            <a:ext cx="3647152" cy="2816156"/>
          </a:xfrm>
          <a:prstGeom prst="rect">
            <a:avLst/>
          </a:prstGeom>
          <a:noFill/>
        </p:spPr>
        <p:txBody>
          <a:bodyPr wrap="none" rtlCol="0">
            <a:spAutoFit/>
          </a:bodyPr>
          <a:lstStyle/>
          <a:p>
            <a:pPr marL="342900" indent="-342900">
              <a:lnSpc>
                <a:spcPct val="200000"/>
              </a:lnSpc>
              <a:buClr>
                <a:srgbClr val="CC0000"/>
              </a:buClr>
              <a:buFont typeface="+mj-lt"/>
              <a:buAutoNum type="alphaUcPeriod"/>
            </a:pPr>
            <a:r>
              <a:rPr lang="en-US" b="1" dirty="0" smtClean="0"/>
              <a:t>List of Hazards</a:t>
            </a:r>
          </a:p>
          <a:p>
            <a:pPr marL="342900" indent="-342900">
              <a:lnSpc>
                <a:spcPct val="200000"/>
              </a:lnSpc>
              <a:buClr>
                <a:srgbClr val="CC0000"/>
              </a:buClr>
              <a:buFont typeface="+mj-lt"/>
              <a:buAutoNum type="alphaUcPeriod"/>
            </a:pPr>
            <a:r>
              <a:rPr lang="en-US" b="1" dirty="0" smtClean="0"/>
              <a:t>Risk Determination</a:t>
            </a:r>
          </a:p>
          <a:p>
            <a:pPr marL="342900" indent="-342900">
              <a:lnSpc>
                <a:spcPct val="200000"/>
              </a:lnSpc>
              <a:buClr>
                <a:srgbClr val="CC0000"/>
              </a:buClr>
              <a:buFont typeface="+mj-lt"/>
              <a:buAutoNum type="alphaUcPeriod"/>
            </a:pPr>
            <a:r>
              <a:rPr lang="en-US" b="1" dirty="0" smtClean="0"/>
              <a:t>Mitigation Function</a:t>
            </a:r>
          </a:p>
          <a:p>
            <a:pPr marL="342900" indent="-342900">
              <a:lnSpc>
                <a:spcPct val="200000"/>
              </a:lnSpc>
              <a:buClr>
                <a:srgbClr val="CC0000"/>
              </a:buClr>
              <a:buFont typeface="+mj-lt"/>
              <a:buAutoNum type="alphaUcPeriod"/>
            </a:pPr>
            <a:r>
              <a:rPr lang="en-US" b="1" dirty="0" smtClean="0"/>
              <a:t>Static and Dynamic Sections</a:t>
            </a:r>
          </a:p>
          <a:p>
            <a:pPr marL="342900" indent="-342900">
              <a:lnSpc>
                <a:spcPct val="200000"/>
              </a:lnSpc>
              <a:buClr>
                <a:srgbClr val="CC0000"/>
              </a:buClr>
              <a:buFont typeface="+mj-lt"/>
              <a:buAutoNum type="alphaUcPeriod"/>
            </a:pPr>
            <a:r>
              <a:rPr lang="en-US" b="1" dirty="0" smtClean="0"/>
              <a:t>Risk Score Ranges</a:t>
            </a:r>
            <a:endParaRPr lang="en-US" b="1" dirty="0"/>
          </a:p>
        </p:txBody>
      </p:sp>
    </p:spTree>
    <p:extLst>
      <p:ext uri="{BB962C8B-B14F-4D97-AF65-F5344CB8AC3E}">
        <p14:creationId xmlns:p14="http://schemas.microsoft.com/office/powerpoint/2010/main" val="4198542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xit" presetSubtype="0" fill="hold" grpId="0"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 decel="100000"/>
                                        <p:tgtEl>
                                          <p:spTgt spid="2"/>
                                        </p:tgtEl>
                                        <p:attrNameLst>
                                          <p:attrName>ppt_y</p:attrName>
                                        </p:attrNameLst>
                                      </p:cBhvr>
                                      <p:tavLst>
                                        <p:tav tm="0">
                                          <p:val>
                                            <p:strVal val="ppt_y"/>
                                          </p:val>
                                        </p:tav>
                                        <p:tav tm="100000">
                                          <p:val>
                                            <p:strVal val="ppt_y-.03"/>
                                          </p:val>
                                        </p:tav>
                                      </p:tavLst>
                                    </p:anim>
                                    <p:anim calcmode="lin" valueType="num">
                                      <p:cBhvr>
                                        <p:cTn id="14" dur="900" accel="100000">
                                          <p:stCondLst>
                                            <p:cond delay="100"/>
                                          </p:stCondLst>
                                        </p:cTn>
                                        <p:tgtEl>
                                          <p:spTgt spid="2"/>
                                        </p:tgtEl>
                                        <p:attrNameLst>
                                          <p:attrName>ppt_y</p:attrName>
                                        </p:attrNameLst>
                                      </p:cBhvr>
                                      <p:tavLst>
                                        <p:tav tm="0">
                                          <p:val>
                                            <p:strVal val="ppt_y"/>
                                          </p:val>
                                        </p:tav>
                                        <p:tav tm="100000">
                                          <p:val>
                                            <p:strVal val="ppt_y+1"/>
                                          </p:val>
                                        </p:tav>
                                      </p:tavLst>
                                    </p:anim>
                                    <p:set>
                                      <p:cBhvr>
                                        <p:cTn id="15" dur="1" fill="hold">
                                          <p:stCondLst>
                                            <p:cond delay="999"/>
                                          </p:stCondLst>
                                        </p:cTn>
                                        <p:tgtEl>
                                          <p:spTgt spid="2"/>
                                        </p:tgtEl>
                                        <p:attrNameLst>
                                          <p:attrName>style.visibility</p:attrName>
                                        </p:attrNameLst>
                                      </p:cBhvr>
                                      <p:to>
                                        <p:strVal val="hidden"/>
                                      </p:to>
                                    </p:set>
                                  </p:childTnLst>
                                </p:cTn>
                              </p:par>
                              <p:par>
                                <p:cTn id="16" presetID="37" presetClass="exit" presetSubtype="0" fill="hold" nodeType="with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 decel="100000"/>
                                        <p:tgtEl>
                                          <p:spTgt spid="6"/>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3" presetClass="entr" presetSubtype="1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362200"/>
            <a:ext cx="61722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85800" y="3657600"/>
            <a:ext cx="61722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85800" y="4953000"/>
            <a:ext cx="62484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15</a:t>
            </a:fld>
            <a:endParaRPr lang="en-US" dirty="0">
              <a:solidFill>
                <a:prstClr val="black">
                  <a:tint val="75000"/>
                </a:prstClr>
              </a:solidFill>
            </a:endParaRPr>
          </a:p>
        </p:txBody>
      </p:sp>
      <p:sp>
        <p:nvSpPr>
          <p:cNvPr id="2" name="Rectangle 1"/>
          <p:cNvSpPr/>
          <p:nvPr/>
        </p:nvSpPr>
        <p:spPr>
          <a:xfrm>
            <a:off x="304800" y="1524000"/>
            <a:ext cx="6629400" cy="4770537"/>
          </a:xfrm>
          <a:prstGeom prst="rect">
            <a:avLst/>
          </a:prstGeom>
        </p:spPr>
        <p:txBody>
          <a:bodyPr wrap="square">
            <a:spAutoFit/>
          </a:bodyPr>
          <a:lstStyle/>
          <a:p>
            <a:r>
              <a:rPr lang="en-US" sz="2800" b="1" dirty="0">
                <a:latin typeface="Calibri" panose="020F0502020204030204" pitchFamily="34" charset="0"/>
              </a:rPr>
              <a:t>What it should include…</a:t>
            </a:r>
            <a:endParaRPr lang="en-US" sz="2800" dirty="0">
              <a:latin typeface="Calibri" panose="020F0502020204030204" pitchFamily="34" charset="0"/>
            </a:endParaRPr>
          </a:p>
          <a:p>
            <a:endParaRPr lang="en-US" sz="2400" dirty="0" smtClean="0">
              <a:latin typeface="Calibri" panose="020F0502020204030204" pitchFamily="34" charset="0"/>
            </a:endParaRPr>
          </a:p>
          <a:p>
            <a:pPr marL="457200" indent="-457200">
              <a:buFont typeface="Arial"/>
              <a:buChar char="•"/>
            </a:pPr>
            <a:r>
              <a:rPr lang="en-US" sz="2800" dirty="0" smtClean="0">
                <a:latin typeface="Calibri" panose="020F0502020204030204" pitchFamily="34" charset="0"/>
              </a:rPr>
              <a:t>The </a:t>
            </a:r>
            <a:r>
              <a:rPr lang="en-US" sz="2800" dirty="0">
                <a:latin typeface="Calibri" panose="020F0502020204030204" pitchFamily="34" charset="0"/>
              </a:rPr>
              <a:t>FRAT/GRAT needs to be customized to your specific operation</a:t>
            </a:r>
            <a:r>
              <a:rPr lang="en-US" sz="2800" dirty="0" smtClean="0">
                <a:latin typeface="Calibri" panose="020F0502020204030204" pitchFamily="34" charset="0"/>
              </a:rPr>
              <a:t>.</a:t>
            </a:r>
          </a:p>
          <a:p>
            <a:pPr marL="457200" indent="-457200">
              <a:buFont typeface="Arial"/>
              <a:buChar char="•"/>
            </a:pPr>
            <a:endParaRPr lang="en-US" sz="2800" dirty="0">
              <a:latin typeface="Calibri" panose="020F0502020204030204" pitchFamily="34" charset="0"/>
            </a:endParaRPr>
          </a:p>
          <a:p>
            <a:pPr marL="457200" indent="-457200">
              <a:buFont typeface="Arial"/>
              <a:buChar char="•"/>
            </a:pPr>
            <a:r>
              <a:rPr lang="en-US" sz="2800" dirty="0" smtClean="0">
                <a:latin typeface="Calibri" panose="020F0502020204030204" pitchFamily="34" charset="0"/>
              </a:rPr>
              <a:t>Have items that are part of your ideal flight or task briefing  </a:t>
            </a:r>
          </a:p>
          <a:p>
            <a:pPr marL="457200" indent="-457200">
              <a:buFont typeface="Arial"/>
              <a:buChar char="•"/>
            </a:pPr>
            <a:endParaRPr lang="en-US" sz="2800" dirty="0">
              <a:latin typeface="Calibri" panose="020F0502020204030204" pitchFamily="34" charset="0"/>
            </a:endParaRPr>
          </a:p>
          <a:p>
            <a:pPr marL="457200" indent="-457200">
              <a:buFont typeface="Arial"/>
              <a:buChar char="•"/>
            </a:pPr>
            <a:r>
              <a:rPr lang="en-US" sz="2800" dirty="0" smtClean="0">
                <a:latin typeface="Calibri" panose="020F0502020204030204" pitchFamily="34" charset="0"/>
              </a:rPr>
              <a:t>A </a:t>
            </a:r>
            <a:r>
              <a:rPr lang="en-US" sz="2800" dirty="0">
                <a:latin typeface="Calibri" panose="020F0502020204030204" pitchFamily="34" charset="0"/>
              </a:rPr>
              <a:t>sound framework to support FRAT development is the </a:t>
            </a:r>
            <a:r>
              <a:rPr lang="en-US" sz="2800" b="1" dirty="0">
                <a:latin typeface="Calibri" panose="020F0502020204030204" pitchFamily="34" charset="0"/>
              </a:rPr>
              <a:t>PAVE</a:t>
            </a:r>
            <a:r>
              <a:rPr lang="en-US" sz="2800" dirty="0">
                <a:latin typeface="Calibri" panose="020F0502020204030204" pitchFamily="34" charset="0"/>
              </a:rPr>
              <a:t> model found in the FAA Risk Management Handbook</a:t>
            </a:r>
            <a:r>
              <a:rPr lang="en-US" sz="2800" dirty="0" smtClean="0">
                <a:latin typeface="Calibri" panose="020F0502020204030204" pitchFamily="34" charset="0"/>
              </a:rPr>
              <a:t>.</a:t>
            </a:r>
            <a:endParaRPr lang="en-US" sz="2800" dirty="0">
              <a:latin typeface="Calibri" panose="020F0502020204030204" pitchFamily="34"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438400"/>
            <a:ext cx="1809749" cy="2346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058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2">
                                            <p:txEl>
                                              <p:pRg st="4" end="4"/>
                                            </p:tx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ppt_x</p:attrName>
                                        </p:attrNameLst>
                                      </p:cBhvr>
                                      <p:tavLst>
                                        <p:tav tm="0">
                                          <p:val>
                                            <p:strVal val="#ppt_x-#ppt_w*1.125000"/>
                                          </p:val>
                                        </p:tav>
                                        <p:tav tm="100000">
                                          <p:val>
                                            <p:strVal val="#ppt_x"/>
                                          </p:val>
                                        </p:tav>
                                      </p:tavLst>
                                    </p:anim>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p:tgtEl>
                                          <p:spTgt spid="2">
                                            <p:txEl>
                                              <p:pRg st="6" end="6"/>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2">
                                            <p:txEl>
                                              <p:pRg st="6" end="6"/>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ppt_x</p:attrName>
                                        </p:attrNameLst>
                                      </p:cBhvr>
                                      <p:tavLst>
                                        <p:tav tm="0">
                                          <p:val>
                                            <p:strVal val="#ppt_x-#ppt_w*1.125000"/>
                                          </p:val>
                                        </p:tav>
                                        <p:tav tm="100000">
                                          <p:val>
                                            <p:strVal val="#ppt_x"/>
                                          </p:val>
                                        </p:tav>
                                      </p:tavLst>
                                    </p:anim>
                                    <p:animEffect transition="in" filter="wipe(righ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16</a:t>
            </a:fld>
            <a:endParaRPr lang="en-US" dirty="0">
              <a:solidFill>
                <a:prstClr val="black">
                  <a:tint val="75000"/>
                </a:prstClr>
              </a:solidFill>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438400"/>
            <a:ext cx="1809749" cy="2346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1431" y="1371600"/>
            <a:ext cx="6934200" cy="5093702"/>
          </a:xfrm>
          <a:prstGeom prst="rect">
            <a:avLst/>
          </a:prstGeom>
        </p:spPr>
        <p:txBody>
          <a:bodyPr wrap="square">
            <a:spAutoFit/>
          </a:bodyPr>
          <a:lstStyle/>
          <a:p>
            <a:pPr marL="914400" indent="-457200">
              <a:spcAft>
                <a:spcPts val="1800"/>
              </a:spcAft>
              <a:buFont typeface="Arial" panose="020B0604020202020204" pitchFamily="34" charset="0"/>
              <a:buChar char="•"/>
            </a:pPr>
            <a:r>
              <a:rPr lang="en-US" sz="2800" b="1" u="sng" dirty="0" smtClean="0">
                <a:solidFill>
                  <a:srgbClr val="FF0000"/>
                </a:solidFill>
                <a:latin typeface="Calibri" panose="020F0502020204030204" pitchFamily="34" charset="0"/>
              </a:rPr>
              <a:t>P</a:t>
            </a:r>
            <a:r>
              <a:rPr lang="en-US" sz="2800" dirty="0" smtClean="0">
                <a:solidFill>
                  <a:srgbClr val="FF0000"/>
                </a:solidFill>
                <a:latin typeface="Calibri" panose="020F0502020204030204" pitchFamily="34" charset="0"/>
              </a:rPr>
              <a:t>ilot</a:t>
            </a:r>
            <a:r>
              <a:rPr lang="en-US" sz="2400" dirty="0" smtClean="0">
                <a:solidFill>
                  <a:srgbClr val="FF0000"/>
                </a:solidFill>
                <a:latin typeface="Calibri" panose="020F0502020204030204" pitchFamily="34" charset="0"/>
              </a:rPr>
              <a:t> (</a:t>
            </a:r>
            <a:r>
              <a:rPr lang="en-US" sz="2400" i="1" dirty="0" smtClean="0">
                <a:solidFill>
                  <a:srgbClr val="FF0000"/>
                </a:solidFill>
                <a:latin typeface="Calibri" panose="020F0502020204030204" pitchFamily="34" charset="0"/>
              </a:rPr>
              <a:t>Persons</a:t>
            </a:r>
            <a:r>
              <a:rPr lang="en-US" sz="2400" dirty="0" smtClean="0">
                <a:solidFill>
                  <a:srgbClr val="FF0000"/>
                </a:solidFill>
                <a:latin typeface="Calibri" panose="020F0502020204030204" pitchFamily="34" charset="0"/>
              </a:rPr>
              <a:t>) </a:t>
            </a:r>
            <a:r>
              <a:rPr lang="en-US" sz="2400" dirty="0">
                <a:latin typeface="Calibri" panose="020F0502020204030204" pitchFamily="34" charset="0"/>
              </a:rPr>
              <a:t>– Experience, training, fatigue, illness, [I’M SAFE checklist]</a:t>
            </a:r>
          </a:p>
          <a:p>
            <a:pPr marL="914400" indent="-457200">
              <a:spcAft>
                <a:spcPts val="1800"/>
              </a:spcAft>
              <a:buFont typeface="Arial" panose="020B0604020202020204" pitchFamily="34" charset="0"/>
              <a:buChar char="•"/>
            </a:pPr>
            <a:r>
              <a:rPr lang="en-US" sz="2800" b="1" u="sng" dirty="0">
                <a:solidFill>
                  <a:srgbClr val="FF0000"/>
                </a:solidFill>
                <a:latin typeface="Calibri" panose="020F0502020204030204" pitchFamily="34" charset="0"/>
              </a:rPr>
              <a:t>A</a:t>
            </a:r>
            <a:r>
              <a:rPr lang="en-US" sz="2800" dirty="0">
                <a:solidFill>
                  <a:srgbClr val="FF0000"/>
                </a:solidFill>
                <a:latin typeface="Calibri" panose="020F0502020204030204" pitchFamily="34" charset="0"/>
              </a:rPr>
              <a:t>ircraft</a:t>
            </a:r>
            <a:r>
              <a:rPr lang="en-US" sz="2400" dirty="0">
                <a:latin typeface="Calibri" panose="020F0502020204030204" pitchFamily="34" charset="0"/>
              </a:rPr>
              <a:t> – Known maintenance issues, performance limitations, fuel status, avionics updates.</a:t>
            </a:r>
          </a:p>
          <a:p>
            <a:pPr marL="914400" indent="-457200">
              <a:spcAft>
                <a:spcPts val="1800"/>
              </a:spcAft>
              <a:buFont typeface="Arial" panose="020B0604020202020204" pitchFamily="34" charset="0"/>
              <a:buChar char="•"/>
            </a:pPr>
            <a:r>
              <a:rPr lang="en-US" sz="2800" b="1" dirty="0" err="1">
                <a:solidFill>
                  <a:srgbClr val="FF0000"/>
                </a:solidFill>
                <a:latin typeface="Calibri" panose="020F0502020204030204" pitchFamily="34" charset="0"/>
              </a:rPr>
              <a:t>en</a:t>
            </a:r>
            <a:r>
              <a:rPr lang="en-US" sz="2800" b="1" u="sng" dirty="0" err="1">
                <a:solidFill>
                  <a:srgbClr val="FF0000"/>
                </a:solidFill>
                <a:latin typeface="Calibri" panose="020F0502020204030204" pitchFamily="34" charset="0"/>
              </a:rPr>
              <a:t>V</a:t>
            </a:r>
            <a:r>
              <a:rPr lang="en-US" sz="2800" b="1" dirty="0" err="1">
                <a:solidFill>
                  <a:srgbClr val="FF0000"/>
                </a:solidFill>
                <a:latin typeface="Calibri" panose="020F0502020204030204" pitchFamily="34" charset="0"/>
              </a:rPr>
              <a:t>ironment</a:t>
            </a:r>
            <a:r>
              <a:rPr lang="en-US" sz="2400" dirty="0">
                <a:latin typeface="Calibri" panose="020F0502020204030204" pitchFamily="34" charset="0"/>
              </a:rPr>
              <a:t> – Weather (present and forecast), flight (mission) type, ATC, obstructions, time of day, other air traffic</a:t>
            </a:r>
          </a:p>
          <a:p>
            <a:pPr marL="914400" indent="-457200">
              <a:spcAft>
                <a:spcPts val="1800"/>
              </a:spcAft>
              <a:buFont typeface="Arial" panose="020B0604020202020204" pitchFamily="34" charset="0"/>
              <a:buChar char="•"/>
            </a:pPr>
            <a:r>
              <a:rPr lang="en-US" sz="2800" b="1" u="sng" dirty="0">
                <a:solidFill>
                  <a:srgbClr val="FF0000"/>
                </a:solidFill>
                <a:latin typeface="Calibri" panose="020F0502020204030204" pitchFamily="34" charset="0"/>
              </a:rPr>
              <a:t>E</a:t>
            </a:r>
            <a:r>
              <a:rPr lang="en-US" sz="2800" dirty="0">
                <a:solidFill>
                  <a:srgbClr val="FF0000"/>
                </a:solidFill>
                <a:latin typeface="Calibri" panose="020F0502020204030204" pitchFamily="34" charset="0"/>
              </a:rPr>
              <a:t>xternal Pressures  </a:t>
            </a:r>
            <a:r>
              <a:rPr lang="en-US" sz="2400" dirty="0">
                <a:latin typeface="Calibri" panose="020F0502020204030204" pitchFamily="34" charset="0"/>
              </a:rPr>
              <a:t>- Recent changes in personnel, management insistence, difficult customers, consequences of cancelling flight.</a:t>
            </a:r>
          </a:p>
        </p:txBody>
      </p:sp>
    </p:spTree>
    <p:extLst>
      <p:ext uri="{BB962C8B-B14F-4D97-AF65-F5344CB8AC3E}">
        <p14:creationId xmlns:p14="http://schemas.microsoft.com/office/powerpoint/2010/main" val="1122181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17</a:t>
            </a:fld>
            <a:endParaRPr lang="en-US" dirty="0">
              <a:solidFill>
                <a:prstClr val="black">
                  <a:tint val="75000"/>
                </a:prstClr>
              </a:solidFill>
            </a:endParaRPr>
          </a:p>
        </p:txBody>
      </p:sp>
      <p:sp>
        <p:nvSpPr>
          <p:cNvPr id="7" name="Rectangle 6"/>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1447800"/>
            <a:ext cx="8794431" cy="3062377"/>
          </a:xfrm>
          <a:prstGeom prst="rect">
            <a:avLst/>
          </a:prstGeom>
        </p:spPr>
        <p:txBody>
          <a:bodyPr wrap="square">
            <a:spAutoFit/>
          </a:bodyPr>
          <a:lstStyle/>
          <a:p>
            <a:pPr marL="457200">
              <a:spcAft>
                <a:spcPts val="1800"/>
              </a:spcAft>
            </a:pPr>
            <a:r>
              <a:rPr lang="en-US" sz="2800" b="1" u="sng" dirty="0" smtClean="0">
                <a:solidFill>
                  <a:srgbClr val="FF0000"/>
                </a:solidFill>
                <a:latin typeface="Calibri" panose="020F0502020204030204" pitchFamily="34" charset="0"/>
              </a:rPr>
              <a:t>TIP</a:t>
            </a:r>
            <a:r>
              <a:rPr lang="en-US" sz="2400" dirty="0" smtClean="0">
                <a:latin typeface="Calibri" panose="020F0502020204030204" pitchFamily="34" charset="0"/>
              </a:rPr>
              <a:t>– Do not assume you can identify all hazards that will be encountered. </a:t>
            </a:r>
          </a:p>
          <a:p>
            <a:pPr marL="800100" indent="-342900">
              <a:spcAft>
                <a:spcPts val="1800"/>
              </a:spcAft>
              <a:buFont typeface="Arial"/>
              <a:buChar char="•"/>
            </a:pPr>
            <a:r>
              <a:rPr lang="en-US" sz="2400" dirty="0" smtClean="0">
                <a:latin typeface="Calibri" panose="020F0502020204030204" pitchFamily="34" charset="0"/>
              </a:rPr>
              <a:t>Include a blank ‘Hazard’ that can be filled in if needed.</a:t>
            </a:r>
          </a:p>
          <a:p>
            <a:pPr marL="800100" indent="-342900">
              <a:spcAft>
                <a:spcPts val="1800"/>
              </a:spcAft>
              <a:buFont typeface="Arial"/>
              <a:buChar char="•"/>
            </a:pPr>
            <a:r>
              <a:rPr lang="en-US" sz="2400" dirty="0" smtClean="0">
                <a:latin typeface="Calibri" panose="020F0502020204030204" pitchFamily="34" charset="0"/>
              </a:rPr>
              <a:t>This will allow a crew to still do the most important part of a FRAT if something was missed in the Hazard ID process…</a:t>
            </a:r>
          </a:p>
          <a:p>
            <a:pPr marL="457200" algn="ctr">
              <a:spcAft>
                <a:spcPts val="1800"/>
              </a:spcAft>
            </a:pPr>
            <a:r>
              <a:rPr lang="en-US" sz="2400" i="1" dirty="0">
                <a:latin typeface="Calibri" panose="020F0502020204030204" pitchFamily="34" charset="0"/>
              </a:rPr>
              <a:t>M</a:t>
            </a:r>
            <a:r>
              <a:rPr lang="en-US" sz="2400" i="1" dirty="0" smtClean="0">
                <a:latin typeface="Calibri" panose="020F0502020204030204" pitchFamily="34" charset="0"/>
              </a:rPr>
              <a:t>itigation</a:t>
            </a:r>
            <a:endParaRPr lang="en-US" sz="2400" i="1" dirty="0">
              <a:latin typeface="Calibri" panose="020F0502020204030204" pitchFamily="34" charset="0"/>
            </a:endParaRPr>
          </a:p>
        </p:txBody>
      </p:sp>
      <p:pic>
        <p:nvPicPr>
          <p:cNvPr id="2" name="Picture 1" descr="Screen Shot 2015-02-17 at 9.45.5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6972" y="2362200"/>
            <a:ext cx="8867028" cy="2667000"/>
          </a:xfrm>
          <a:prstGeom prst="rect">
            <a:avLst/>
          </a:prstGeom>
        </p:spPr>
      </p:pic>
      <p:pic>
        <p:nvPicPr>
          <p:cNvPr id="9" name="Picture 8" descr="empty fuel CNN.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243" y="4724400"/>
            <a:ext cx="9161243" cy="2151006"/>
          </a:xfrm>
          <a:prstGeom prst="rect">
            <a:avLst/>
          </a:prstGeom>
        </p:spPr>
      </p:pic>
    </p:spTree>
    <p:extLst>
      <p:ext uri="{BB962C8B-B14F-4D97-AF65-F5344CB8AC3E}">
        <p14:creationId xmlns:p14="http://schemas.microsoft.com/office/powerpoint/2010/main" val="704842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18</a:t>
            </a:fld>
            <a:endParaRPr lang="en-US" dirty="0">
              <a:solidFill>
                <a:prstClr val="black">
                  <a:tint val="75000"/>
                </a:prstClr>
              </a:solidFill>
            </a:endParaRPr>
          </a:p>
        </p:txBody>
      </p:sp>
      <p:sp>
        <p:nvSpPr>
          <p:cNvPr id="7" name="Rectangle 6"/>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1568946"/>
            <a:ext cx="8915400" cy="3231654"/>
          </a:xfrm>
          <a:prstGeom prst="rect">
            <a:avLst/>
          </a:prstGeom>
        </p:spPr>
        <p:txBody>
          <a:bodyPr wrap="square">
            <a:spAutoFit/>
          </a:bodyPr>
          <a:lstStyle/>
          <a:p>
            <a:pPr marL="457200">
              <a:spcAft>
                <a:spcPts val="1800"/>
              </a:spcAft>
            </a:pPr>
            <a:r>
              <a:rPr lang="en-US" sz="2400" dirty="0" smtClean="0">
                <a:latin typeface="Calibri" panose="020F0502020204030204" pitchFamily="34" charset="0"/>
              </a:rPr>
              <a:t>Risk can be determined in various ways</a:t>
            </a:r>
          </a:p>
          <a:p>
            <a:pPr marL="914400" indent="-457200">
              <a:spcAft>
                <a:spcPts val="1800"/>
              </a:spcAft>
              <a:buFont typeface="Arial" panose="020B0604020202020204" pitchFamily="34" charset="0"/>
              <a:buChar char="•"/>
            </a:pPr>
            <a:r>
              <a:rPr lang="en-US" sz="2400" dirty="0" smtClean="0">
                <a:latin typeface="Calibri" panose="020F0502020204030204" pitchFamily="34" charset="0"/>
              </a:rPr>
              <a:t>Element present or not (</a:t>
            </a:r>
            <a:r>
              <a:rPr lang="en-US" sz="2400" i="1" dirty="0" smtClean="0">
                <a:latin typeface="Calibri" panose="020F0502020204030204" pitchFamily="34" charset="0"/>
              </a:rPr>
              <a:t>passengers, special op</a:t>
            </a:r>
            <a:r>
              <a:rPr lang="en-US" sz="2400" dirty="0" smtClean="0">
                <a:latin typeface="Calibri" panose="020F0502020204030204" pitchFamily="34" charset="0"/>
              </a:rPr>
              <a:t>)</a:t>
            </a:r>
          </a:p>
          <a:p>
            <a:pPr marL="914400" indent="-457200">
              <a:spcAft>
                <a:spcPts val="1800"/>
              </a:spcAft>
              <a:buFont typeface="Arial" panose="020B0604020202020204" pitchFamily="34" charset="0"/>
              <a:buChar char="•"/>
            </a:pPr>
            <a:r>
              <a:rPr lang="en-US" sz="2400" dirty="0" smtClean="0">
                <a:latin typeface="Calibri" panose="020F0502020204030204" pitchFamily="34" charset="0"/>
              </a:rPr>
              <a:t>Variable levels (</a:t>
            </a:r>
            <a:r>
              <a:rPr lang="en-US" sz="2400" i="1" dirty="0" smtClean="0">
                <a:latin typeface="Calibri" panose="020F0502020204030204" pitchFamily="34" charset="0"/>
              </a:rPr>
              <a:t>VFR-MVFR-IFR, hours on shift</a:t>
            </a:r>
            <a:r>
              <a:rPr lang="en-US" sz="2400" dirty="0" smtClean="0">
                <a:latin typeface="Calibri" panose="020F0502020204030204" pitchFamily="34" charset="0"/>
              </a:rPr>
              <a:t>)</a:t>
            </a:r>
          </a:p>
          <a:p>
            <a:pPr marL="914400" indent="-457200">
              <a:spcAft>
                <a:spcPts val="1800"/>
              </a:spcAft>
              <a:buFont typeface="Arial" panose="020B0604020202020204" pitchFamily="34" charset="0"/>
              <a:buChar char="•"/>
            </a:pPr>
            <a:r>
              <a:rPr lang="en-US" sz="2400" dirty="0" smtClean="0">
                <a:latin typeface="Calibri" panose="020F0502020204030204" pitchFamily="34" charset="0"/>
              </a:rPr>
              <a:t>In conjunction with other elements (</a:t>
            </a:r>
            <a:r>
              <a:rPr lang="en-US" sz="2400" i="1" dirty="0" smtClean="0">
                <a:latin typeface="Calibri" panose="020F0502020204030204" pitchFamily="34" charset="0"/>
              </a:rPr>
              <a:t>weather and time of day, experience level and job complexity</a:t>
            </a:r>
            <a:r>
              <a:rPr lang="en-US" sz="2400" dirty="0" smtClean="0">
                <a:latin typeface="Calibri" panose="020F0502020204030204" pitchFamily="34" charset="0"/>
              </a:rPr>
              <a:t>)</a:t>
            </a:r>
          </a:p>
          <a:p>
            <a:pPr marL="914400" indent="-457200">
              <a:spcAft>
                <a:spcPts val="1800"/>
              </a:spcAft>
              <a:buFont typeface="Arial" panose="020B0604020202020204" pitchFamily="34" charset="0"/>
              <a:buChar char="•"/>
            </a:pPr>
            <a:endParaRPr lang="en-US" sz="2400" dirty="0">
              <a:latin typeface="Calibri" panose="020F0502020204030204" pitchFamily="34" charset="0"/>
            </a:endParaRPr>
          </a:p>
        </p:txBody>
      </p:sp>
      <p:pic>
        <p:nvPicPr>
          <p:cNvPr id="4" name="Picture 3" descr="2013-06-30 06.46.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67200"/>
            <a:ext cx="9144000" cy="2886521"/>
          </a:xfrm>
          <a:prstGeom prst="rect">
            <a:avLst/>
          </a:prstGeom>
        </p:spPr>
      </p:pic>
    </p:spTree>
    <p:extLst>
      <p:ext uri="{BB962C8B-B14F-4D97-AF65-F5344CB8AC3E}">
        <p14:creationId xmlns:p14="http://schemas.microsoft.com/office/powerpoint/2010/main" val="14085320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19</a:t>
            </a:fld>
            <a:endParaRPr lang="en-US" dirty="0">
              <a:solidFill>
                <a:prstClr val="black">
                  <a:tint val="75000"/>
                </a:prstClr>
              </a:solidFill>
            </a:endParaRPr>
          </a:p>
        </p:txBody>
      </p:sp>
      <p:sp>
        <p:nvSpPr>
          <p:cNvPr id="7" name="Rectangle 6"/>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1524000"/>
            <a:ext cx="9067800" cy="2462213"/>
          </a:xfrm>
          <a:prstGeom prst="rect">
            <a:avLst/>
          </a:prstGeom>
        </p:spPr>
        <p:txBody>
          <a:bodyPr wrap="square">
            <a:spAutoFit/>
          </a:bodyPr>
          <a:lstStyle/>
          <a:p>
            <a:pPr marL="914400" indent="-457200">
              <a:spcAft>
                <a:spcPts val="1800"/>
              </a:spcAft>
              <a:buFont typeface="Arial" panose="020B0604020202020204" pitchFamily="34" charset="0"/>
              <a:buChar char="•"/>
            </a:pPr>
            <a:r>
              <a:rPr lang="en-US" sz="2800" b="1" u="sng" dirty="0" smtClean="0">
                <a:solidFill>
                  <a:srgbClr val="FF0000"/>
                </a:solidFill>
                <a:latin typeface="Calibri" panose="020F0502020204030204" pitchFamily="34" charset="0"/>
              </a:rPr>
              <a:t>P</a:t>
            </a:r>
            <a:r>
              <a:rPr lang="en-US" sz="2800" dirty="0" smtClean="0">
                <a:solidFill>
                  <a:srgbClr val="FF0000"/>
                </a:solidFill>
                <a:latin typeface="Calibri" panose="020F0502020204030204" pitchFamily="34" charset="0"/>
              </a:rPr>
              <a:t>ilot</a:t>
            </a:r>
            <a:r>
              <a:rPr lang="en-US" sz="2400" dirty="0" smtClean="0">
                <a:solidFill>
                  <a:srgbClr val="FF0000"/>
                </a:solidFill>
                <a:latin typeface="Calibri" panose="020F0502020204030204" pitchFamily="34" charset="0"/>
              </a:rPr>
              <a:t> (</a:t>
            </a:r>
            <a:r>
              <a:rPr lang="en-US" sz="2400" i="1" dirty="0" smtClean="0">
                <a:solidFill>
                  <a:srgbClr val="FF0000"/>
                </a:solidFill>
                <a:latin typeface="Calibri" panose="020F0502020204030204" pitchFamily="34" charset="0"/>
              </a:rPr>
              <a:t>Persons</a:t>
            </a:r>
            <a:r>
              <a:rPr lang="en-US" sz="2400" dirty="0" smtClean="0">
                <a:solidFill>
                  <a:srgbClr val="FF0000"/>
                </a:solidFill>
                <a:latin typeface="Calibri" panose="020F0502020204030204" pitchFamily="34" charset="0"/>
              </a:rPr>
              <a:t>) </a:t>
            </a:r>
            <a:r>
              <a:rPr lang="en-US" sz="2400" dirty="0">
                <a:latin typeface="Calibri" panose="020F0502020204030204" pitchFamily="34" charset="0"/>
              </a:rPr>
              <a:t>– Experience, training, fatigue, illness, [I’M SAFE checklist</a:t>
            </a:r>
            <a:r>
              <a:rPr lang="en-US" sz="2400" dirty="0" smtClean="0">
                <a:latin typeface="Calibri" panose="020F0502020204030204" pitchFamily="34" charset="0"/>
              </a:rPr>
              <a:t>]</a:t>
            </a:r>
          </a:p>
          <a:p>
            <a:pPr marL="457200">
              <a:spcAft>
                <a:spcPts val="1800"/>
              </a:spcAft>
            </a:pPr>
            <a:r>
              <a:rPr lang="en-US" sz="2400" dirty="0" smtClean="0">
                <a:latin typeface="Calibri" panose="020F0502020204030204" pitchFamily="34" charset="0"/>
              </a:rPr>
              <a:t>The entire aircrew or maintenance team should be included in this section…</a:t>
            </a:r>
          </a:p>
          <a:p>
            <a:pPr marL="457200">
              <a:spcAft>
                <a:spcPts val="1800"/>
              </a:spcAft>
            </a:pPr>
            <a:endParaRPr lang="en-US" sz="2400" dirty="0">
              <a:latin typeface="Calibri" panose="020F050202020403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3276600"/>
            <a:ext cx="4587658" cy="6858000"/>
          </a:xfrm>
          <a:prstGeom prst="rect">
            <a:avLst/>
          </a:prstGeom>
        </p:spPr>
      </p:pic>
      <p:pic>
        <p:nvPicPr>
          <p:cNvPr id="4" name="Picture 3" descr="Screen Shot 2015-02-12 at 2.27.07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800" y="3733800"/>
            <a:ext cx="3579075" cy="2434460"/>
          </a:xfrm>
          <a:prstGeom prst="rect">
            <a:avLst/>
          </a:prstGeom>
        </p:spPr>
      </p:pic>
      <p:pic>
        <p:nvPicPr>
          <p:cNvPr id="10" name="Picture 9" descr="Screen Shot 2015-02-12 at 2.27.07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000" y="838200"/>
            <a:ext cx="8227983" cy="5596612"/>
          </a:xfrm>
          <a:prstGeom prst="rect">
            <a:avLst/>
          </a:prstGeom>
        </p:spPr>
      </p:pic>
      <p:sp>
        <p:nvSpPr>
          <p:cNvPr id="6" name="Donut 5"/>
          <p:cNvSpPr/>
          <p:nvPr/>
        </p:nvSpPr>
        <p:spPr>
          <a:xfrm>
            <a:off x="4800600" y="381000"/>
            <a:ext cx="3657600" cy="1600200"/>
          </a:xfrm>
          <a:prstGeom prst="donut">
            <a:avLst>
              <a:gd name="adj" fmla="val 8161"/>
            </a:avLst>
          </a:prstGeom>
          <a:solidFill>
            <a:srgbClr val="FF0000"/>
          </a:solidFill>
          <a:ln>
            <a:solidFill>
              <a:srgbClr val="CC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838200" y="990600"/>
            <a:ext cx="990600" cy="830997"/>
          </a:xfrm>
          <a:prstGeom prst="rect">
            <a:avLst/>
          </a:prstGeom>
        </p:spPr>
        <p:txBody>
          <a:bodyPr wrap="square">
            <a:spAutoFit/>
          </a:bodyPr>
          <a:lstStyle/>
          <a:p>
            <a:r>
              <a:rPr lang="en-US" sz="4800" dirty="0" smtClean="0">
                <a:solidFill>
                  <a:srgbClr val="FF0000"/>
                </a:solidFill>
                <a:latin typeface="Zapf Dingbats"/>
                <a:ea typeface="Zapf Dingbats"/>
                <a:cs typeface="Zapf Dingbats"/>
              </a:rPr>
              <a:t>✔</a:t>
            </a:r>
            <a:endParaRPr lang="en-US" sz="4800" dirty="0">
              <a:solidFill>
                <a:srgbClr val="FF0000"/>
              </a:solidFill>
            </a:endParaRPr>
          </a:p>
        </p:txBody>
      </p:sp>
      <p:sp>
        <p:nvSpPr>
          <p:cNvPr id="12" name="Rectangle 11"/>
          <p:cNvSpPr/>
          <p:nvPr/>
        </p:nvSpPr>
        <p:spPr>
          <a:xfrm>
            <a:off x="1295400" y="4267200"/>
            <a:ext cx="990600" cy="830997"/>
          </a:xfrm>
          <a:prstGeom prst="rect">
            <a:avLst/>
          </a:prstGeom>
        </p:spPr>
        <p:txBody>
          <a:bodyPr wrap="square">
            <a:spAutoFit/>
          </a:bodyPr>
          <a:lstStyle/>
          <a:p>
            <a:r>
              <a:rPr lang="en-US" sz="4800" dirty="0" smtClean="0">
                <a:solidFill>
                  <a:srgbClr val="FF0000"/>
                </a:solidFill>
                <a:latin typeface="Zapf Dingbats"/>
                <a:ea typeface="Zapf Dingbats"/>
                <a:cs typeface="Zapf Dingbats"/>
              </a:rPr>
              <a:t>✔</a:t>
            </a:r>
            <a:endParaRPr lang="en-US" sz="4800" dirty="0">
              <a:solidFill>
                <a:srgbClr val="FF0000"/>
              </a:solidFill>
            </a:endParaRPr>
          </a:p>
        </p:txBody>
      </p:sp>
    </p:spTree>
    <p:extLst>
      <p:ext uri="{BB962C8B-B14F-4D97-AF65-F5344CB8AC3E}">
        <p14:creationId xmlns:p14="http://schemas.microsoft.com/office/powerpoint/2010/main" val="1220431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nodeType="clickEffect">
                                  <p:stCondLst>
                                    <p:cond delay="0"/>
                                  </p:stCondLst>
                                  <p:childTnLst>
                                    <p:animScale>
                                      <p:cBhvr>
                                        <p:cTn id="6" dur="3000" fill="hold"/>
                                        <p:tgtEl>
                                          <p:spTgt spid="4"/>
                                        </p:tgtEl>
                                      </p:cBhvr>
                                      <p:by x="400000" y="400000"/>
                                    </p:animScale>
                                  </p:childTnLst>
                                </p:cTn>
                              </p:par>
                              <p:par>
                                <p:cTn id="7" presetID="0" presetClass="path" presetSubtype="0" fill="hold" nodeType="withEffect">
                                  <p:stCondLst>
                                    <p:cond delay="0"/>
                                  </p:stCondLst>
                                  <p:childTnLst>
                                    <p:animMotion origin="layout" path="M 1.66956E-6 -4.72126E-6 L 0.24992 -0.23317 " pathEditMode="relative" ptsTypes="AA">
                                      <p:cBhvr>
                                        <p:cTn id="8" dur="2000" fill="hold"/>
                                        <p:tgtEl>
                                          <p:spTgt spid="4"/>
                                        </p:tgtEl>
                                        <p:attrNameLst>
                                          <p:attrName>ppt_x</p:attrName>
                                          <p:attrName>ppt_y</p:attrName>
                                        </p:attrNameLst>
                                      </p:cBhvr>
                                    </p:animMotion>
                                  </p:childTnLst>
                                </p:cTn>
                              </p:par>
                              <p:par>
                                <p:cTn id="9" presetID="10" presetClass="exit" presetSubtype="0" fill="hold" nodeType="withEffect">
                                  <p:stCondLst>
                                    <p:cond delay="100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27 at 1.15.07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152400"/>
            <a:ext cx="8545495" cy="4916833"/>
          </a:xfrm>
          <a:prstGeom prst="rect">
            <a:avLst/>
          </a:prstGeom>
        </p:spPr>
      </p:pic>
      <p:pic>
        <p:nvPicPr>
          <p:cNvPr id="4" name="Picture 3" descr="Screen Shot 2015-02-27 at 1.18.36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24200" y="2133600"/>
            <a:ext cx="5869224" cy="4006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 Shot 2015-02-27 at 1.20.27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1600" y="1295400"/>
            <a:ext cx="3581400" cy="3794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Screen Shot 2015-02-27 at 1.22.02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800" y="3382142"/>
            <a:ext cx="3810000" cy="32532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20400000" rev="1200000"/>
            </a:camera>
            <a:lightRig rig="threePt" dir="t"/>
          </a:scene3d>
          <a:sp3d contourW="6350" prstMaterial="matte">
            <a:bevelT w="101600" h="101600"/>
            <a:contourClr>
              <a:srgbClr val="969696"/>
            </a:contourClr>
          </a:sp3d>
        </p:spPr>
      </p:pic>
      <p:pic>
        <p:nvPicPr>
          <p:cNvPr id="8" name="Picture 7" descr="Screen Shot 2015-02-27 at 1.20.43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14800" y="2574498"/>
            <a:ext cx="4041194" cy="4245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0" rev="20820000"/>
            </a:camera>
            <a:lightRig rig="threePt" dir="t"/>
          </a:scene3d>
          <a:sp3d contourW="6350" prstMaterial="matte">
            <a:bevelT w="101600" h="101600"/>
            <a:contourClr>
              <a:srgbClr val="969696"/>
            </a:contourClr>
          </a:sp3d>
        </p:spPr>
      </p:pic>
      <p:pic>
        <p:nvPicPr>
          <p:cNvPr id="9" name="Picture 8" descr="Screen Shot 2015-02-27 at 1.23.59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76600" y="4038600"/>
            <a:ext cx="3692827" cy="29758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Screen Shot 2015-02-27 at 1.23.36 PM.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8600" y="1066800"/>
            <a:ext cx="2590222" cy="2667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20400000" rev="2400000"/>
            </a:camera>
            <a:lightRig rig="threePt" dir="t"/>
          </a:scene3d>
          <a:sp3d contourW="6350" prstMaterial="matte">
            <a:bevelT w="101600" h="101600"/>
            <a:contourClr>
              <a:srgbClr val="969696"/>
            </a:contourClr>
          </a:sp3d>
        </p:spPr>
      </p:pic>
      <p:pic>
        <p:nvPicPr>
          <p:cNvPr id="11" name="Picture 10" descr="Screen Shot 2015-02-27 at 1.40.19 PM.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05200" y="1295400"/>
            <a:ext cx="3216112" cy="24730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descr="Screen Shot 2015-02-27 at 1.20.43 PM.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752600" y="1143000"/>
            <a:ext cx="2973530" cy="3124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0" rev="20820000"/>
            </a:camera>
            <a:lightRig rig="threePt" dir="t"/>
          </a:scene3d>
          <a:sp3d contourW="6350" prstMaterial="matte">
            <a:bevelT w="101600" h="101600"/>
            <a:contourClr>
              <a:srgbClr val="969696"/>
            </a:contourClr>
          </a:sp3d>
        </p:spPr>
      </p:pic>
      <p:pic>
        <p:nvPicPr>
          <p:cNvPr id="6" name="Picture 5" descr="Screen Shot 2015-02-27 at 1.20.07 PM.pn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981200" y="1295400"/>
            <a:ext cx="5529725" cy="5324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04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90">
                                          <p:stCondLst>
                                            <p:cond delay="0"/>
                                          </p:stCondLst>
                                        </p:cTn>
                                        <p:tgtEl>
                                          <p:spTgt spid="5"/>
                                        </p:tgtEl>
                                      </p:cBhvr>
                                    </p:animEffect>
                                    <p:anim calcmode="lin" valueType="num">
                                      <p:cBhvr>
                                        <p:cTn id="1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0" dur="13">
                                          <p:stCondLst>
                                            <p:cond delay="325"/>
                                          </p:stCondLst>
                                        </p:cTn>
                                        <p:tgtEl>
                                          <p:spTgt spid="5"/>
                                        </p:tgtEl>
                                      </p:cBhvr>
                                      <p:to x="100000" y="60000"/>
                                    </p:animScale>
                                    <p:animScale>
                                      <p:cBhvr>
                                        <p:cTn id="21" dur="83" decel="50000">
                                          <p:stCondLst>
                                            <p:cond delay="338"/>
                                          </p:stCondLst>
                                        </p:cTn>
                                        <p:tgtEl>
                                          <p:spTgt spid="5"/>
                                        </p:tgtEl>
                                      </p:cBhvr>
                                      <p:to x="100000" y="100000"/>
                                    </p:animScale>
                                    <p:animScale>
                                      <p:cBhvr>
                                        <p:cTn id="22" dur="13">
                                          <p:stCondLst>
                                            <p:cond delay="656"/>
                                          </p:stCondLst>
                                        </p:cTn>
                                        <p:tgtEl>
                                          <p:spTgt spid="5"/>
                                        </p:tgtEl>
                                      </p:cBhvr>
                                      <p:to x="100000" y="80000"/>
                                    </p:animScale>
                                    <p:animScale>
                                      <p:cBhvr>
                                        <p:cTn id="23" dur="83" decel="50000">
                                          <p:stCondLst>
                                            <p:cond delay="669"/>
                                          </p:stCondLst>
                                        </p:cTn>
                                        <p:tgtEl>
                                          <p:spTgt spid="5"/>
                                        </p:tgtEl>
                                      </p:cBhvr>
                                      <p:to x="100000" y="100000"/>
                                    </p:animScale>
                                    <p:animScale>
                                      <p:cBhvr>
                                        <p:cTn id="24" dur="13">
                                          <p:stCondLst>
                                            <p:cond delay="821"/>
                                          </p:stCondLst>
                                        </p:cTn>
                                        <p:tgtEl>
                                          <p:spTgt spid="5"/>
                                        </p:tgtEl>
                                      </p:cBhvr>
                                      <p:to x="100000" y="90000"/>
                                    </p:animScale>
                                    <p:animScale>
                                      <p:cBhvr>
                                        <p:cTn id="25" dur="83" decel="50000">
                                          <p:stCondLst>
                                            <p:cond delay="834"/>
                                          </p:stCondLst>
                                        </p:cTn>
                                        <p:tgtEl>
                                          <p:spTgt spid="5"/>
                                        </p:tgtEl>
                                      </p:cBhvr>
                                      <p:to x="100000" y="100000"/>
                                    </p:animScale>
                                    <p:animScale>
                                      <p:cBhvr>
                                        <p:cTn id="26" dur="13">
                                          <p:stCondLst>
                                            <p:cond delay="904"/>
                                          </p:stCondLst>
                                        </p:cTn>
                                        <p:tgtEl>
                                          <p:spTgt spid="5"/>
                                        </p:tgtEl>
                                      </p:cBhvr>
                                      <p:to x="100000" y="95000"/>
                                    </p:animScale>
                                    <p:animScale>
                                      <p:cBhvr>
                                        <p:cTn id="27" dur="83" decel="50000">
                                          <p:stCondLst>
                                            <p:cond delay="917"/>
                                          </p:stCondLst>
                                        </p:cTn>
                                        <p:tgtEl>
                                          <p:spTgt spid="5"/>
                                        </p:tgtEl>
                                      </p:cBhvr>
                                      <p:to x="100000" y="100000"/>
                                    </p:animScale>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290">
                                          <p:stCondLst>
                                            <p:cond delay="0"/>
                                          </p:stCondLst>
                                        </p:cTn>
                                        <p:tgtEl>
                                          <p:spTgt spid="11"/>
                                        </p:tgtEl>
                                      </p:cBhvr>
                                    </p:animEffect>
                                    <p:anim calcmode="lin" valueType="num">
                                      <p:cBhvr>
                                        <p:cTn id="32"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7" dur="13">
                                          <p:stCondLst>
                                            <p:cond delay="325"/>
                                          </p:stCondLst>
                                        </p:cTn>
                                        <p:tgtEl>
                                          <p:spTgt spid="11"/>
                                        </p:tgtEl>
                                      </p:cBhvr>
                                      <p:to x="100000" y="60000"/>
                                    </p:animScale>
                                    <p:animScale>
                                      <p:cBhvr>
                                        <p:cTn id="38" dur="83" decel="50000">
                                          <p:stCondLst>
                                            <p:cond delay="338"/>
                                          </p:stCondLst>
                                        </p:cTn>
                                        <p:tgtEl>
                                          <p:spTgt spid="11"/>
                                        </p:tgtEl>
                                      </p:cBhvr>
                                      <p:to x="100000" y="100000"/>
                                    </p:animScale>
                                    <p:animScale>
                                      <p:cBhvr>
                                        <p:cTn id="39" dur="13">
                                          <p:stCondLst>
                                            <p:cond delay="656"/>
                                          </p:stCondLst>
                                        </p:cTn>
                                        <p:tgtEl>
                                          <p:spTgt spid="11"/>
                                        </p:tgtEl>
                                      </p:cBhvr>
                                      <p:to x="100000" y="80000"/>
                                    </p:animScale>
                                    <p:animScale>
                                      <p:cBhvr>
                                        <p:cTn id="40" dur="83" decel="50000">
                                          <p:stCondLst>
                                            <p:cond delay="669"/>
                                          </p:stCondLst>
                                        </p:cTn>
                                        <p:tgtEl>
                                          <p:spTgt spid="11"/>
                                        </p:tgtEl>
                                      </p:cBhvr>
                                      <p:to x="100000" y="100000"/>
                                    </p:animScale>
                                    <p:animScale>
                                      <p:cBhvr>
                                        <p:cTn id="41" dur="13">
                                          <p:stCondLst>
                                            <p:cond delay="821"/>
                                          </p:stCondLst>
                                        </p:cTn>
                                        <p:tgtEl>
                                          <p:spTgt spid="11"/>
                                        </p:tgtEl>
                                      </p:cBhvr>
                                      <p:to x="100000" y="90000"/>
                                    </p:animScale>
                                    <p:animScale>
                                      <p:cBhvr>
                                        <p:cTn id="42" dur="83" decel="50000">
                                          <p:stCondLst>
                                            <p:cond delay="834"/>
                                          </p:stCondLst>
                                        </p:cTn>
                                        <p:tgtEl>
                                          <p:spTgt spid="11"/>
                                        </p:tgtEl>
                                      </p:cBhvr>
                                      <p:to x="100000" y="100000"/>
                                    </p:animScale>
                                    <p:animScale>
                                      <p:cBhvr>
                                        <p:cTn id="43" dur="13">
                                          <p:stCondLst>
                                            <p:cond delay="904"/>
                                          </p:stCondLst>
                                        </p:cTn>
                                        <p:tgtEl>
                                          <p:spTgt spid="11"/>
                                        </p:tgtEl>
                                      </p:cBhvr>
                                      <p:to x="100000" y="95000"/>
                                    </p:animScale>
                                    <p:animScale>
                                      <p:cBhvr>
                                        <p:cTn id="44" dur="83" decel="50000">
                                          <p:stCondLst>
                                            <p:cond delay="917"/>
                                          </p:stCondLst>
                                        </p:cTn>
                                        <p:tgtEl>
                                          <p:spTgt spid="11"/>
                                        </p:tgtEl>
                                      </p:cBhvr>
                                      <p:to x="100000" y="100000"/>
                                    </p:animScale>
                                  </p:childTnLst>
                                </p:cTn>
                              </p:par>
                            </p:childTnLst>
                          </p:cTn>
                        </p:par>
                        <p:par>
                          <p:cTn id="45" fill="hold">
                            <p:stCondLst>
                              <p:cond delay="2000"/>
                            </p:stCondLst>
                            <p:childTnLst>
                              <p:par>
                                <p:cTn id="46" presetID="26"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80">
                                          <p:stCondLst>
                                            <p:cond delay="0"/>
                                          </p:stCondLst>
                                        </p:cTn>
                                        <p:tgtEl>
                                          <p:spTgt spid="8"/>
                                        </p:tgtEl>
                                      </p:cBhvr>
                                    </p:animEffect>
                                    <p:anim calcmode="lin" valueType="num">
                                      <p:cBhvr>
                                        <p:cTn id="4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gtEl>
                                      </p:cBhvr>
                                      <p:to x="100000" y="60000"/>
                                    </p:animScale>
                                    <p:animScale>
                                      <p:cBhvr>
                                        <p:cTn id="55" dur="166" decel="50000">
                                          <p:stCondLst>
                                            <p:cond delay="676"/>
                                          </p:stCondLst>
                                        </p:cTn>
                                        <p:tgtEl>
                                          <p:spTgt spid="8"/>
                                        </p:tgtEl>
                                      </p:cBhvr>
                                      <p:to x="100000" y="100000"/>
                                    </p:animScale>
                                    <p:animScale>
                                      <p:cBhvr>
                                        <p:cTn id="56" dur="26">
                                          <p:stCondLst>
                                            <p:cond delay="1312"/>
                                          </p:stCondLst>
                                        </p:cTn>
                                        <p:tgtEl>
                                          <p:spTgt spid="8"/>
                                        </p:tgtEl>
                                      </p:cBhvr>
                                      <p:to x="100000" y="80000"/>
                                    </p:animScale>
                                    <p:animScale>
                                      <p:cBhvr>
                                        <p:cTn id="57" dur="166" decel="50000">
                                          <p:stCondLst>
                                            <p:cond delay="1338"/>
                                          </p:stCondLst>
                                        </p:cTn>
                                        <p:tgtEl>
                                          <p:spTgt spid="8"/>
                                        </p:tgtEl>
                                      </p:cBhvr>
                                      <p:to x="100000" y="100000"/>
                                    </p:animScale>
                                    <p:animScale>
                                      <p:cBhvr>
                                        <p:cTn id="58" dur="26">
                                          <p:stCondLst>
                                            <p:cond delay="1642"/>
                                          </p:stCondLst>
                                        </p:cTn>
                                        <p:tgtEl>
                                          <p:spTgt spid="8"/>
                                        </p:tgtEl>
                                      </p:cBhvr>
                                      <p:to x="100000" y="90000"/>
                                    </p:animScale>
                                    <p:animScale>
                                      <p:cBhvr>
                                        <p:cTn id="59" dur="166" decel="50000">
                                          <p:stCondLst>
                                            <p:cond delay="1668"/>
                                          </p:stCondLst>
                                        </p:cTn>
                                        <p:tgtEl>
                                          <p:spTgt spid="8"/>
                                        </p:tgtEl>
                                      </p:cBhvr>
                                      <p:to x="100000" y="100000"/>
                                    </p:animScale>
                                    <p:animScale>
                                      <p:cBhvr>
                                        <p:cTn id="60" dur="26">
                                          <p:stCondLst>
                                            <p:cond delay="1808"/>
                                          </p:stCondLst>
                                        </p:cTn>
                                        <p:tgtEl>
                                          <p:spTgt spid="8"/>
                                        </p:tgtEl>
                                      </p:cBhvr>
                                      <p:to x="100000" y="95000"/>
                                    </p:animScale>
                                    <p:animScale>
                                      <p:cBhvr>
                                        <p:cTn id="61" dur="166" decel="50000">
                                          <p:stCondLst>
                                            <p:cond delay="1834"/>
                                          </p:stCondLst>
                                        </p:cTn>
                                        <p:tgtEl>
                                          <p:spTgt spid="8"/>
                                        </p:tgtEl>
                                      </p:cBhvr>
                                      <p:to x="100000" y="100000"/>
                                    </p:animScale>
                                  </p:childTnLst>
                                </p:cTn>
                              </p:par>
                            </p:childTnLst>
                          </p:cTn>
                        </p:par>
                        <p:par>
                          <p:cTn id="62" fill="hold">
                            <p:stCondLst>
                              <p:cond delay="4000"/>
                            </p:stCondLst>
                            <p:childTnLst>
                              <p:par>
                                <p:cTn id="63" presetID="26" presetClass="entr" presetSubtype="0"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290">
                                          <p:stCondLst>
                                            <p:cond delay="0"/>
                                          </p:stCondLst>
                                        </p:cTn>
                                        <p:tgtEl>
                                          <p:spTgt spid="10"/>
                                        </p:tgtEl>
                                      </p:cBhvr>
                                    </p:animEffect>
                                    <p:anim calcmode="lin" valueType="num">
                                      <p:cBhvr>
                                        <p:cTn id="66"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71" dur="13">
                                          <p:stCondLst>
                                            <p:cond delay="325"/>
                                          </p:stCondLst>
                                        </p:cTn>
                                        <p:tgtEl>
                                          <p:spTgt spid="10"/>
                                        </p:tgtEl>
                                      </p:cBhvr>
                                      <p:to x="100000" y="60000"/>
                                    </p:animScale>
                                    <p:animScale>
                                      <p:cBhvr>
                                        <p:cTn id="72" dur="83" decel="50000">
                                          <p:stCondLst>
                                            <p:cond delay="338"/>
                                          </p:stCondLst>
                                        </p:cTn>
                                        <p:tgtEl>
                                          <p:spTgt spid="10"/>
                                        </p:tgtEl>
                                      </p:cBhvr>
                                      <p:to x="100000" y="100000"/>
                                    </p:animScale>
                                    <p:animScale>
                                      <p:cBhvr>
                                        <p:cTn id="73" dur="13">
                                          <p:stCondLst>
                                            <p:cond delay="656"/>
                                          </p:stCondLst>
                                        </p:cTn>
                                        <p:tgtEl>
                                          <p:spTgt spid="10"/>
                                        </p:tgtEl>
                                      </p:cBhvr>
                                      <p:to x="100000" y="80000"/>
                                    </p:animScale>
                                    <p:animScale>
                                      <p:cBhvr>
                                        <p:cTn id="74" dur="83" decel="50000">
                                          <p:stCondLst>
                                            <p:cond delay="669"/>
                                          </p:stCondLst>
                                        </p:cTn>
                                        <p:tgtEl>
                                          <p:spTgt spid="10"/>
                                        </p:tgtEl>
                                      </p:cBhvr>
                                      <p:to x="100000" y="100000"/>
                                    </p:animScale>
                                    <p:animScale>
                                      <p:cBhvr>
                                        <p:cTn id="75" dur="13">
                                          <p:stCondLst>
                                            <p:cond delay="821"/>
                                          </p:stCondLst>
                                        </p:cTn>
                                        <p:tgtEl>
                                          <p:spTgt spid="10"/>
                                        </p:tgtEl>
                                      </p:cBhvr>
                                      <p:to x="100000" y="90000"/>
                                    </p:animScale>
                                    <p:animScale>
                                      <p:cBhvr>
                                        <p:cTn id="76" dur="83" decel="50000">
                                          <p:stCondLst>
                                            <p:cond delay="834"/>
                                          </p:stCondLst>
                                        </p:cTn>
                                        <p:tgtEl>
                                          <p:spTgt spid="10"/>
                                        </p:tgtEl>
                                      </p:cBhvr>
                                      <p:to x="100000" y="100000"/>
                                    </p:animScale>
                                    <p:animScale>
                                      <p:cBhvr>
                                        <p:cTn id="77" dur="13">
                                          <p:stCondLst>
                                            <p:cond delay="904"/>
                                          </p:stCondLst>
                                        </p:cTn>
                                        <p:tgtEl>
                                          <p:spTgt spid="10"/>
                                        </p:tgtEl>
                                      </p:cBhvr>
                                      <p:to x="100000" y="95000"/>
                                    </p:animScale>
                                    <p:animScale>
                                      <p:cBhvr>
                                        <p:cTn id="78" dur="83" decel="50000">
                                          <p:stCondLst>
                                            <p:cond delay="917"/>
                                          </p:stCondLst>
                                        </p:cTn>
                                        <p:tgtEl>
                                          <p:spTgt spid="10"/>
                                        </p:tgtEl>
                                      </p:cBhvr>
                                      <p:to x="100000" y="100000"/>
                                    </p:animScale>
                                  </p:childTnLst>
                                </p:cTn>
                              </p:par>
                            </p:childTnLst>
                          </p:cTn>
                        </p:par>
                        <p:par>
                          <p:cTn id="79" fill="hold">
                            <p:stCondLst>
                              <p:cond delay="5000"/>
                            </p:stCondLst>
                            <p:childTnLst>
                              <p:par>
                                <p:cTn id="80" presetID="26"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290">
                                          <p:stCondLst>
                                            <p:cond delay="0"/>
                                          </p:stCondLst>
                                        </p:cTn>
                                        <p:tgtEl>
                                          <p:spTgt spid="9"/>
                                        </p:tgtEl>
                                      </p:cBhvr>
                                    </p:animEffect>
                                    <p:anim calcmode="lin" valueType="num">
                                      <p:cBhvr>
                                        <p:cTn id="83"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88" dur="13">
                                          <p:stCondLst>
                                            <p:cond delay="325"/>
                                          </p:stCondLst>
                                        </p:cTn>
                                        <p:tgtEl>
                                          <p:spTgt spid="9"/>
                                        </p:tgtEl>
                                      </p:cBhvr>
                                      <p:to x="100000" y="60000"/>
                                    </p:animScale>
                                    <p:animScale>
                                      <p:cBhvr>
                                        <p:cTn id="89" dur="83" decel="50000">
                                          <p:stCondLst>
                                            <p:cond delay="338"/>
                                          </p:stCondLst>
                                        </p:cTn>
                                        <p:tgtEl>
                                          <p:spTgt spid="9"/>
                                        </p:tgtEl>
                                      </p:cBhvr>
                                      <p:to x="100000" y="100000"/>
                                    </p:animScale>
                                    <p:animScale>
                                      <p:cBhvr>
                                        <p:cTn id="90" dur="13">
                                          <p:stCondLst>
                                            <p:cond delay="656"/>
                                          </p:stCondLst>
                                        </p:cTn>
                                        <p:tgtEl>
                                          <p:spTgt spid="9"/>
                                        </p:tgtEl>
                                      </p:cBhvr>
                                      <p:to x="100000" y="80000"/>
                                    </p:animScale>
                                    <p:animScale>
                                      <p:cBhvr>
                                        <p:cTn id="91" dur="83" decel="50000">
                                          <p:stCondLst>
                                            <p:cond delay="669"/>
                                          </p:stCondLst>
                                        </p:cTn>
                                        <p:tgtEl>
                                          <p:spTgt spid="9"/>
                                        </p:tgtEl>
                                      </p:cBhvr>
                                      <p:to x="100000" y="100000"/>
                                    </p:animScale>
                                    <p:animScale>
                                      <p:cBhvr>
                                        <p:cTn id="92" dur="13">
                                          <p:stCondLst>
                                            <p:cond delay="821"/>
                                          </p:stCondLst>
                                        </p:cTn>
                                        <p:tgtEl>
                                          <p:spTgt spid="9"/>
                                        </p:tgtEl>
                                      </p:cBhvr>
                                      <p:to x="100000" y="90000"/>
                                    </p:animScale>
                                    <p:animScale>
                                      <p:cBhvr>
                                        <p:cTn id="93" dur="83" decel="50000">
                                          <p:stCondLst>
                                            <p:cond delay="834"/>
                                          </p:stCondLst>
                                        </p:cTn>
                                        <p:tgtEl>
                                          <p:spTgt spid="9"/>
                                        </p:tgtEl>
                                      </p:cBhvr>
                                      <p:to x="100000" y="100000"/>
                                    </p:animScale>
                                    <p:animScale>
                                      <p:cBhvr>
                                        <p:cTn id="94" dur="13">
                                          <p:stCondLst>
                                            <p:cond delay="904"/>
                                          </p:stCondLst>
                                        </p:cTn>
                                        <p:tgtEl>
                                          <p:spTgt spid="9"/>
                                        </p:tgtEl>
                                      </p:cBhvr>
                                      <p:to x="100000" y="95000"/>
                                    </p:animScale>
                                    <p:animScale>
                                      <p:cBhvr>
                                        <p:cTn id="95" dur="83" decel="50000">
                                          <p:stCondLst>
                                            <p:cond delay="917"/>
                                          </p:stCondLst>
                                        </p:cTn>
                                        <p:tgtEl>
                                          <p:spTgt spid="9"/>
                                        </p:tgtEl>
                                      </p:cBhvr>
                                      <p:to x="100000" y="100000"/>
                                    </p:animScale>
                                  </p:childTnLst>
                                </p:cTn>
                              </p:par>
                            </p:childTnLst>
                          </p:cTn>
                        </p:par>
                        <p:par>
                          <p:cTn id="96" fill="hold">
                            <p:stCondLst>
                              <p:cond delay="6000"/>
                            </p:stCondLst>
                            <p:childTnLst>
                              <p:par>
                                <p:cTn id="97" presetID="26" presetClass="entr" presetSubtype="0"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wipe(down)">
                                      <p:cBhvr>
                                        <p:cTn id="99" dur="290">
                                          <p:stCondLst>
                                            <p:cond delay="0"/>
                                          </p:stCondLst>
                                        </p:cTn>
                                        <p:tgtEl>
                                          <p:spTgt spid="7"/>
                                        </p:tgtEl>
                                      </p:cBhvr>
                                    </p:animEffect>
                                    <p:anim calcmode="lin" valueType="num">
                                      <p:cBhvr>
                                        <p:cTn id="100"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1"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2"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03"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04"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05" dur="13">
                                          <p:stCondLst>
                                            <p:cond delay="325"/>
                                          </p:stCondLst>
                                        </p:cTn>
                                        <p:tgtEl>
                                          <p:spTgt spid="7"/>
                                        </p:tgtEl>
                                      </p:cBhvr>
                                      <p:to x="100000" y="60000"/>
                                    </p:animScale>
                                    <p:animScale>
                                      <p:cBhvr>
                                        <p:cTn id="106" dur="83" decel="50000">
                                          <p:stCondLst>
                                            <p:cond delay="338"/>
                                          </p:stCondLst>
                                        </p:cTn>
                                        <p:tgtEl>
                                          <p:spTgt spid="7"/>
                                        </p:tgtEl>
                                      </p:cBhvr>
                                      <p:to x="100000" y="100000"/>
                                    </p:animScale>
                                    <p:animScale>
                                      <p:cBhvr>
                                        <p:cTn id="107" dur="13">
                                          <p:stCondLst>
                                            <p:cond delay="656"/>
                                          </p:stCondLst>
                                        </p:cTn>
                                        <p:tgtEl>
                                          <p:spTgt spid="7"/>
                                        </p:tgtEl>
                                      </p:cBhvr>
                                      <p:to x="100000" y="80000"/>
                                    </p:animScale>
                                    <p:animScale>
                                      <p:cBhvr>
                                        <p:cTn id="108" dur="83" decel="50000">
                                          <p:stCondLst>
                                            <p:cond delay="669"/>
                                          </p:stCondLst>
                                        </p:cTn>
                                        <p:tgtEl>
                                          <p:spTgt spid="7"/>
                                        </p:tgtEl>
                                      </p:cBhvr>
                                      <p:to x="100000" y="100000"/>
                                    </p:animScale>
                                    <p:animScale>
                                      <p:cBhvr>
                                        <p:cTn id="109" dur="13">
                                          <p:stCondLst>
                                            <p:cond delay="821"/>
                                          </p:stCondLst>
                                        </p:cTn>
                                        <p:tgtEl>
                                          <p:spTgt spid="7"/>
                                        </p:tgtEl>
                                      </p:cBhvr>
                                      <p:to x="100000" y="90000"/>
                                    </p:animScale>
                                    <p:animScale>
                                      <p:cBhvr>
                                        <p:cTn id="110" dur="83" decel="50000">
                                          <p:stCondLst>
                                            <p:cond delay="834"/>
                                          </p:stCondLst>
                                        </p:cTn>
                                        <p:tgtEl>
                                          <p:spTgt spid="7"/>
                                        </p:tgtEl>
                                      </p:cBhvr>
                                      <p:to x="100000" y="100000"/>
                                    </p:animScale>
                                    <p:animScale>
                                      <p:cBhvr>
                                        <p:cTn id="111" dur="13">
                                          <p:stCondLst>
                                            <p:cond delay="904"/>
                                          </p:stCondLst>
                                        </p:cTn>
                                        <p:tgtEl>
                                          <p:spTgt spid="7"/>
                                        </p:tgtEl>
                                      </p:cBhvr>
                                      <p:to x="100000" y="95000"/>
                                    </p:animScale>
                                    <p:animScale>
                                      <p:cBhvr>
                                        <p:cTn id="112" dur="83" decel="50000">
                                          <p:stCondLst>
                                            <p:cond delay="917"/>
                                          </p:stCondLst>
                                        </p:cTn>
                                        <p:tgtEl>
                                          <p:spTgt spid="7"/>
                                        </p:tgtEl>
                                      </p:cBhvr>
                                      <p:to x="100000" y="100000"/>
                                    </p:animScale>
                                  </p:childTnLst>
                                </p:cTn>
                              </p:par>
                            </p:childTnLst>
                          </p:cTn>
                        </p:par>
                        <p:par>
                          <p:cTn id="113" fill="hold">
                            <p:stCondLst>
                              <p:cond delay="7000"/>
                            </p:stCondLst>
                            <p:childTnLst>
                              <p:par>
                                <p:cTn id="114" presetID="26" presetClass="entr" presetSubtype="0" fill="hold" nodeType="after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down)">
                                      <p:cBhvr>
                                        <p:cTn id="116" dur="290">
                                          <p:stCondLst>
                                            <p:cond delay="0"/>
                                          </p:stCondLst>
                                        </p:cTn>
                                        <p:tgtEl>
                                          <p:spTgt spid="12"/>
                                        </p:tgtEl>
                                      </p:cBhvr>
                                    </p:animEffect>
                                    <p:anim calcmode="lin" valueType="num">
                                      <p:cBhvr>
                                        <p:cTn id="117"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8"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9"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20"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1"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22" dur="13">
                                          <p:stCondLst>
                                            <p:cond delay="325"/>
                                          </p:stCondLst>
                                        </p:cTn>
                                        <p:tgtEl>
                                          <p:spTgt spid="12"/>
                                        </p:tgtEl>
                                      </p:cBhvr>
                                      <p:to x="100000" y="60000"/>
                                    </p:animScale>
                                    <p:animScale>
                                      <p:cBhvr>
                                        <p:cTn id="123" dur="83" decel="50000">
                                          <p:stCondLst>
                                            <p:cond delay="338"/>
                                          </p:stCondLst>
                                        </p:cTn>
                                        <p:tgtEl>
                                          <p:spTgt spid="12"/>
                                        </p:tgtEl>
                                      </p:cBhvr>
                                      <p:to x="100000" y="100000"/>
                                    </p:animScale>
                                    <p:animScale>
                                      <p:cBhvr>
                                        <p:cTn id="124" dur="13">
                                          <p:stCondLst>
                                            <p:cond delay="656"/>
                                          </p:stCondLst>
                                        </p:cTn>
                                        <p:tgtEl>
                                          <p:spTgt spid="12"/>
                                        </p:tgtEl>
                                      </p:cBhvr>
                                      <p:to x="100000" y="80000"/>
                                    </p:animScale>
                                    <p:animScale>
                                      <p:cBhvr>
                                        <p:cTn id="125" dur="83" decel="50000">
                                          <p:stCondLst>
                                            <p:cond delay="669"/>
                                          </p:stCondLst>
                                        </p:cTn>
                                        <p:tgtEl>
                                          <p:spTgt spid="12"/>
                                        </p:tgtEl>
                                      </p:cBhvr>
                                      <p:to x="100000" y="100000"/>
                                    </p:animScale>
                                    <p:animScale>
                                      <p:cBhvr>
                                        <p:cTn id="126" dur="13">
                                          <p:stCondLst>
                                            <p:cond delay="821"/>
                                          </p:stCondLst>
                                        </p:cTn>
                                        <p:tgtEl>
                                          <p:spTgt spid="12"/>
                                        </p:tgtEl>
                                      </p:cBhvr>
                                      <p:to x="100000" y="90000"/>
                                    </p:animScale>
                                    <p:animScale>
                                      <p:cBhvr>
                                        <p:cTn id="127" dur="83" decel="50000">
                                          <p:stCondLst>
                                            <p:cond delay="834"/>
                                          </p:stCondLst>
                                        </p:cTn>
                                        <p:tgtEl>
                                          <p:spTgt spid="12"/>
                                        </p:tgtEl>
                                      </p:cBhvr>
                                      <p:to x="100000" y="100000"/>
                                    </p:animScale>
                                    <p:animScale>
                                      <p:cBhvr>
                                        <p:cTn id="128" dur="13">
                                          <p:stCondLst>
                                            <p:cond delay="904"/>
                                          </p:stCondLst>
                                        </p:cTn>
                                        <p:tgtEl>
                                          <p:spTgt spid="12"/>
                                        </p:tgtEl>
                                      </p:cBhvr>
                                      <p:to x="100000" y="95000"/>
                                    </p:animScale>
                                    <p:animScale>
                                      <p:cBhvr>
                                        <p:cTn id="129" dur="83" decel="50000">
                                          <p:stCondLst>
                                            <p:cond delay="917"/>
                                          </p:stCondLst>
                                        </p:cTn>
                                        <p:tgtEl>
                                          <p:spTgt spid="12"/>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6"/>
                                        </p:tgtEl>
                                        <p:attrNameLst>
                                          <p:attrName>style.visibility</p:attrName>
                                        </p:attrNameLst>
                                      </p:cBhvr>
                                      <p:to>
                                        <p:strVal val="visible"/>
                                      </p:to>
                                    </p:set>
                                    <p:anim calcmode="lin" valueType="num">
                                      <p:cBhvr>
                                        <p:cTn id="134" dur="500" fill="hold"/>
                                        <p:tgtEl>
                                          <p:spTgt spid="6"/>
                                        </p:tgtEl>
                                        <p:attrNameLst>
                                          <p:attrName>ppt_w</p:attrName>
                                        </p:attrNameLst>
                                      </p:cBhvr>
                                      <p:tavLst>
                                        <p:tav tm="0">
                                          <p:val>
                                            <p:fltVal val="0"/>
                                          </p:val>
                                        </p:tav>
                                        <p:tav tm="100000">
                                          <p:val>
                                            <p:strVal val="#ppt_w"/>
                                          </p:val>
                                        </p:tav>
                                      </p:tavLst>
                                    </p:anim>
                                    <p:anim calcmode="lin" valueType="num">
                                      <p:cBhvr>
                                        <p:cTn id="135"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20</a:t>
            </a:fld>
            <a:endParaRPr lang="en-US" dirty="0">
              <a:solidFill>
                <a:prstClr val="black">
                  <a:tint val="75000"/>
                </a:prstClr>
              </a:solidFill>
            </a:endParaRPr>
          </a:p>
        </p:txBody>
      </p:sp>
      <p:sp>
        <p:nvSpPr>
          <p:cNvPr id="2" name="Rectangle 1"/>
          <p:cNvSpPr/>
          <p:nvPr/>
        </p:nvSpPr>
        <p:spPr>
          <a:xfrm>
            <a:off x="304800" y="1524000"/>
            <a:ext cx="8610600" cy="2677656"/>
          </a:xfrm>
          <a:prstGeom prst="rect">
            <a:avLst/>
          </a:prstGeom>
        </p:spPr>
        <p:txBody>
          <a:bodyPr wrap="square">
            <a:spAutoFit/>
          </a:bodyPr>
          <a:lstStyle/>
          <a:p>
            <a:pPr marL="457200" indent="-457200">
              <a:buFont typeface="Arial"/>
              <a:buChar char="•"/>
            </a:pPr>
            <a:r>
              <a:rPr lang="en-US" sz="2800" dirty="0" smtClean="0">
                <a:latin typeface="Calibri" panose="020F0502020204030204" pitchFamily="34" charset="0"/>
              </a:rPr>
              <a:t>Your </a:t>
            </a:r>
            <a:r>
              <a:rPr lang="en-US" sz="2800" dirty="0">
                <a:latin typeface="Calibri" panose="020F0502020204030204" pitchFamily="34" charset="0"/>
              </a:rPr>
              <a:t>FRAT/GRAT </a:t>
            </a:r>
            <a:r>
              <a:rPr lang="en-US" sz="2800" b="1" u="sng" dirty="0">
                <a:solidFill>
                  <a:srgbClr val="FF0000"/>
                </a:solidFill>
                <a:latin typeface="Calibri" panose="020F0502020204030204" pitchFamily="34" charset="0"/>
              </a:rPr>
              <a:t>must</a:t>
            </a:r>
            <a:r>
              <a:rPr lang="en-US" sz="2800" dirty="0">
                <a:latin typeface="Calibri" panose="020F0502020204030204" pitchFamily="34" charset="0"/>
              </a:rPr>
              <a:t> include a </a:t>
            </a:r>
            <a:r>
              <a:rPr lang="en-US" sz="2800" dirty="0" smtClean="0">
                <a:latin typeface="Calibri" panose="020F0502020204030204" pitchFamily="34" charset="0"/>
              </a:rPr>
              <a:t>Mitigation function. </a:t>
            </a:r>
          </a:p>
          <a:p>
            <a:pPr marL="457200" indent="-457200">
              <a:buFont typeface="Arial"/>
              <a:buChar char="•"/>
            </a:pPr>
            <a:endParaRPr lang="en-US" sz="2800" dirty="0">
              <a:latin typeface="Calibri" panose="020F0502020204030204" pitchFamily="34" charset="0"/>
            </a:endParaRPr>
          </a:p>
          <a:p>
            <a:pPr marL="457200" indent="-457200">
              <a:buFont typeface="Arial"/>
              <a:buChar char="•"/>
            </a:pPr>
            <a:r>
              <a:rPr lang="en-US" sz="2800" dirty="0" smtClean="0">
                <a:latin typeface="Calibri" panose="020F0502020204030204" pitchFamily="34" charset="0"/>
              </a:rPr>
              <a:t>This is the key to the whole process!</a:t>
            </a:r>
          </a:p>
          <a:p>
            <a:pPr marL="457200" indent="-457200">
              <a:buFont typeface="Arial"/>
              <a:buChar char="•"/>
            </a:pPr>
            <a:endParaRPr lang="en-US" sz="2800" dirty="0">
              <a:latin typeface="Calibri" panose="020F0502020204030204" pitchFamily="34" charset="0"/>
            </a:endParaRPr>
          </a:p>
          <a:p>
            <a:pPr marL="457200" indent="-457200">
              <a:buFont typeface="Arial"/>
              <a:buChar char="•"/>
            </a:pPr>
            <a:r>
              <a:rPr lang="en-US" sz="2800" dirty="0" smtClean="0">
                <a:latin typeface="Calibri" panose="020F0502020204030204" pitchFamily="34" charset="0"/>
              </a:rPr>
              <a:t>Look at the high scoring items and think of a way to reduce that risk.</a:t>
            </a:r>
            <a:endParaRPr lang="en-US" sz="2800" dirty="0">
              <a:latin typeface="Calibri" panose="020F0502020204030204" pitchFamily="34" charset="0"/>
            </a:endParaRP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33400" y="4876800"/>
            <a:ext cx="2057400" cy="646331"/>
          </a:xfrm>
          <a:prstGeom prst="rect">
            <a:avLst/>
          </a:prstGeom>
          <a:solidFill>
            <a:srgbClr val="00009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Hazard Identification</a:t>
            </a:r>
            <a:endParaRPr lang="en-US"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endParaRPr>
          </a:p>
        </p:txBody>
      </p:sp>
      <p:sp>
        <p:nvSpPr>
          <p:cNvPr id="9" name="TextBox 8"/>
          <p:cNvSpPr txBox="1"/>
          <p:nvPr/>
        </p:nvSpPr>
        <p:spPr>
          <a:xfrm>
            <a:off x="3200400" y="4876800"/>
            <a:ext cx="2057400" cy="64633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Risk Assessment</a:t>
            </a:r>
            <a:endParaRPr lang="en-US"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
        <p:nvSpPr>
          <p:cNvPr id="10" name="TextBox 9"/>
          <p:cNvSpPr txBox="1"/>
          <p:nvPr/>
        </p:nvSpPr>
        <p:spPr>
          <a:xfrm rot="5400000">
            <a:off x="4794766" y="5035034"/>
            <a:ext cx="2057400" cy="369332"/>
          </a:xfrm>
          <a:prstGeom prst="rect">
            <a:avLst/>
          </a:prstGeom>
          <a:solidFill>
            <a:srgbClr val="FF66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MITIGATION</a:t>
            </a:r>
            <a:endParaRPr lang="en-US"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p:txBody>
      </p:sp>
      <p:sp>
        <p:nvSpPr>
          <p:cNvPr id="11" name="TextBox 10"/>
          <p:cNvSpPr txBox="1"/>
          <p:nvPr/>
        </p:nvSpPr>
        <p:spPr>
          <a:xfrm>
            <a:off x="3429000" y="4648200"/>
            <a:ext cx="1143000" cy="369332"/>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rPr>
              <a:t>GO</a:t>
            </a:r>
            <a:endParaRPr lang="en-US"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endParaRPr>
          </a:p>
        </p:txBody>
      </p:sp>
      <p:sp>
        <p:nvSpPr>
          <p:cNvPr id="12" name="TextBox 11"/>
          <p:cNvSpPr txBox="1"/>
          <p:nvPr/>
        </p:nvSpPr>
        <p:spPr>
          <a:xfrm>
            <a:off x="3429000" y="5410200"/>
            <a:ext cx="1295400" cy="36933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NO GO</a:t>
            </a:r>
            <a:endParaRPr lang="en-US"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endParaRPr>
          </a:p>
        </p:txBody>
      </p:sp>
      <p:sp>
        <p:nvSpPr>
          <p:cNvPr id="4" name="Right Arrow 3"/>
          <p:cNvSpPr/>
          <p:nvPr/>
        </p:nvSpPr>
        <p:spPr>
          <a:xfrm rot="20578830">
            <a:off x="2667000" y="4876800"/>
            <a:ext cx="685800" cy="2286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778307">
            <a:off x="2667000" y="5257800"/>
            <a:ext cx="685800" cy="2286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2667000" y="5105400"/>
            <a:ext cx="533400" cy="2286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5257800" y="5105400"/>
            <a:ext cx="381000" cy="2286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099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2"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grpId="2"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grpId="2"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1"/>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2"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fltVal val="0"/>
                                          </p:val>
                                        </p:tav>
                                        <p:tav tm="100000">
                                          <p:val>
                                            <p:strVal val="#ppt_w"/>
                                          </p:val>
                                        </p:tav>
                                      </p:tavLst>
                                    </p:anim>
                                    <p:anim calcmode="lin" valueType="num">
                                      <p:cBhvr>
                                        <p:cTn id="47" dur="1000" fill="hold"/>
                                        <p:tgtEl>
                                          <p:spTgt spid="12"/>
                                        </p:tgtEl>
                                        <p:attrNameLst>
                                          <p:attrName>ppt_h</p:attrName>
                                        </p:attrNameLst>
                                      </p:cBhvr>
                                      <p:tavLst>
                                        <p:tav tm="0">
                                          <p:val>
                                            <p:fltVal val="0"/>
                                          </p:val>
                                        </p:tav>
                                        <p:tav tm="100000">
                                          <p:val>
                                            <p:strVal val="#ppt_h"/>
                                          </p:val>
                                        </p:tav>
                                      </p:tavLst>
                                    </p:anim>
                                    <p:anim calcmode="lin" valueType="num">
                                      <p:cBhvr>
                                        <p:cTn id="4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7959E-6 3.01642E-6 L 0.28323 3.01642E-6 " pathEditMode="relative" ptsTypes="AA">
                                      <p:cBhvr>
                                        <p:cTn id="53" dur="2000" fill="hold"/>
                                        <p:tgtEl>
                                          <p:spTgt spid="11"/>
                                        </p:tgtEl>
                                        <p:attrNameLst>
                                          <p:attrName>ppt_x</p:attrName>
                                          <p:attrName>ppt_y</p:attrName>
                                        </p:attrNameLst>
                                      </p:cBhvr>
                                    </p:animMotion>
                                  </p:childTnLst>
                                </p:cTn>
                              </p:par>
                              <p:par>
                                <p:cTn id="54" presetID="0" presetClass="path" presetSubtype="0" accel="50000" decel="50000" fill="hold" grpId="0" nodeType="withEffect">
                                  <p:stCondLst>
                                    <p:cond delay="0"/>
                                  </p:stCondLst>
                                  <p:childTnLst>
                                    <p:animMotion origin="layout" path="M 5.22041E-6 6.41684E-6 L 0.28324 6.41684E-6 " pathEditMode="relative" ptsTypes="AA">
                                      <p:cBhvr>
                                        <p:cTn id="55" dur="2000" fill="hold"/>
                                        <p:tgtEl>
                                          <p:spTgt spid="12"/>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2.41236E-6 -2.72727E-6 L 0.2874 0.00555 " pathEditMode="relative" rAng="0" ptsTypes="AA">
                                      <p:cBhvr>
                                        <p:cTn id="57" dur="2000" fill="hold"/>
                                        <p:tgtEl>
                                          <p:spTgt spid="4"/>
                                        </p:tgtEl>
                                        <p:attrNameLst>
                                          <p:attrName>ppt_x</p:attrName>
                                          <p:attrName>ppt_y</p:attrName>
                                        </p:attrNameLst>
                                      </p:cBhvr>
                                      <p:rCtr x="14370" y="278"/>
                                    </p:animMotion>
                                  </p:childTnLst>
                                </p:cTn>
                              </p:par>
                              <p:par>
                                <p:cTn id="58" presetID="0" presetClass="path" presetSubtype="0" accel="50000" decel="50000" fill="hold" grpId="0" nodeType="withEffect">
                                  <p:stCondLst>
                                    <p:cond delay="0"/>
                                  </p:stCondLst>
                                  <p:childTnLst>
                                    <p:animMotion origin="layout" path="M -2.41236E-6 2.70645E-7 L 0.2874 0.00555 " pathEditMode="relative" rAng="0" ptsTypes="AA">
                                      <p:cBhvr>
                                        <p:cTn id="59" dur="2000" fill="hold"/>
                                        <p:tgtEl>
                                          <p:spTgt spid="14"/>
                                        </p:tgtEl>
                                        <p:attrNameLst>
                                          <p:attrName>ppt_x</p:attrName>
                                          <p:attrName>ppt_y</p:attrName>
                                        </p:attrNameLst>
                                      </p:cBhvr>
                                      <p:rCtr x="14370" y="278"/>
                                    </p:animMotion>
                                  </p:childTnLst>
                                </p:cTn>
                              </p:par>
                              <p:par>
                                <p:cTn id="60" presetID="26"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fade">
                                      <p:cBhvr>
                                        <p:cTn id="84" dur="1000"/>
                                        <p:tgtEl>
                                          <p:spTgt spid="2">
                                            <p:txEl>
                                              <p:pRg st="4" end="4"/>
                                            </p:txEl>
                                          </p:spTgt>
                                        </p:tgtEl>
                                      </p:cBhvr>
                                    </p:animEffect>
                                    <p:anim calcmode="lin" valueType="num">
                                      <p:cBhvr>
                                        <p:cTn id="8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par>
                                <p:cTn id="88" presetID="0" presetClass="path" presetSubtype="0" accel="50000" decel="50000" fill="hold" grpId="1" nodeType="withEffect">
                                  <p:stCondLst>
                                    <p:cond delay="0"/>
                                  </p:stCondLst>
                                  <p:childTnLst>
                                    <p:animMotion origin="layout" path="M 0.28324 -4.22623E-6 L 0.37487 -4.22623E-6 " pathEditMode="relative" rAng="0" ptsTypes="AA">
                                      <p:cBhvr>
                                        <p:cTn id="89" dur="2000" fill="hold"/>
                                        <p:tgtEl>
                                          <p:spTgt spid="11"/>
                                        </p:tgtEl>
                                        <p:attrNameLst>
                                          <p:attrName>ppt_x</p:attrName>
                                          <p:attrName>ppt_y</p:attrName>
                                        </p:attrNameLst>
                                      </p:cBhvr>
                                      <p:rCtr x="4582" y="0"/>
                                    </p:animMotion>
                                  </p:childTnLst>
                                </p:cTn>
                              </p:par>
                              <p:par>
                                <p:cTn id="90" presetID="0" presetClass="path" presetSubtype="0" accel="50000" decel="50000" fill="hold" grpId="1" nodeType="withEffect">
                                  <p:stCondLst>
                                    <p:cond delay="0"/>
                                  </p:stCondLst>
                                  <p:childTnLst>
                                    <p:animMotion origin="layout" path="M 0.28324 1.7696E-6 L 0.37487 1.7696E-6 " pathEditMode="relative" rAng="0" ptsTypes="AA">
                                      <p:cBhvr>
                                        <p:cTn id="91" dur="2000" fill="hold"/>
                                        <p:tgtEl>
                                          <p:spTgt spid="12"/>
                                        </p:tgtEl>
                                        <p:attrNameLst>
                                          <p:attrName>ppt_x</p:attrName>
                                          <p:attrName>ppt_y</p:attrName>
                                        </p:attrNameLst>
                                      </p:cBhvr>
                                      <p:rCtr x="4582" y="0"/>
                                    </p:animMotion>
                                  </p:childTnLst>
                                </p:cTn>
                              </p:par>
                              <p:par>
                                <p:cTn id="92" presetID="0" presetClass="path" presetSubtype="0" accel="50000" decel="50000" fill="hold" grpId="1" nodeType="withEffect">
                                  <p:stCondLst>
                                    <p:cond delay="0"/>
                                  </p:stCondLst>
                                  <p:childTnLst>
                                    <p:animMotion origin="layout" path="M 0.2874 0.00555 L 0.37904 0.00555 " pathEditMode="relative" rAng="0" ptsTypes="AA">
                                      <p:cBhvr>
                                        <p:cTn id="93" dur="2000" fill="hold"/>
                                        <p:tgtEl>
                                          <p:spTgt spid="4"/>
                                        </p:tgtEl>
                                        <p:attrNameLst>
                                          <p:attrName>ppt_x</p:attrName>
                                          <p:attrName>ppt_y</p:attrName>
                                        </p:attrNameLst>
                                      </p:cBhvr>
                                      <p:rCtr x="4582" y="0"/>
                                    </p:animMotion>
                                  </p:childTnLst>
                                </p:cTn>
                              </p:par>
                              <p:par>
                                <p:cTn id="94" presetID="0" presetClass="path" presetSubtype="0" accel="50000" decel="50000" fill="hold" grpId="1" nodeType="withEffect">
                                  <p:stCondLst>
                                    <p:cond delay="0"/>
                                  </p:stCondLst>
                                  <p:childTnLst>
                                    <p:animMotion origin="layout" path="M 0.2874 0.00555 L 0.37904 0.00555 " pathEditMode="relative" rAng="0" ptsTypes="AA">
                                      <p:cBhvr>
                                        <p:cTn id="95" dur="2000" fill="hold"/>
                                        <p:tgtEl>
                                          <p:spTgt spid="14"/>
                                        </p:tgtEl>
                                        <p:attrNameLst>
                                          <p:attrName>ppt_x</p:attrName>
                                          <p:attrName>ppt_y</p:attrName>
                                        </p:attrNameLst>
                                      </p:cBhvr>
                                      <p:rCtr x="4582" y="0"/>
                                    </p:animMotion>
                                  </p:childTnLst>
                                </p:cTn>
                              </p:par>
                              <p:par>
                                <p:cTn id="96" presetID="26" presetClass="entr" presetSubtype="0" fill="hold" grpId="0" nodeType="withEffect">
                                  <p:stCondLst>
                                    <p:cond delay="100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80">
                                          <p:stCondLst>
                                            <p:cond delay="0"/>
                                          </p:stCondLst>
                                        </p:cTn>
                                        <p:tgtEl>
                                          <p:spTgt spid="10"/>
                                        </p:tgtEl>
                                      </p:cBhvr>
                                    </p:animEffect>
                                    <p:anim calcmode="lin" valueType="num">
                                      <p:cBhvr>
                                        <p:cTn id="9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4" dur="26">
                                          <p:stCondLst>
                                            <p:cond delay="650"/>
                                          </p:stCondLst>
                                        </p:cTn>
                                        <p:tgtEl>
                                          <p:spTgt spid="10"/>
                                        </p:tgtEl>
                                      </p:cBhvr>
                                      <p:to x="100000" y="60000"/>
                                    </p:animScale>
                                    <p:animScale>
                                      <p:cBhvr>
                                        <p:cTn id="105" dur="166" decel="50000">
                                          <p:stCondLst>
                                            <p:cond delay="676"/>
                                          </p:stCondLst>
                                        </p:cTn>
                                        <p:tgtEl>
                                          <p:spTgt spid="10"/>
                                        </p:tgtEl>
                                      </p:cBhvr>
                                      <p:to x="100000" y="100000"/>
                                    </p:animScale>
                                    <p:animScale>
                                      <p:cBhvr>
                                        <p:cTn id="106" dur="26">
                                          <p:stCondLst>
                                            <p:cond delay="1312"/>
                                          </p:stCondLst>
                                        </p:cTn>
                                        <p:tgtEl>
                                          <p:spTgt spid="10"/>
                                        </p:tgtEl>
                                      </p:cBhvr>
                                      <p:to x="100000" y="80000"/>
                                    </p:animScale>
                                    <p:animScale>
                                      <p:cBhvr>
                                        <p:cTn id="107" dur="166" decel="50000">
                                          <p:stCondLst>
                                            <p:cond delay="1338"/>
                                          </p:stCondLst>
                                        </p:cTn>
                                        <p:tgtEl>
                                          <p:spTgt spid="10"/>
                                        </p:tgtEl>
                                      </p:cBhvr>
                                      <p:to x="100000" y="100000"/>
                                    </p:animScale>
                                    <p:animScale>
                                      <p:cBhvr>
                                        <p:cTn id="108" dur="26">
                                          <p:stCondLst>
                                            <p:cond delay="1642"/>
                                          </p:stCondLst>
                                        </p:cTn>
                                        <p:tgtEl>
                                          <p:spTgt spid="10"/>
                                        </p:tgtEl>
                                      </p:cBhvr>
                                      <p:to x="100000" y="90000"/>
                                    </p:animScale>
                                    <p:animScale>
                                      <p:cBhvr>
                                        <p:cTn id="109" dur="166" decel="50000">
                                          <p:stCondLst>
                                            <p:cond delay="1668"/>
                                          </p:stCondLst>
                                        </p:cTn>
                                        <p:tgtEl>
                                          <p:spTgt spid="10"/>
                                        </p:tgtEl>
                                      </p:cBhvr>
                                      <p:to x="100000" y="100000"/>
                                    </p:animScale>
                                    <p:animScale>
                                      <p:cBhvr>
                                        <p:cTn id="110" dur="26">
                                          <p:stCondLst>
                                            <p:cond delay="1808"/>
                                          </p:stCondLst>
                                        </p:cTn>
                                        <p:tgtEl>
                                          <p:spTgt spid="10"/>
                                        </p:tgtEl>
                                      </p:cBhvr>
                                      <p:to x="100000" y="95000"/>
                                    </p:animScale>
                                    <p:animScale>
                                      <p:cBhvr>
                                        <p:cTn id="111" dur="166" decel="50000">
                                          <p:stCondLst>
                                            <p:cond delay="1834"/>
                                          </p:stCondLst>
                                        </p:cTn>
                                        <p:tgtEl>
                                          <p:spTgt spid="10"/>
                                        </p:tgtEl>
                                      </p:cBhvr>
                                      <p:to x="100000" y="100000"/>
                                    </p:animScale>
                                  </p:childTnLst>
                                </p:cTn>
                              </p:par>
                            </p:childTnLst>
                          </p:cTn>
                        </p:par>
                        <p:par>
                          <p:cTn id="112" fill="hold">
                            <p:stCondLst>
                              <p:cond delay="3000"/>
                            </p:stCondLst>
                            <p:childTnLst>
                              <p:par>
                                <p:cTn id="113" presetID="22" presetClass="entr" presetSubtype="8"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left)">
                                      <p:cBhvr>
                                        <p:cTn id="1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9" grpId="0" animBg="1"/>
      <p:bldP spid="10" grpId="0" animBg="1"/>
      <p:bldP spid="11" grpId="0" animBg="1"/>
      <p:bldP spid="11" grpId="1" animBg="1"/>
      <p:bldP spid="11" grpId="2" animBg="1"/>
      <p:bldP spid="12" grpId="0" animBg="1"/>
      <p:bldP spid="12" grpId="1" animBg="1"/>
      <p:bldP spid="12" grpId="2" animBg="1"/>
      <p:bldP spid="4" grpId="0" animBg="1"/>
      <p:bldP spid="4" grpId="1" animBg="1"/>
      <p:bldP spid="4" grpId="2" animBg="1"/>
      <p:bldP spid="14" grpId="0" animBg="1"/>
      <p:bldP spid="14" grpId="1" animBg="1"/>
      <p:bldP spid="14" grpId="2"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21</a:t>
            </a:fld>
            <a:endParaRPr lang="en-US" dirty="0">
              <a:solidFill>
                <a:prstClr val="black">
                  <a:tint val="75000"/>
                </a:prstClr>
              </a:solidFill>
            </a:endParaRPr>
          </a:p>
        </p:txBody>
      </p:sp>
      <p:sp>
        <p:nvSpPr>
          <p:cNvPr id="2" name="Rectangle 1"/>
          <p:cNvSpPr/>
          <p:nvPr/>
        </p:nvSpPr>
        <p:spPr>
          <a:xfrm>
            <a:off x="381000" y="1371600"/>
            <a:ext cx="5181600" cy="4893647"/>
          </a:xfrm>
          <a:prstGeom prst="rect">
            <a:avLst/>
          </a:prstGeom>
        </p:spPr>
        <p:txBody>
          <a:bodyPr wrap="square">
            <a:spAutoFit/>
          </a:bodyPr>
          <a:lstStyle/>
          <a:p>
            <a:r>
              <a:rPr lang="en-US" sz="2400" dirty="0" smtClean="0">
                <a:latin typeface="Calibri" panose="020F0502020204030204" pitchFamily="34" charset="0"/>
              </a:rPr>
              <a:t>Examples </a:t>
            </a:r>
            <a:r>
              <a:rPr lang="en-US" sz="2400" dirty="0">
                <a:latin typeface="Calibri" panose="020F0502020204030204" pitchFamily="34" charset="0"/>
              </a:rPr>
              <a:t>may include: </a:t>
            </a:r>
            <a:endParaRPr lang="en-US" sz="2400" dirty="0" smtClean="0">
              <a:latin typeface="Calibri" panose="020F0502020204030204" pitchFamily="34" charset="0"/>
            </a:endParaRPr>
          </a:p>
          <a:p>
            <a:endParaRPr lang="en-US" sz="2400" dirty="0" smtClean="0">
              <a:latin typeface="Calibri" panose="020F0502020204030204" pitchFamily="34" charset="0"/>
            </a:endParaRPr>
          </a:p>
          <a:p>
            <a:pPr marL="342900" indent="-342900">
              <a:buClr>
                <a:srgbClr val="FF0000"/>
              </a:buClr>
              <a:buFont typeface="Wingdings" charset="2"/>
              <a:buChar char="ü"/>
            </a:pPr>
            <a:r>
              <a:rPr lang="en-US" sz="2400" dirty="0">
                <a:latin typeface="Calibri" panose="020F0502020204030204" pitchFamily="34" charset="0"/>
              </a:rPr>
              <a:t>D</a:t>
            </a:r>
            <a:r>
              <a:rPr lang="en-US" sz="2400" dirty="0" smtClean="0">
                <a:latin typeface="Calibri" panose="020F0502020204030204" pitchFamily="34" charset="0"/>
              </a:rPr>
              <a:t>ifferent route </a:t>
            </a:r>
          </a:p>
          <a:p>
            <a:pPr marL="342900" indent="-342900">
              <a:buClr>
                <a:srgbClr val="FF0000"/>
              </a:buClr>
              <a:buFont typeface="Wingdings" charset="2"/>
              <a:buChar char="ü"/>
            </a:pPr>
            <a:r>
              <a:rPr lang="en-US" sz="2400" dirty="0" smtClean="0">
                <a:latin typeface="Calibri" panose="020F0502020204030204" pitchFamily="34" charset="0"/>
              </a:rPr>
              <a:t>Delaying </a:t>
            </a:r>
            <a:r>
              <a:rPr lang="en-US" sz="2400" dirty="0">
                <a:latin typeface="Calibri" panose="020F0502020204030204" pitchFamily="34" charset="0"/>
              </a:rPr>
              <a:t>the </a:t>
            </a:r>
            <a:r>
              <a:rPr lang="en-US" sz="2400" dirty="0" smtClean="0">
                <a:latin typeface="Calibri" panose="020F0502020204030204" pitchFamily="34" charset="0"/>
              </a:rPr>
              <a:t>flight </a:t>
            </a:r>
          </a:p>
          <a:p>
            <a:pPr marL="342900" indent="-342900">
              <a:buClr>
                <a:srgbClr val="FF0000"/>
              </a:buClr>
              <a:buFont typeface="Wingdings" charset="2"/>
              <a:buChar char="ü"/>
            </a:pPr>
            <a:r>
              <a:rPr lang="en-US" sz="2400" dirty="0" smtClean="0">
                <a:latin typeface="Calibri" panose="020F0502020204030204" pitchFamily="34" charset="0"/>
              </a:rPr>
              <a:t>Additional equipment </a:t>
            </a:r>
          </a:p>
          <a:p>
            <a:pPr marL="342900" indent="-342900">
              <a:buClr>
                <a:srgbClr val="FF0000"/>
              </a:buClr>
              <a:buFont typeface="Wingdings" charset="2"/>
              <a:buChar char="ü"/>
            </a:pPr>
            <a:r>
              <a:rPr lang="en-US" sz="2400" dirty="0" smtClean="0">
                <a:latin typeface="Calibri" panose="020F0502020204030204" pitchFamily="34" charset="0"/>
              </a:rPr>
              <a:t>Changing </a:t>
            </a:r>
            <a:r>
              <a:rPr lang="en-US" sz="2400" dirty="0">
                <a:latin typeface="Calibri" panose="020F0502020204030204" pitchFamily="34" charset="0"/>
              </a:rPr>
              <a:t>flight </a:t>
            </a:r>
            <a:r>
              <a:rPr lang="en-US" sz="2400" dirty="0" smtClean="0">
                <a:latin typeface="Calibri" panose="020F0502020204030204" pitchFamily="34" charset="0"/>
              </a:rPr>
              <a:t>crews</a:t>
            </a:r>
            <a:r>
              <a:rPr lang="en-US" sz="2400" dirty="0">
                <a:latin typeface="Calibri" panose="020F0502020204030204" pitchFamily="34" charset="0"/>
              </a:rPr>
              <a:t> </a:t>
            </a:r>
            <a:endParaRPr lang="en-US" sz="2400" dirty="0" smtClean="0">
              <a:latin typeface="Calibri" panose="020F0502020204030204" pitchFamily="34" charset="0"/>
            </a:endParaRPr>
          </a:p>
          <a:p>
            <a:pPr marL="342900" indent="-342900">
              <a:buClr>
                <a:srgbClr val="FF0000"/>
              </a:buClr>
              <a:buFont typeface="Wingdings" charset="2"/>
              <a:buChar char="ü"/>
            </a:pPr>
            <a:r>
              <a:rPr lang="en-US" sz="2400" dirty="0" smtClean="0">
                <a:latin typeface="Calibri" panose="020F0502020204030204" pitchFamily="34" charset="0"/>
              </a:rPr>
              <a:t>Designating </a:t>
            </a:r>
            <a:r>
              <a:rPr lang="en-US" sz="2400" dirty="0">
                <a:latin typeface="Calibri" panose="020F0502020204030204" pitchFamily="34" charset="0"/>
              </a:rPr>
              <a:t>alternate landing </a:t>
            </a:r>
            <a:r>
              <a:rPr lang="en-US" sz="2400" dirty="0" smtClean="0">
                <a:latin typeface="Calibri" panose="020F0502020204030204" pitchFamily="34" charset="0"/>
              </a:rPr>
              <a:t>areas</a:t>
            </a:r>
            <a:r>
              <a:rPr lang="en-US" sz="2400" dirty="0">
                <a:latin typeface="Calibri" panose="020F0502020204030204" pitchFamily="34" charset="0"/>
              </a:rPr>
              <a:t> </a:t>
            </a:r>
            <a:endParaRPr lang="en-US" sz="2400" dirty="0" smtClean="0">
              <a:latin typeface="Calibri" panose="020F0502020204030204" pitchFamily="34" charset="0"/>
            </a:endParaRPr>
          </a:p>
          <a:p>
            <a:pPr marL="342900" indent="-342900">
              <a:buClr>
                <a:srgbClr val="FF0000"/>
              </a:buClr>
              <a:buFont typeface="Wingdings" charset="2"/>
              <a:buChar char="ü"/>
            </a:pPr>
            <a:r>
              <a:rPr lang="en-US" sz="2400" dirty="0" smtClean="0">
                <a:latin typeface="Calibri" panose="020F0502020204030204" pitchFamily="34" charset="0"/>
              </a:rPr>
              <a:t>Getting </a:t>
            </a:r>
            <a:r>
              <a:rPr lang="en-US" sz="2400" dirty="0">
                <a:latin typeface="Calibri" panose="020F0502020204030204" pitchFamily="34" charset="0"/>
              </a:rPr>
              <a:t>additional </a:t>
            </a:r>
            <a:r>
              <a:rPr lang="en-US" sz="2400" dirty="0" smtClean="0">
                <a:latin typeface="Calibri" panose="020F0502020204030204" pitchFamily="34" charset="0"/>
              </a:rPr>
              <a:t>information</a:t>
            </a:r>
            <a:endParaRPr lang="en-US" sz="2400" dirty="0">
              <a:latin typeface="Calibri" panose="020F0502020204030204" pitchFamily="34" charset="0"/>
            </a:endParaRPr>
          </a:p>
          <a:p>
            <a:pPr marL="342900" indent="-342900">
              <a:buClr>
                <a:srgbClr val="FF0000"/>
              </a:buClr>
              <a:buFont typeface="Wingdings" charset="2"/>
              <a:buChar char="ü"/>
            </a:pPr>
            <a:r>
              <a:rPr lang="en-US" sz="2400" dirty="0" smtClean="0">
                <a:latin typeface="Calibri" panose="020F0502020204030204" pitchFamily="34" charset="0"/>
              </a:rPr>
              <a:t>Setting higher limits for training maneuvers</a:t>
            </a:r>
          </a:p>
          <a:p>
            <a:pPr marL="342900" indent="-342900">
              <a:buClr>
                <a:srgbClr val="FF0000"/>
              </a:buClr>
              <a:buFont typeface="Wingdings" charset="2"/>
              <a:buChar char="ü"/>
            </a:pPr>
            <a:r>
              <a:rPr lang="en-US" sz="2400" dirty="0" smtClean="0">
                <a:latin typeface="Calibri" panose="020F0502020204030204" pitchFamily="34" charset="0"/>
              </a:rPr>
              <a:t>Reviewing procedures</a:t>
            </a:r>
          </a:p>
          <a:p>
            <a:pPr marL="342900" indent="-342900">
              <a:buClr>
                <a:srgbClr val="FF0000"/>
              </a:buClr>
              <a:buFont typeface="Wingdings" charset="2"/>
              <a:buChar char="ü"/>
            </a:pPr>
            <a:r>
              <a:rPr lang="en-US" sz="2400" dirty="0" smtClean="0">
                <a:latin typeface="Calibri" panose="020F0502020204030204" pitchFamily="34" charset="0"/>
              </a:rPr>
              <a:t>Consulting other flight crews</a:t>
            </a:r>
          </a:p>
          <a:p>
            <a:pPr marL="342900" indent="-342900">
              <a:buClr>
                <a:srgbClr val="FF0000"/>
              </a:buClr>
              <a:buFont typeface="Wingdings" charset="2"/>
              <a:buChar char="ü"/>
            </a:pPr>
            <a:r>
              <a:rPr lang="en-US" sz="2400" dirty="0" smtClean="0">
                <a:latin typeface="Calibri" panose="020F0502020204030204" pitchFamily="34" charset="0"/>
              </a:rPr>
              <a:t>Many, many more….</a:t>
            </a: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8" name="Picture 7" descr="Screen Shot 2015-02-12 at 2.27.07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0200" y="1524000"/>
            <a:ext cx="3352800" cy="4779098"/>
          </a:xfrm>
          <a:prstGeom prst="rect">
            <a:avLst/>
          </a:prstGeom>
        </p:spPr>
      </p:pic>
      <p:pic>
        <p:nvPicPr>
          <p:cNvPr id="9" name="Picture 8" descr="Screen Shot 2015-02-12 at 2.27.07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05292" y="1524000"/>
            <a:ext cx="3721452" cy="4800600"/>
          </a:xfrm>
          <a:prstGeom prst="rect">
            <a:avLst/>
          </a:prstGeom>
        </p:spPr>
      </p:pic>
    </p:spTree>
    <p:extLst>
      <p:ext uri="{BB962C8B-B14F-4D97-AF65-F5344CB8AC3E}">
        <p14:creationId xmlns:p14="http://schemas.microsoft.com/office/powerpoint/2010/main" val="4078451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100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100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par>
                                <p:cTn id="32" presetID="10" presetClass="entr" presetSubtype="0" fill="hold" nodeType="withEffect">
                                  <p:stCondLst>
                                    <p:cond delay="100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500"/>
                                        <p:tgtEl>
                                          <p:spTgt spid="2">
                                            <p:txEl>
                                              <p:pRg st="10" end="10"/>
                                            </p:txEl>
                                          </p:spTgt>
                                        </p:tgtEl>
                                      </p:cBhvr>
                                    </p:animEffect>
                                  </p:childTnLst>
                                </p:cTn>
                              </p:par>
                              <p:par>
                                <p:cTn id="35" presetID="10" presetClass="entr" presetSubtype="0" fill="hold" nodeType="withEffect">
                                  <p:stCondLst>
                                    <p:cond delay="100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22</a:t>
            </a:fld>
            <a:endParaRPr lang="en-US" dirty="0">
              <a:solidFill>
                <a:prstClr val="black">
                  <a:tint val="75000"/>
                </a:prstClr>
              </a:solidFill>
            </a:endParaRPr>
          </a:p>
        </p:txBody>
      </p:sp>
      <p:sp>
        <p:nvSpPr>
          <p:cNvPr id="2" name="Rectangle 1"/>
          <p:cNvSpPr/>
          <p:nvPr/>
        </p:nvSpPr>
        <p:spPr>
          <a:xfrm>
            <a:off x="0" y="1447800"/>
            <a:ext cx="8610600" cy="2677656"/>
          </a:xfrm>
          <a:prstGeom prst="rect">
            <a:avLst/>
          </a:prstGeom>
        </p:spPr>
        <p:txBody>
          <a:bodyPr wrap="square">
            <a:spAutoFit/>
          </a:bodyPr>
          <a:lstStyle/>
          <a:p>
            <a:endParaRPr lang="en-US" sz="2400" dirty="0">
              <a:latin typeface="Calibri" panose="020F0502020204030204" pitchFamily="34" charset="0"/>
            </a:endParaRPr>
          </a:p>
          <a:p>
            <a:pPr marL="342900" indent="-342900">
              <a:buFont typeface="Arial"/>
              <a:buChar char="•"/>
            </a:pPr>
            <a:r>
              <a:rPr lang="en-US" sz="2400" dirty="0">
                <a:latin typeface="Calibri" panose="020F0502020204030204" pitchFamily="34" charset="0"/>
              </a:rPr>
              <a:t>When this process is done, not only will you have lowered risk, but you will have also put the entire crew on the same page for the upcoming flight</a:t>
            </a:r>
            <a:r>
              <a:rPr lang="en-US" sz="2400" dirty="0" smtClean="0">
                <a:latin typeface="Calibri" panose="020F0502020204030204" pitchFamily="34" charset="0"/>
              </a:rPr>
              <a:t>.</a:t>
            </a:r>
          </a:p>
          <a:p>
            <a:pPr marL="342900" indent="-342900">
              <a:buFont typeface="Arial"/>
              <a:buChar char="•"/>
            </a:pPr>
            <a:endParaRPr lang="en-US" sz="2400" dirty="0">
              <a:latin typeface="Calibri" panose="020F0502020204030204" pitchFamily="34" charset="0"/>
            </a:endParaRPr>
          </a:p>
          <a:p>
            <a:pPr marL="342900" indent="-342900">
              <a:buFont typeface="Arial"/>
              <a:buChar char="•"/>
            </a:pPr>
            <a:r>
              <a:rPr lang="en-US" sz="2400" dirty="0" smtClean="0">
                <a:latin typeface="Calibri" panose="020F0502020204030204" pitchFamily="34" charset="0"/>
              </a:rPr>
              <a:t>You may even find a way to get a job done that you would have otherwise turned down…</a:t>
            </a:r>
            <a:endParaRPr lang="en-US" sz="2400" dirty="0">
              <a:latin typeface="Calibri" panose="020F0502020204030204" pitchFamily="34" charset="0"/>
            </a:endParaRP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3" name="Picture 2" descr="Screen Shot 2015-02-17 at 10.33.3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4267200"/>
            <a:ext cx="5390930" cy="2200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611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5800" y="4343400"/>
            <a:ext cx="81534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85800" y="2895600"/>
            <a:ext cx="81534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23</a:t>
            </a:fld>
            <a:endParaRPr lang="en-US" dirty="0">
              <a:solidFill>
                <a:prstClr val="black">
                  <a:tint val="75000"/>
                </a:prstClr>
              </a:solidFill>
            </a:endParaRPr>
          </a:p>
        </p:txBody>
      </p:sp>
      <p:sp>
        <p:nvSpPr>
          <p:cNvPr id="2" name="Rectangle 1"/>
          <p:cNvSpPr/>
          <p:nvPr/>
        </p:nvSpPr>
        <p:spPr>
          <a:xfrm>
            <a:off x="304800" y="1600200"/>
            <a:ext cx="8610600" cy="3970318"/>
          </a:xfrm>
          <a:prstGeom prst="rect">
            <a:avLst/>
          </a:prstGeom>
        </p:spPr>
        <p:txBody>
          <a:bodyPr wrap="square">
            <a:spAutoFit/>
          </a:bodyPr>
          <a:lstStyle/>
          <a:p>
            <a:r>
              <a:rPr lang="en-US" sz="2800" dirty="0" smtClean="0">
                <a:latin typeface="Calibri" panose="020F0502020204030204" pitchFamily="34" charset="0"/>
              </a:rPr>
              <a:t>If </a:t>
            </a:r>
            <a:r>
              <a:rPr lang="en-US" sz="2800" dirty="0">
                <a:latin typeface="Calibri" panose="020F0502020204030204" pitchFamily="34" charset="0"/>
              </a:rPr>
              <a:t>your operation flies unscheduled flights your FRAT should include ‘static’ and a ‘dynamic’ </a:t>
            </a:r>
            <a:r>
              <a:rPr lang="en-US" sz="2800" dirty="0" smtClean="0">
                <a:latin typeface="Calibri" panose="020F0502020204030204" pitchFamily="34" charset="0"/>
              </a:rPr>
              <a:t>sections.</a:t>
            </a:r>
          </a:p>
          <a:p>
            <a:endParaRPr lang="en-US" sz="2800" dirty="0">
              <a:latin typeface="Calibri" panose="020F0502020204030204" pitchFamily="34" charset="0"/>
            </a:endParaRPr>
          </a:p>
          <a:p>
            <a:pPr marL="800100" indent="-342900">
              <a:buFont typeface="Arial" panose="020B0604020202020204" pitchFamily="34" charset="0"/>
              <a:buChar char="•"/>
            </a:pPr>
            <a:r>
              <a:rPr lang="en-US" sz="2400" dirty="0" smtClean="0">
                <a:latin typeface="Calibri" panose="020F0502020204030204" pitchFamily="34" charset="0"/>
              </a:rPr>
              <a:t>The </a:t>
            </a:r>
            <a:r>
              <a:rPr lang="en-US" sz="2400" dirty="0">
                <a:latin typeface="Calibri" panose="020F0502020204030204" pitchFamily="34" charset="0"/>
              </a:rPr>
              <a:t>static section includes the elements that are unlikely to change throughout the day.  This will usually be the bulk of your FRAT and can be filled out at the beginning of a </a:t>
            </a:r>
            <a:r>
              <a:rPr lang="en-US" sz="2400" dirty="0" smtClean="0">
                <a:latin typeface="Calibri" panose="020F0502020204030204" pitchFamily="34" charset="0"/>
              </a:rPr>
              <a:t>shift.</a:t>
            </a:r>
          </a:p>
          <a:p>
            <a:pPr marL="800100" indent="-342900">
              <a:buFont typeface="Arial" panose="020B0604020202020204" pitchFamily="34" charset="0"/>
              <a:buChar char="•"/>
            </a:pPr>
            <a:endParaRPr lang="en-US" sz="2400" dirty="0">
              <a:latin typeface="Calibri" panose="020F0502020204030204" pitchFamily="34" charset="0"/>
            </a:endParaRPr>
          </a:p>
          <a:p>
            <a:pPr marL="800100" indent="-342900">
              <a:buFont typeface="Arial" panose="020B0604020202020204" pitchFamily="34" charset="0"/>
              <a:buChar char="•"/>
            </a:pPr>
            <a:r>
              <a:rPr lang="en-US" sz="2400" dirty="0" smtClean="0">
                <a:latin typeface="Calibri" panose="020F0502020204030204" pitchFamily="34" charset="0"/>
              </a:rPr>
              <a:t>The </a:t>
            </a:r>
            <a:r>
              <a:rPr lang="en-US" sz="2400" dirty="0">
                <a:latin typeface="Calibri" panose="020F0502020204030204" pitchFamily="34" charset="0"/>
              </a:rPr>
              <a:t>dynamic section includes those items that can only be filled out when the time and </a:t>
            </a:r>
            <a:r>
              <a:rPr lang="en-US" sz="2400" dirty="0" smtClean="0">
                <a:latin typeface="Calibri" panose="020F0502020204030204" pitchFamily="34" charset="0"/>
              </a:rPr>
              <a:t>specifics </a:t>
            </a:r>
            <a:r>
              <a:rPr lang="en-US" sz="2400" dirty="0">
                <a:latin typeface="Calibri" panose="020F0502020204030204" pitchFamily="34" charset="0"/>
              </a:rPr>
              <a:t>of a flight are known, often just before the flight. </a:t>
            </a: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7682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2" end="2"/>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4" end="4"/>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24</a:t>
            </a:fld>
            <a:endParaRPr lang="en-US" dirty="0">
              <a:solidFill>
                <a:prstClr val="black">
                  <a:tint val="75000"/>
                </a:prstClr>
              </a:solidFill>
            </a:endParaRPr>
          </a:p>
        </p:txBody>
      </p:sp>
      <p:sp>
        <p:nvSpPr>
          <p:cNvPr id="2" name="Rectangle 1"/>
          <p:cNvSpPr/>
          <p:nvPr/>
        </p:nvSpPr>
        <p:spPr>
          <a:xfrm>
            <a:off x="304800" y="1905000"/>
            <a:ext cx="8610600" cy="2369880"/>
          </a:xfrm>
          <a:prstGeom prst="rect">
            <a:avLst/>
          </a:prstGeom>
        </p:spPr>
        <p:txBody>
          <a:bodyPr wrap="square">
            <a:spAutoFit/>
          </a:bodyPr>
          <a:lstStyle/>
          <a:p>
            <a:r>
              <a:rPr lang="en-US" sz="3200" b="1" dirty="0">
                <a:latin typeface="Calibri" panose="020F0502020204030204" pitchFamily="34" charset="0"/>
              </a:rPr>
              <a:t>What do I do with the final score?</a:t>
            </a:r>
            <a:endParaRPr lang="en-US" sz="3200" dirty="0">
              <a:latin typeface="Calibri" panose="020F0502020204030204" pitchFamily="34" charset="0"/>
            </a:endParaRPr>
          </a:p>
          <a:p>
            <a:endParaRPr lang="en-US" sz="3200" dirty="0" smtClean="0">
              <a:latin typeface="Calibri" panose="020F0502020204030204" pitchFamily="34" charset="0"/>
            </a:endParaRPr>
          </a:p>
          <a:p>
            <a:r>
              <a:rPr lang="en-US" sz="2800" dirty="0" smtClean="0">
                <a:latin typeface="Calibri" panose="020F0502020204030204" pitchFamily="34" charset="0"/>
              </a:rPr>
              <a:t>The </a:t>
            </a:r>
            <a:r>
              <a:rPr lang="en-US" sz="2800" dirty="0">
                <a:latin typeface="Calibri" panose="020F0502020204030204" pitchFamily="34" charset="0"/>
              </a:rPr>
              <a:t>FRAT/GRAT should have three possible score ranges. These are often grouped into Green, Yellow and Red sections</a:t>
            </a:r>
            <a:r>
              <a:rPr lang="en-US" sz="2800" dirty="0" smtClean="0">
                <a:latin typeface="Calibri" panose="020F0502020204030204" pitchFamily="34" charset="0"/>
              </a:rPr>
              <a:t>.</a:t>
            </a:r>
            <a:endParaRPr lang="en-US" sz="2800" dirty="0">
              <a:latin typeface="Calibri" panose="020F0502020204030204" pitchFamily="34" charset="0"/>
            </a:endParaRP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3988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25</a:t>
            </a:fld>
            <a:endParaRPr lang="en-US" dirty="0">
              <a:solidFill>
                <a:prstClr val="black">
                  <a:tint val="75000"/>
                </a:prstClr>
              </a:solidFill>
            </a:endParaRPr>
          </a:p>
        </p:txBody>
      </p:sp>
      <p:sp>
        <p:nvSpPr>
          <p:cNvPr id="2" name="Rectangle 1"/>
          <p:cNvSpPr/>
          <p:nvPr/>
        </p:nvSpPr>
        <p:spPr>
          <a:xfrm>
            <a:off x="304800" y="1600200"/>
            <a:ext cx="8610600" cy="2616101"/>
          </a:xfrm>
          <a:prstGeom prst="rect">
            <a:avLst/>
          </a:prstGeom>
        </p:spPr>
        <p:txBody>
          <a:bodyPr wrap="square">
            <a:spAutoFit/>
          </a:bodyPr>
          <a:lstStyle/>
          <a:p>
            <a:r>
              <a:rPr lang="en-US" sz="2800" b="1" dirty="0">
                <a:latin typeface="Calibri" panose="020F0502020204030204" pitchFamily="34" charset="0"/>
              </a:rPr>
              <a:t>What do I do with the final score?</a:t>
            </a:r>
            <a:endParaRPr lang="en-US" sz="2800" dirty="0">
              <a:latin typeface="Calibri" panose="020F0502020204030204" pitchFamily="34" charset="0"/>
            </a:endParaRPr>
          </a:p>
          <a:p>
            <a:endParaRPr lang="en-US" sz="2400" b="1" u="sng" dirty="0">
              <a:solidFill>
                <a:srgbClr val="00B050"/>
              </a:solidFill>
              <a:latin typeface="Calibri" panose="020F0502020204030204" pitchFamily="34" charset="0"/>
            </a:endParaRPr>
          </a:p>
          <a:p>
            <a:r>
              <a:rPr lang="en-US" sz="2800" b="1" u="sng" dirty="0" smtClean="0">
                <a:solidFill>
                  <a:srgbClr val="00B050"/>
                </a:solidFill>
                <a:latin typeface="Calibri" panose="020F0502020204030204" pitchFamily="34" charset="0"/>
              </a:rPr>
              <a:t>Green</a:t>
            </a:r>
            <a:r>
              <a:rPr lang="en-US" sz="2800" dirty="0" smtClean="0">
                <a:solidFill>
                  <a:srgbClr val="00B050"/>
                </a:solidFill>
                <a:latin typeface="Calibri" panose="020F0502020204030204" pitchFamily="34" charset="0"/>
              </a:rPr>
              <a:t> </a:t>
            </a:r>
            <a:r>
              <a:rPr lang="en-US" sz="2800" dirty="0">
                <a:latin typeface="Calibri" panose="020F0502020204030204" pitchFamily="34" charset="0"/>
              </a:rPr>
              <a:t>– Go </a:t>
            </a:r>
            <a:r>
              <a:rPr lang="en-US" sz="2800" dirty="0" smtClean="0">
                <a:latin typeface="Calibri" panose="020F0502020204030204" pitchFamily="34" charset="0"/>
              </a:rPr>
              <a:t>fly!</a:t>
            </a:r>
          </a:p>
          <a:p>
            <a:endParaRPr lang="en-US" sz="2800" dirty="0" smtClean="0">
              <a:latin typeface="Calibri" panose="020F0502020204030204" pitchFamily="34" charset="0"/>
            </a:endParaRPr>
          </a:p>
          <a:p>
            <a:pPr marL="800100" indent="-342900">
              <a:buFont typeface="Arial" panose="020B0604020202020204" pitchFamily="34" charset="0"/>
              <a:buChar char="•"/>
            </a:pPr>
            <a:r>
              <a:rPr lang="en-US" sz="2800" dirty="0" smtClean="0">
                <a:latin typeface="Calibri" panose="020F0502020204030204" pitchFamily="34" charset="0"/>
              </a:rPr>
              <a:t>The </a:t>
            </a:r>
            <a:r>
              <a:rPr lang="en-US" sz="2800" dirty="0">
                <a:latin typeface="Calibri" panose="020F0502020204030204" pitchFamily="34" charset="0"/>
              </a:rPr>
              <a:t>pilot/crew still want to discuss what the highest scoring risks are and attempt to mitigate those risks. </a:t>
            </a: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9567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895600"/>
            <a:ext cx="8229600" cy="1219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57200" y="4267200"/>
            <a:ext cx="82296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57200" y="5257800"/>
            <a:ext cx="822960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26</a:t>
            </a:fld>
            <a:endParaRPr lang="en-US" dirty="0">
              <a:solidFill>
                <a:prstClr val="black">
                  <a:tint val="75000"/>
                </a:prstClr>
              </a:solidFill>
            </a:endParaRPr>
          </a:p>
        </p:txBody>
      </p:sp>
      <p:sp>
        <p:nvSpPr>
          <p:cNvPr id="2" name="Rectangle 1"/>
          <p:cNvSpPr/>
          <p:nvPr/>
        </p:nvSpPr>
        <p:spPr>
          <a:xfrm>
            <a:off x="76200" y="1524000"/>
            <a:ext cx="8610600" cy="4862870"/>
          </a:xfrm>
          <a:prstGeom prst="rect">
            <a:avLst/>
          </a:prstGeom>
        </p:spPr>
        <p:txBody>
          <a:bodyPr wrap="square">
            <a:spAutoFit/>
          </a:bodyPr>
          <a:lstStyle/>
          <a:p>
            <a:r>
              <a:rPr lang="en-US" sz="2800" b="1" dirty="0">
                <a:latin typeface="Calibri" panose="020F0502020204030204" pitchFamily="34" charset="0"/>
              </a:rPr>
              <a:t>What do I do with the final score?</a:t>
            </a:r>
            <a:endParaRPr lang="en-US" sz="2800" dirty="0">
              <a:latin typeface="Calibri" panose="020F0502020204030204" pitchFamily="34" charset="0"/>
            </a:endParaRPr>
          </a:p>
          <a:p>
            <a:r>
              <a:rPr lang="en-US" sz="2400" dirty="0">
                <a:latin typeface="Calibri" panose="020F0502020204030204" pitchFamily="34" charset="0"/>
              </a:rPr>
              <a:t> </a:t>
            </a:r>
          </a:p>
          <a:p>
            <a:r>
              <a:rPr lang="en-US" sz="2800" b="1" u="sng" dirty="0" smtClean="0">
                <a:solidFill>
                  <a:srgbClr val="FFFF00"/>
                </a:solidFill>
                <a:latin typeface="Calibri" panose="020F0502020204030204" pitchFamily="34" charset="0"/>
              </a:rPr>
              <a:t>Yellow</a:t>
            </a:r>
            <a:r>
              <a:rPr lang="en-US" sz="2800" dirty="0" smtClean="0">
                <a:solidFill>
                  <a:srgbClr val="FFFF00"/>
                </a:solidFill>
                <a:latin typeface="Calibri" panose="020F0502020204030204" pitchFamily="34" charset="0"/>
              </a:rPr>
              <a:t> </a:t>
            </a:r>
            <a:r>
              <a:rPr lang="en-US" sz="2800" dirty="0" smtClean="0">
                <a:latin typeface="Calibri" panose="020F0502020204030204" pitchFamily="34" charset="0"/>
              </a:rPr>
              <a:t>– </a:t>
            </a:r>
            <a:r>
              <a:rPr lang="en-US" sz="2800" dirty="0">
                <a:latin typeface="Calibri" panose="020F0502020204030204" pitchFamily="34" charset="0"/>
              </a:rPr>
              <a:t>Try to mitigate some of the higher scoring </a:t>
            </a:r>
            <a:r>
              <a:rPr lang="en-US" sz="2800" dirty="0" smtClean="0">
                <a:latin typeface="Calibri" panose="020F0502020204030204" pitchFamily="34" charset="0"/>
              </a:rPr>
              <a:t>items.</a:t>
            </a:r>
          </a:p>
          <a:p>
            <a:endParaRPr lang="en-US" sz="1000" dirty="0" smtClean="0">
              <a:latin typeface="Calibri" panose="020F0502020204030204" pitchFamily="34" charset="0"/>
            </a:endParaRPr>
          </a:p>
          <a:p>
            <a:pPr marL="800100" indent="-342900">
              <a:buFont typeface="Arial" panose="020B0604020202020204" pitchFamily="34" charset="0"/>
              <a:buChar char="•"/>
            </a:pPr>
            <a:r>
              <a:rPr lang="en-US" sz="2000" dirty="0" smtClean="0">
                <a:latin typeface="Calibri" panose="020F0502020204030204" pitchFamily="34" charset="0"/>
              </a:rPr>
              <a:t>If </a:t>
            </a:r>
            <a:r>
              <a:rPr lang="en-US" sz="2000" dirty="0">
                <a:latin typeface="Calibri" panose="020F0502020204030204" pitchFamily="34" charset="0"/>
              </a:rPr>
              <a:t>the score is still in the yellow, call a contact person. That contact person must understand aviation safety, which usually means another pilot with safety or management </a:t>
            </a:r>
            <a:r>
              <a:rPr lang="en-US" sz="2000" dirty="0" smtClean="0">
                <a:latin typeface="Calibri" panose="020F0502020204030204" pitchFamily="34" charset="0"/>
              </a:rPr>
              <a:t>status.</a:t>
            </a:r>
          </a:p>
          <a:p>
            <a:pPr marL="457200"/>
            <a:endParaRPr lang="en-US" sz="800" dirty="0" smtClean="0">
              <a:latin typeface="Calibri" panose="020F0502020204030204" pitchFamily="34" charset="0"/>
            </a:endParaRPr>
          </a:p>
          <a:p>
            <a:pPr marL="457200"/>
            <a:endParaRPr lang="en-US" sz="800" dirty="0" smtClean="0">
              <a:latin typeface="Calibri" panose="020F0502020204030204" pitchFamily="34" charset="0"/>
            </a:endParaRPr>
          </a:p>
          <a:p>
            <a:pPr marL="457200"/>
            <a:endParaRPr lang="en-US" sz="800" dirty="0">
              <a:latin typeface="Calibri" panose="020F0502020204030204" pitchFamily="34" charset="0"/>
            </a:endParaRPr>
          </a:p>
          <a:p>
            <a:pPr marL="457200"/>
            <a:endParaRPr lang="en-US" sz="800" dirty="0" smtClean="0">
              <a:latin typeface="Calibri" panose="020F0502020204030204" pitchFamily="34" charset="0"/>
            </a:endParaRPr>
          </a:p>
          <a:p>
            <a:pPr marL="800100" indent="-342900">
              <a:buFont typeface="Arial" panose="020B0604020202020204" pitchFamily="34" charset="0"/>
              <a:buChar char="•"/>
            </a:pPr>
            <a:r>
              <a:rPr lang="en-US" sz="2000" dirty="0" smtClean="0">
                <a:latin typeface="Calibri" panose="020F0502020204030204" pitchFamily="34" charset="0"/>
              </a:rPr>
              <a:t>They </a:t>
            </a:r>
            <a:r>
              <a:rPr lang="en-US" sz="2000" dirty="0">
                <a:latin typeface="Calibri" panose="020F0502020204030204" pitchFamily="34" charset="0"/>
              </a:rPr>
              <a:t>will help think of ways to further mitigate some of the risks for the </a:t>
            </a:r>
            <a:r>
              <a:rPr lang="en-US" sz="2000" dirty="0" smtClean="0">
                <a:latin typeface="Calibri" panose="020F0502020204030204" pitchFamily="34" charset="0"/>
              </a:rPr>
              <a:t>flight.</a:t>
            </a:r>
          </a:p>
          <a:p>
            <a:pPr marL="457200"/>
            <a:endParaRPr lang="en-US" sz="2000" dirty="0" smtClean="0">
              <a:latin typeface="Calibri" panose="020F0502020204030204" pitchFamily="34" charset="0"/>
            </a:endParaRPr>
          </a:p>
          <a:p>
            <a:pPr marL="457200"/>
            <a:endParaRPr lang="en-US" sz="800" dirty="0" smtClean="0">
              <a:latin typeface="Calibri" panose="020F0502020204030204" pitchFamily="34" charset="0"/>
            </a:endParaRPr>
          </a:p>
          <a:p>
            <a:pPr marL="800100" indent="-342900">
              <a:buFont typeface="Arial" panose="020B0604020202020204" pitchFamily="34" charset="0"/>
              <a:buChar char="•"/>
            </a:pPr>
            <a:r>
              <a:rPr lang="en-US" sz="2000" dirty="0" smtClean="0">
                <a:latin typeface="Calibri" panose="020F0502020204030204" pitchFamily="34" charset="0"/>
              </a:rPr>
              <a:t>If </a:t>
            </a:r>
            <a:r>
              <a:rPr lang="en-US" sz="2000" dirty="0">
                <a:latin typeface="Calibri" panose="020F0502020204030204" pitchFamily="34" charset="0"/>
              </a:rPr>
              <a:t>the score is still in the yellow, the contact person can release the flight with the knowledge from all involved that the flight is being conducted in an elevated risk category. </a:t>
            </a: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3063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4" end="4"/>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 calcmode="lin" valueType="num">
                                      <p:cBhvr additive="base">
                                        <p:cTn id="17" dur="500"/>
                                        <p:tgtEl>
                                          <p:spTgt spid="2">
                                            <p:txEl>
                                              <p:pRg st="9" end="9"/>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9" end="9"/>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p:tgtEl>
                                          <p:spTgt spid="2">
                                            <p:txEl>
                                              <p:pRg st="12" end="12"/>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2">
                                            <p:txEl>
                                              <p:pRg st="12" end="12"/>
                                            </p:txEl>
                                          </p:spTgt>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 y="3276600"/>
            <a:ext cx="81534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85800" y="4800600"/>
            <a:ext cx="81534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27</a:t>
            </a:fld>
            <a:endParaRPr lang="en-US" dirty="0">
              <a:solidFill>
                <a:prstClr val="black">
                  <a:tint val="75000"/>
                </a:prstClr>
              </a:solidFill>
            </a:endParaRPr>
          </a:p>
        </p:txBody>
      </p:sp>
      <p:sp>
        <p:nvSpPr>
          <p:cNvPr id="2" name="Rectangle 1"/>
          <p:cNvSpPr/>
          <p:nvPr/>
        </p:nvSpPr>
        <p:spPr>
          <a:xfrm>
            <a:off x="381000" y="1600200"/>
            <a:ext cx="8610600" cy="4339650"/>
          </a:xfrm>
          <a:prstGeom prst="rect">
            <a:avLst/>
          </a:prstGeom>
        </p:spPr>
        <p:txBody>
          <a:bodyPr wrap="square">
            <a:spAutoFit/>
          </a:bodyPr>
          <a:lstStyle/>
          <a:p>
            <a:r>
              <a:rPr lang="en-US" sz="2800" b="1" dirty="0">
                <a:latin typeface="Calibri" panose="020F0502020204030204" pitchFamily="34" charset="0"/>
              </a:rPr>
              <a:t>What do I do with the final score?</a:t>
            </a:r>
            <a:endParaRPr lang="en-US" sz="2800" dirty="0">
              <a:latin typeface="Calibri" panose="020F0502020204030204" pitchFamily="34" charset="0"/>
            </a:endParaRPr>
          </a:p>
          <a:p>
            <a:r>
              <a:rPr lang="en-US" sz="2400" dirty="0">
                <a:latin typeface="Calibri" panose="020F0502020204030204" pitchFamily="34" charset="0"/>
              </a:rPr>
              <a:t> </a:t>
            </a:r>
          </a:p>
          <a:p>
            <a:r>
              <a:rPr lang="en-US" sz="2800" b="1" u="sng" dirty="0">
                <a:solidFill>
                  <a:srgbClr val="FF0000"/>
                </a:solidFill>
                <a:latin typeface="Calibri" panose="020F0502020204030204" pitchFamily="34" charset="0"/>
              </a:rPr>
              <a:t>Red</a:t>
            </a:r>
            <a:r>
              <a:rPr lang="en-US" sz="2800" dirty="0">
                <a:solidFill>
                  <a:srgbClr val="FF0000"/>
                </a:solidFill>
                <a:latin typeface="Calibri" panose="020F0502020204030204" pitchFamily="34" charset="0"/>
              </a:rPr>
              <a:t> </a:t>
            </a:r>
            <a:r>
              <a:rPr lang="en-US" sz="2800" dirty="0">
                <a:latin typeface="Calibri" panose="020F0502020204030204" pitchFamily="34" charset="0"/>
              </a:rPr>
              <a:t>– No-Go</a:t>
            </a:r>
            <a:r>
              <a:rPr lang="en-US" sz="2800" dirty="0" smtClean="0">
                <a:latin typeface="Calibri" panose="020F0502020204030204" pitchFamily="34" charset="0"/>
              </a:rPr>
              <a:t>.</a:t>
            </a:r>
          </a:p>
          <a:p>
            <a:endParaRPr lang="en-US" sz="2800" dirty="0" smtClean="0">
              <a:latin typeface="Calibri" panose="020F0502020204030204" pitchFamily="34" charset="0"/>
            </a:endParaRPr>
          </a:p>
          <a:p>
            <a:pPr marL="800100" indent="-342900">
              <a:buFont typeface="Arial" panose="020B0604020202020204" pitchFamily="34" charset="0"/>
              <a:buChar char="•"/>
            </a:pPr>
            <a:r>
              <a:rPr lang="en-US" sz="2800" dirty="0" smtClean="0">
                <a:latin typeface="Calibri" panose="020F0502020204030204" pitchFamily="34" charset="0"/>
              </a:rPr>
              <a:t>Unless </a:t>
            </a:r>
            <a:r>
              <a:rPr lang="en-US" sz="2800" dirty="0">
                <a:latin typeface="Calibri" panose="020F0502020204030204" pitchFamily="34" charset="0"/>
              </a:rPr>
              <a:t>the risks involved in the flight can be mitigated (different crew or equipment, delayed launch time…) the flight is </a:t>
            </a:r>
            <a:r>
              <a:rPr lang="en-US" sz="2800" dirty="0" smtClean="0">
                <a:latin typeface="Calibri" panose="020F0502020204030204" pitchFamily="34" charset="0"/>
              </a:rPr>
              <a:t>cancelled.</a:t>
            </a:r>
          </a:p>
          <a:p>
            <a:pPr marL="457200"/>
            <a:endParaRPr lang="en-US" sz="2800" dirty="0" smtClean="0">
              <a:latin typeface="Calibri" panose="020F0502020204030204" pitchFamily="34" charset="0"/>
            </a:endParaRPr>
          </a:p>
          <a:p>
            <a:pPr marL="800100" indent="-342900">
              <a:buFont typeface="Arial" panose="020B0604020202020204" pitchFamily="34" charset="0"/>
              <a:buChar char="•"/>
            </a:pPr>
            <a:r>
              <a:rPr lang="en-US" sz="2800" dirty="0" smtClean="0">
                <a:latin typeface="Calibri" panose="020F0502020204030204" pitchFamily="34" charset="0"/>
              </a:rPr>
              <a:t>High </a:t>
            </a:r>
            <a:r>
              <a:rPr lang="en-US" sz="2800" dirty="0">
                <a:latin typeface="Calibri" panose="020F0502020204030204" pitchFamily="34" charset="0"/>
              </a:rPr>
              <a:t>scoring elements should be addressed in a company SMS</a:t>
            </a:r>
            <a:r>
              <a:rPr lang="en-US" sz="2800" dirty="0" smtClean="0">
                <a:latin typeface="Calibri" panose="020F0502020204030204" pitchFamily="34" charset="0"/>
              </a:rPr>
              <a:t>.</a:t>
            </a:r>
            <a:endParaRPr lang="en-US" sz="2800" dirty="0">
              <a:latin typeface="Calibri" panose="020F0502020204030204" pitchFamily="34" charset="0"/>
            </a:endParaRPr>
          </a:p>
        </p:txBody>
      </p:sp>
      <p:sp>
        <p:nvSpPr>
          <p:cNvPr id="6" name="Rectangle 5"/>
          <p:cNvSpPr/>
          <p:nvPr/>
        </p:nvSpPr>
        <p:spPr>
          <a:xfrm>
            <a:off x="1172971" y="533400"/>
            <a:ext cx="255083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Key Elements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060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par>
                          <p:cTn id="8" fill="hold">
                            <p:stCondLst>
                              <p:cond delay="1750"/>
                            </p:stCondLst>
                            <p:childTnLst>
                              <p:par>
                                <p:cTn id="9" presetID="10" presetClass="entr" presetSubtype="0" fill="hold" nodeType="afterEffect">
                                  <p:stCondLst>
                                    <p:cond delay="125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fade">
                                      <p:cBhvr>
                                        <p:cTn id="11" dur="500"/>
                                        <p:tgtEl>
                                          <p:spTgt spid="2">
                                            <p:txEl>
                                              <p:pRg st="6" end="6"/>
                                            </p:txEl>
                                          </p:spTgt>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4390946" cy="2816156"/>
          </a:xfrm>
          <a:prstGeom prst="rect">
            <a:avLst/>
          </a:prstGeom>
          <a:noFill/>
        </p:spPr>
        <p:txBody>
          <a:bodyPr wrap="none" rtlCol="0">
            <a:spAutoFit/>
          </a:bodyPr>
          <a:lstStyle/>
          <a:p>
            <a:pPr marL="342900" indent="-342900">
              <a:lnSpc>
                <a:spcPct val="200000"/>
              </a:lnSpc>
              <a:buClr>
                <a:srgbClr val="CC0000"/>
              </a:buClr>
              <a:buFont typeface="+mj-lt"/>
              <a:buAutoNum type="arabicPeriod"/>
            </a:pPr>
            <a:r>
              <a:rPr lang="en-US" b="1" dirty="0" smtClean="0"/>
              <a:t>Purpose of a Risk Assessment Tool</a:t>
            </a:r>
          </a:p>
          <a:p>
            <a:pPr marL="342900" indent="-342900">
              <a:lnSpc>
                <a:spcPct val="200000"/>
              </a:lnSpc>
              <a:buClr>
                <a:srgbClr val="CC0000"/>
              </a:buClr>
              <a:buFont typeface="+mj-lt"/>
              <a:buAutoNum type="arabicPeriod"/>
            </a:pPr>
            <a:r>
              <a:rPr lang="en-US" b="1" dirty="0" smtClean="0"/>
              <a:t>Key Elements</a:t>
            </a:r>
          </a:p>
          <a:p>
            <a:pPr marL="342900" indent="-342900">
              <a:lnSpc>
                <a:spcPct val="200000"/>
              </a:lnSpc>
              <a:buClr>
                <a:srgbClr val="CC0000"/>
              </a:buClr>
              <a:buFont typeface="+mj-lt"/>
              <a:buAutoNum type="arabicPeriod"/>
            </a:pPr>
            <a:r>
              <a:rPr lang="en-US" b="1" dirty="0" smtClean="0"/>
              <a:t>Real World Application </a:t>
            </a:r>
          </a:p>
          <a:p>
            <a:pPr marL="342900" indent="-342900">
              <a:lnSpc>
                <a:spcPct val="200000"/>
              </a:lnSpc>
              <a:buClr>
                <a:srgbClr val="CC0000"/>
              </a:buClr>
              <a:buFont typeface="+mj-lt"/>
              <a:buAutoNum type="arabicPeriod"/>
            </a:pPr>
            <a:r>
              <a:rPr lang="en-US" b="1" dirty="0" smtClean="0"/>
              <a:t>Role </a:t>
            </a:r>
            <a:r>
              <a:rPr lang="en-US" b="1" dirty="0"/>
              <a:t>W</a:t>
            </a:r>
            <a:r>
              <a:rPr lang="en-US" b="1" dirty="0" smtClean="0"/>
              <a:t>ithin Your SMS</a:t>
            </a:r>
          </a:p>
          <a:p>
            <a:pPr marL="342900" indent="-342900">
              <a:lnSpc>
                <a:spcPct val="200000"/>
              </a:lnSpc>
              <a:buClr>
                <a:srgbClr val="CC0000"/>
              </a:buClr>
              <a:buFont typeface="+mj-lt"/>
              <a:buAutoNum type="arabicPeriod"/>
            </a:pPr>
            <a:r>
              <a:rPr lang="en-US" b="1" dirty="0" smtClean="0"/>
              <a:t>Regulatory Requirements</a:t>
            </a:r>
            <a:endParaRPr lang="en-US" b="1" dirty="0"/>
          </a:p>
        </p:txBody>
      </p:sp>
      <p:pic>
        <p:nvPicPr>
          <p:cNvPr id="3" name="Picture 2" descr="Screen Shot 2015-02-12 at 1.22.1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3928" y="609600"/>
            <a:ext cx="3900072" cy="4361412"/>
          </a:xfrm>
          <a:prstGeom prst="rect">
            <a:avLst/>
          </a:prstGeom>
        </p:spPr>
      </p:pic>
      <p:sp>
        <p:nvSpPr>
          <p:cNvPr id="4" name="TextBox 3"/>
          <p:cNvSpPr txBox="1"/>
          <p:nvPr/>
        </p:nvSpPr>
        <p:spPr>
          <a:xfrm>
            <a:off x="457200" y="457200"/>
            <a:ext cx="2465949" cy="523220"/>
          </a:xfrm>
          <a:prstGeom prst="rect">
            <a:avLst/>
          </a:prstGeom>
          <a:noFill/>
        </p:spPr>
        <p:txBody>
          <a:bodyPr wrap="none" rtlCol="0">
            <a:spAutoFit/>
          </a:bodyPr>
          <a:lstStyle/>
          <a:p>
            <a:r>
              <a:rPr lang="en-US" sz="2800" b="1" i="1" dirty="0" smtClean="0"/>
              <a:t>Flight Plan…</a:t>
            </a:r>
            <a:endParaRPr lang="en-US" sz="2800" b="1" i="1" dirty="0"/>
          </a:p>
        </p:txBody>
      </p:sp>
      <p:cxnSp>
        <p:nvCxnSpPr>
          <p:cNvPr id="6" name="Straight Connector 5"/>
          <p:cNvCxnSpPr/>
          <p:nvPr/>
        </p:nvCxnSpPr>
        <p:spPr>
          <a:xfrm>
            <a:off x="304800" y="1447800"/>
            <a:ext cx="44958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4800" y="1981200"/>
            <a:ext cx="2362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479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8"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2286000" y="-1741646"/>
            <a:ext cx="4572000" cy="1034129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r>
              <a:rPr lang="en-US" dirty="0"/>
              <a:t> </a:t>
            </a:r>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29</a:t>
            </a:fld>
            <a:endParaRPr lang="en-US" dirty="0">
              <a:solidFill>
                <a:prstClr val="black">
                  <a:tint val="75000"/>
                </a:prstClr>
              </a:solidFill>
            </a:endParaRPr>
          </a:p>
        </p:txBody>
      </p:sp>
      <p:sp>
        <p:nvSpPr>
          <p:cNvPr id="2" name="Rectangle 1"/>
          <p:cNvSpPr/>
          <p:nvPr/>
        </p:nvSpPr>
        <p:spPr>
          <a:xfrm>
            <a:off x="228600" y="1752600"/>
            <a:ext cx="4800600" cy="4154983"/>
          </a:xfrm>
          <a:prstGeom prst="rect">
            <a:avLst/>
          </a:prstGeom>
        </p:spPr>
        <p:txBody>
          <a:bodyPr wrap="square">
            <a:spAutoFit/>
          </a:bodyPr>
          <a:lstStyle/>
          <a:p>
            <a:r>
              <a:rPr lang="en-US" sz="2400" dirty="0" smtClean="0">
                <a:latin typeface="Calibri" panose="020F0502020204030204" pitchFamily="34" charset="0"/>
              </a:rPr>
              <a:t>One FRAT does not fit all…</a:t>
            </a:r>
          </a:p>
          <a:p>
            <a:endParaRPr lang="en-US" sz="2400" dirty="0">
              <a:latin typeface="Calibri" panose="020F0502020204030204" pitchFamily="34" charset="0"/>
            </a:endParaRPr>
          </a:p>
          <a:p>
            <a:r>
              <a:rPr lang="en-US" sz="2400" dirty="0" smtClean="0">
                <a:latin typeface="Calibri" panose="020F0502020204030204" pitchFamily="34" charset="0"/>
              </a:rPr>
              <a:t>Even at the same operation…</a:t>
            </a:r>
          </a:p>
          <a:p>
            <a:endParaRPr lang="en-US" sz="2400" dirty="0">
              <a:latin typeface="Calibri" panose="020F0502020204030204" pitchFamily="34" charset="0"/>
            </a:endParaRPr>
          </a:p>
          <a:p>
            <a:r>
              <a:rPr lang="en-US" sz="2400" dirty="0" smtClean="0">
                <a:latin typeface="Calibri" panose="020F0502020204030204" pitchFamily="34" charset="0"/>
              </a:rPr>
              <a:t>Having different FRAT for different types of missions helps make each one:</a:t>
            </a:r>
          </a:p>
          <a:p>
            <a:endParaRPr lang="en-US" sz="2400" dirty="0">
              <a:latin typeface="Calibri" panose="020F0502020204030204" pitchFamily="34" charset="0"/>
            </a:endParaRPr>
          </a:p>
          <a:p>
            <a:pPr marL="1257300" lvl="2" indent="-342900">
              <a:buClr>
                <a:srgbClr val="FF0000"/>
              </a:buClr>
              <a:buFont typeface="Wingdings" charset="2"/>
              <a:buChar char="ü"/>
            </a:pPr>
            <a:r>
              <a:rPr lang="en-US" sz="2400" dirty="0" smtClean="0">
                <a:latin typeface="Calibri" panose="020F0502020204030204" pitchFamily="34" charset="0"/>
              </a:rPr>
              <a:t>More effective</a:t>
            </a:r>
          </a:p>
          <a:p>
            <a:pPr marL="1257300" lvl="2" indent="-342900">
              <a:buClr>
                <a:srgbClr val="FF0000"/>
              </a:buClr>
              <a:buFont typeface="Wingdings" charset="2"/>
              <a:buChar char="ü"/>
            </a:pPr>
            <a:endParaRPr lang="en-US" sz="2400" dirty="0">
              <a:latin typeface="Calibri" panose="020F0502020204030204" pitchFamily="34" charset="0"/>
            </a:endParaRPr>
          </a:p>
          <a:p>
            <a:pPr marL="1257300" lvl="2" indent="-342900">
              <a:buClr>
                <a:srgbClr val="FF0000"/>
              </a:buClr>
              <a:buFont typeface="Wingdings" charset="2"/>
              <a:buChar char="ü"/>
            </a:pPr>
            <a:r>
              <a:rPr lang="en-US" sz="2400" dirty="0" smtClean="0">
                <a:latin typeface="Calibri" panose="020F0502020204030204" pitchFamily="34" charset="0"/>
              </a:rPr>
              <a:t>Shorter in length</a:t>
            </a:r>
            <a:endParaRPr lang="en-US" sz="2400" dirty="0">
              <a:latin typeface="Calibri" panose="020F0502020204030204" pitchFamily="34" charset="0"/>
            </a:endParaRPr>
          </a:p>
        </p:txBody>
      </p:sp>
      <p:sp>
        <p:nvSpPr>
          <p:cNvPr id="23" name="Rectangle 22"/>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3" name="Picture 2" descr="Screen Shot 2015-02-17 at 10.22.59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9200" y="2286000"/>
            <a:ext cx="6042545" cy="2988850"/>
          </a:xfrm>
          <a:prstGeom prst="rect">
            <a:avLst/>
          </a:prstGeom>
        </p:spPr>
      </p:pic>
      <p:sp>
        <p:nvSpPr>
          <p:cNvPr id="25" name="Donut 24"/>
          <p:cNvSpPr/>
          <p:nvPr/>
        </p:nvSpPr>
        <p:spPr>
          <a:xfrm>
            <a:off x="4648200" y="1981200"/>
            <a:ext cx="1981200" cy="838200"/>
          </a:xfrm>
          <a:prstGeom prst="donut">
            <a:avLst>
              <a:gd name="adj" fmla="val 8161"/>
            </a:avLst>
          </a:prstGeom>
          <a:solidFill>
            <a:srgbClr val="FF0000"/>
          </a:solidFill>
          <a:ln>
            <a:solidFill>
              <a:srgbClr val="CC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711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3200400"/>
            <a:ext cx="1828800" cy="1371600"/>
          </a:xfrm>
          <a:prstGeom prst="rect">
            <a:avLst/>
          </a:prstGeom>
          <a:ln>
            <a:noFill/>
          </a:ln>
          <a:effectLst>
            <a:outerShdw blurRad="190500" algn="tl" rotWithShape="0">
              <a:srgbClr val="000000">
                <a:alpha val="70000"/>
              </a:srgbClr>
            </a:outerShdw>
          </a:effectLst>
        </p:spPr>
      </p:pic>
      <p:pic>
        <p:nvPicPr>
          <p:cNvPr id="98306" name="Picture 2" descr="http://davidbrinkman.org/wp-content/uploads/2010/05/hellomynamei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533400"/>
            <a:ext cx="3969765" cy="2834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371600"/>
            <a:ext cx="2651688" cy="1862048"/>
          </a:xfrm>
          <a:prstGeom prst="rect">
            <a:avLst/>
          </a:prstGeom>
          <a:noFill/>
        </p:spPr>
        <p:txBody>
          <a:bodyPr wrap="none" rtlCol="0">
            <a:spAutoFit/>
          </a:bodyPr>
          <a:lstStyle/>
          <a:p>
            <a:r>
              <a:rPr lang="en-US" sz="11500" b="1" dirty="0" smtClean="0">
                <a:latin typeface="Pristina" panose="03060402040406080204" pitchFamily="66" charset="0"/>
              </a:rPr>
              <a:t>Chris</a:t>
            </a:r>
            <a:endParaRPr lang="en-US" sz="11500" b="1" dirty="0">
              <a:latin typeface="Pristina" panose="03060402040406080204" pitchFamily="66" charset="0"/>
            </a:endParaRP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6600" y="4495800"/>
            <a:ext cx="1828800" cy="13716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63218" y="4191000"/>
            <a:ext cx="2057753" cy="13716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48200" y="5181600"/>
            <a:ext cx="1773622" cy="13716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00" y="5212080"/>
            <a:ext cx="1917639" cy="731520"/>
          </a:xfrm>
          <a:prstGeom prst="rect">
            <a:avLst/>
          </a:prstGeom>
        </p:spPr>
      </p:pic>
      <p:pic>
        <p:nvPicPr>
          <p:cNvPr id="13" name="Picture 12"/>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7875" y="3810000"/>
            <a:ext cx="1394289" cy="1188720"/>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20476" y="623887"/>
            <a:ext cx="2090246" cy="1371600"/>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71750" y="5410200"/>
            <a:ext cx="1828800" cy="13716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19582" y="1474579"/>
            <a:ext cx="2091734" cy="1371600"/>
          </a:xfrm>
          <a:prstGeom prst="rect">
            <a:avLst/>
          </a:prstGeom>
        </p:spPr>
      </p:pic>
      <p:pic>
        <p:nvPicPr>
          <p:cNvPr id="98320" name="Picture 16" descr="https://pbs.twimg.com/profile_images/1778132017/Fly_Navy_Logo_2011.jpg"/>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81332" y="1874520"/>
            <a:ext cx="1571868"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15000" y="3521871"/>
            <a:ext cx="1828800" cy="1371600"/>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81523" y="4229100"/>
            <a:ext cx="504827" cy="548640"/>
          </a:xfrm>
          <a:prstGeom prst="rect">
            <a:avLst/>
          </a:prstGeom>
        </p:spPr>
      </p:pic>
      <p:pic>
        <p:nvPicPr>
          <p:cNvPr id="98321" name="Picture 17"/>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096075" y="853440"/>
            <a:ext cx="1819325" cy="8229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0" name="Picture 2" descr="http://www.ushst.org/portals/49/skins/ushst1/ushst2.jpg"/>
          <p:cNvPicPr>
            <a:picLocks noChangeAspect="1" noChangeArrowheads="1"/>
          </p:cNvPicPr>
          <p:nvPr/>
        </p:nvPicPr>
        <p:blipFill rotWithShape="1">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52600" y="3962400"/>
            <a:ext cx="1349062"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76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500"/>
                                  </p:stCondLst>
                                  <p:childTnLst>
                                    <p:set>
                                      <p:cBhvr>
                                        <p:cTn id="12" dur="1" fill="hold">
                                          <p:stCondLst>
                                            <p:cond delay="0"/>
                                          </p:stCondLst>
                                        </p:cTn>
                                        <p:tgtEl>
                                          <p:spTgt spid="98320"/>
                                        </p:tgtEl>
                                        <p:attrNameLst>
                                          <p:attrName>style.visibility</p:attrName>
                                        </p:attrNameLst>
                                      </p:cBhvr>
                                      <p:to>
                                        <p:strVal val="visible"/>
                                      </p:to>
                                    </p:set>
                                    <p:animEffect transition="in" filter="fade">
                                      <p:cBhvr>
                                        <p:cTn id="13" dur="500"/>
                                        <p:tgtEl>
                                          <p:spTgt spid="98320"/>
                                        </p:tgtEl>
                                      </p:cBhvr>
                                    </p:animEffect>
                                  </p:childTnLst>
                                </p:cTn>
                              </p:par>
                              <p:par>
                                <p:cTn id="14" presetID="10" presetClass="entr" presetSubtype="0" fill="hold" nodeType="withEffect">
                                  <p:stCondLst>
                                    <p:cond delay="500"/>
                                  </p:stCondLst>
                                  <p:childTnLst>
                                    <p:set>
                                      <p:cBhvr>
                                        <p:cTn id="15" dur="1" fill="hold">
                                          <p:stCondLst>
                                            <p:cond delay="0"/>
                                          </p:stCondLst>
                                        </p:cTn>
                                        <p:tgtEl>
                                          <p:spTgt spid="98321"/>
                                        </p:tgtEl>
                                        <p:attrNameLst>
                                          <p:attrName>style.visibility</p:attrName>
                                        </p:attrNameLst>
                                      </p:cBhvr>
                                      <p:to>
                                        <p:strVal val="visible"/>
                                      </p:to>
                                    </p:set>
                                    <p:animEffect transition="in" filter="fade">
                                      <p:cBhvr>
                                        <p:cTn id="16" dur="500"/>
                                        <p:tgtEl>
                                          <p:spTgt spid="98321"/>
                                        </p:tgtEl>
                                      </p:cBhvr>
                                    </p:animEffect>
                                  </p:childTnLst>
                                </p:cTn>
                              </p:par>
                            </p:childTnLst>
                          </p:cTn>
                        </p:par>
                        <p:par>
                          <p:cTn id="17" fill="hold">
                            <p:stCondLst>
                              <p:cond delay="1000"/>
                            </p:stCondLst>
                            <p:childTnLst>
                              <p:par>
                                <p:cTn id="18" presetID="10" presetClass="entr" presetSubtype="0" fill="hold" nodeType="afterEffect">
                                  <p:stCondLst>
                                    <p:cond delay="7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7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250"/>
                            </p:stCondLst>
                            <p:childTnLst>
                              <p:par>
                                <p:cTn id="28" presetID="10" presetClass="entr" presetSubtype="0" fill="hold" nodeType="afterEffect">
                                  <p:stCondLst>
                                    <p:cond delay="75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75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7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7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3500"/>
                            </p:stCondLst>
                            <p:childTnLst>
                              <p:par>
                                <p:cTn id="41" presetID="10" presetClass="entr" presetSubtype="0" fill="hold" nodeType="afterEffect">
                                  <p:stCondLst>
                                    <p:cond delay="7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75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750"/>
                                  </p:stCondLst>
                                  <p:childTnLst>
                                    <p:set>
                                      <p:cBhvr>
                                        <p:cTn id="48" dur="1" fill="hold">
                                          <p:stCondLst>
                                            <p:cond delay="0"/>
                                          </p:stCondLst>
                                        </p:cTn>
                                        <p:tgtEl>
                                          <p:spTgt spid="99330"/>
                                        </p:tgtEl>
                                        <p:attrNameLst>
                                          <p:attrName>style.visibility</p:attrName>
                                        </p:attrNameLst>
                                      </p:cBhvr>
                                      <p:to>
                                        <p:strVal val="visible"/>
                                      </p:to>
                                    </p:set>
                                    <p:animEffect transition="in" filter="fade">
                                      <p:cBhvr>
                                        <p:cTn id="49"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2286000" y="-1741646"/>
            <a:ext cx="4572000" cy="1034129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r>
              <a:rPr lang="en-US" dirty="0"/>
              <a:t> </a:t>
            </a:r>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30</a:t>
            </a:fld>
            <a:endParaRPr lang="en-US" dirty="0">
              <a:solidFill>
                <a:prstClr val="black">
                  <a:tint val="75000"/>
                </a:prstClr>
              </a:solidFill>
            </a:endParaRPr>
          </a:p>
        </p:txBody>
      </p:sp>
      <p:sp>
        <p:nvSpPr>
          <p:cNvPr id="2" name="Rectangle 1"/>
          <p:cNvSpPr/>
          <p:nvPr/>
        </p:nvSpPr>
        <p:spPr>
          <a:xfrm>
            <a:off x="228600" y="1752600"/>
            <a:ext cx="8763000" cy="3170099"/>
          </a:xfrm>
          <a:prstGeom prst="rect">
            <a:avLst/>
          </a:prstGeom>
        </p:spPr>
        <p:txBody>
          <a:bodyPr wrap="square">
            <a:spAutoFit/>
          </a:bodyPr>
          <a:lstStyle/>
          <a:p>
            <a:r>
              <a:rPr lang="en-US" sz="2000" dirty="0">
                <a:latin typeface="Calibri" panose="020F0502020204030204" pitchFamily="34" charset="0"/>
              </a:rPr>
              <a:t>At the ab initio flight training level, a SMS or Personal Risk Management </a:t>
            </a:r>
            <a:r>
              <a:rPr lang="en-US" sz="2000" dirty="0" smtClean="0">
                <a:latin typeface="Calibri" panose="020F0502020204030204" pitchFamily="34" charset="0"/>
              </a:rPr>
              <a:t>System allows </a:t>
            </a:r>
            <a:r>
              <a:rPr lang="en-US" sz="2000" dirty="0">
                <a:latin typeface="Calibri" panose="020F0502020204030204" pitchFamily="34" charset="0"/>
              </a:rPr>
              <a:t>you to build a formal process for ground </a:t>
            </a:r>
            <a:r>
              <a:rPr lang="en-US" sz="2000" dirty="0" smtClean="0">
                <a:latin typeface="Calibri" panose="020F0502020204030204" pitchFamily="34" charset="0"/>
              </a:rPr>
              <a:t>and </a:t>
            </a:r>
            <a:r>
              <a:rPr lang="en-US" sz="2000" dirty="0">
                <a:latin typeface="Calibri" panose="020F0502020204030204" pitchFamily="34" charset="0"/>
              </a:rPr>
              <a:t>flight </a:t>
            </a:r>
            <a:r>
              <a:rPr lang="en-US" sz="2000" dirty="0" smtClean="0">
                <a:latin typeface="Calibri" panose="020F0502020204030204" pitchFamily="34" charset="0"/>
              </a:rPr>
              <a:t>operations.</a:t>
            </a:r>
          </a:p>
          <a:p>
            <a:endParaRPr lang="en-US" sz="2000" dirty="0">
              <a:latin typeface="Calibri" panose="020F0502020204030204" pitchFamily="34" charset="0"/>
            </a:endParaRPr>
          </a:p>
          <a:p>
            <a:r>
              <a:rPr lang="en-US" sz="2000" dirty="0" smtClean="0">
                <a:latin typeface="Calibri" panose="020F0502020204030204" pitchFamily="34" charset="0"/>
              </a:rPr>
              <a:t>SMS is based on four pillars:  safety policy, risk management, safety assurance and safety promotion.</a:t>
            </a:r>
          </a:p>
          <a:p>
            <a:endParaRPr lang="en-US" sz="2000" dirty="0">
              <a:latin typeface="Calibri" panose="020F0502020204030204" pitchFamily="34" charset="0"/>
            </a:endParaRPr>
          </a:p>
          <a:p>
            <a:r>
              <a:rPr lang="en-US" sz="2000" dirty="0" smtClean="0">
                <a:latin typeface="Calibri" panose="020F0502020204030204" pitchFamily="34" charset="0"/>
              </a:rPr>
              <a:t>The </a:t>
            </a:r>
            <a:r>
              <a:rPr lang="en-US" sz="2000" dirty="0">
                <a:latin typeface="Calibri" panose="020F0502020204030204" pitchFamily="34" charset="0"/>
              </a:rPr>
              <a:t>first two </a:t>
            </a:r>
            <a:r>
              <a:rPr lang="en-US" sz="2000" dirty="0" smtClean="0">
                <a:latin typeface="Calibri" panose="020F0502020204030204" pitchFamily="34" charset="0"/>
              </a:rPr>
              <a:t>are vitally important </a:t>
            </a:r>
            <a:r>
              <a:rPr lang="en-US" sz="2000" dirty="0">
                <a:latin typeface="Calibri" panose="020F0502020204030204" pitchFamily="34" charset="0"/>
              </a:rPr>
              <a:t>components </a:t>
            </a:r>
            <a:r>
              <a:rPr lang="en-US" sz="2000" dirty="0" smtClean="0">
                <a:latin typeface="Calibri" panose="020F0502020204030204" pitchFamily="34" charset="0"/>
              </a:rPr>
              <a:t>when teaching </a:t>
            </a:r>
            <a:r>
              <a:rPr lang="en-US" sz="2000" dirty="0">
                <a:latin typeface="Calibri" panose="020F0502020204030204" pitchFamily="34" charset="0"/>
              </a:rPr>
              <a:t>pilots </a:t>
            </a:r>
            <a:r>
              <a:rPr lang="en-US" sz="2000" dirty="0" smtClean="0">
                <a:latin typeface="Calibri" panose="020F0502020204030204" pitchFamily="34" charset="0"/>
              </a:rPr>
              <a:t>in training </a:t>
            </a:r>
            <a:r>
              <a:rPr lang="en-US" sz="2000" dirty="0">
                <a:latin typeface="Calibri" panose="020F0502020204030204" pitchFamily="34" charset="0"/>
              </a:rPr>
              <a:t>about SMS. Pilots </a:t>
            </a:r>
            <a:r>
              <a:rPr lang="en-US" sz="2000" dirty="0" smtClean="0">
                <a:latin typeface="Calibri" panose="020F0502020204030204" pitchFamily="34" charset="0"/>
              </a:rPr>
              <a:t>who are </a:t>
            </a:r>
            <a:r>
              <a:rPr lang="en-US" sz="2000" dirty="0">
                <a:latin typeface="Calibri" panose="020F0502020204030204" pitchFamily="34" charset="0"/>
              </a:rPr>
              <a:t>trained in being dedicated to </a:t>
            </a:r>
            <a:r>
              <a:rPr lang="en-US" sz="2000" dirty="0" smtClean="0">
                <a:latin typeface="Calibri" panose="020F0502020204030204" pitchFamily="34" charset="0"/>
              </a:rPr>
              <a:t>safety and managing </a:t>
            </a:r>
            <a:r>
              <a:rPr lang="en-US" sz="2000" dirty="0">
                <a:latin typeface="Calibri" panose="020F0502020204030204" pitchFamily="34" charset="0"/>
              </a:rPr>
              <a:t>risk will easily move forward in the helicopter industry and more </a:t>
            </a:r>
            <a:r>
              <a:rPr lang="en-US" sz="2000" dirty="0" smtClean="0">
                <a:latin typeface="Calibri" panose="020F0502020204030204" pitchFamily="34" charset="0"/>
              </a:rPr>
              <a:t>complex companies </a:t>
            </a:r>
            <a:r>
              <a:rPr lang="en-US" sz="2000" dirty="0">
                <a:latin typeface="Calibri" panose="020F0502020204030204" pitchFamily="34" charset="0"/>
              </a:rPr>
              <a:t>or </a:t>
            </a:r>
            <a:r>
              <a:rPr lang="en-US" sz="2000" dirty="0" smtClean="0">
                <a:latin typeface="Calibri" panose="020F0502020204030204" pitchFamily="34" charset="0"/>
              </a:rPr>
              <a:t>a corporate SMS program.</a:t>
            </a:r>
            <a:endParaRPr lang="en-US" sz="2000" dirty="0">
              <a:latin typeface="Calibri" panose="020F0502020204030204" pitchFamily="34" charset="0"/>
            </a:endParaRPr>
          </a:p>
        </p:txBody>
      </p:sp>
      <p:sp>
        <p:nvSpPr>
          <p:cNvPr id="15" name="Rectangle 14"/>
          <p:cNvSpPr/>
          <p:nvPr/>
        </p:nvSpPr>
        <p:spPr>
          <a:xfrm>
            <a:off x="359391" y="6412468"/>
            <a:ext cx="1686616" cy="369332"/>
          </a:xfrm>
          <a:prstGeom prst="rect">
            <a:avLst/>
          </a:prstGeom>
        </p:spPr>
        <p:txBody>
          <a:bodyPr wrap="none">
            <a:spAutoFit/>
          </a:bodyPr>
          <a:lstStyle/>
          <a:p>
            <a:r>
              <a:rPr lang="en-US" b="1" dirty="0" smtClean="0">
                <a:solidFill>
                  <a:schemeClr val="tx1">
                    <a:lumMod val="65000"/>
                    <a:lumOff val="35000"/>
                  </a:schemeClr>
                </a:solidFill>
                <a:latin typeface="Arial Narrow" pitchFamily="34" charset="0"/>
              </a:rPr>
              <a:t>SAFETY POLICY</a:t>
            </a:r>
            <a:endParaRPr lang="en-US" b="1" dirty="0">
              <a:solidFill>
                <a:schemeClr val="tx1">
                  <a:lumMod val="65000"/>
                  <a:lumOff val="35000"/>
                </a:schemeClr>
              </a:solidFill>
            </a:endParaRPr>
          </a:p>
        </p:txBody>
      </p:sp>
      <p:sp>
        <p:nvSpPr>
          <p:cNvPr id="16" name="Rectangle 15"/>
          <p:cNvSpPr/>
          <p:nvPr/>
        </p:nvSpPr>
        <p:spPr>
          <a:xfrm>
            <a:off x="2322731" y="6403401"/>
            <a:ext cx="2064989" cy="369332"/>
          </a:xfrm>
          <a:prstGeom prst="rect">
            <a:avLst/>
          </a:prstGeom>
        </p:spPr>
        <p:txBody>
          <a:bodyPr wrap="none">
            <a:spAutoFit/>
          </a:bodyPr>
          <a:lstStyle/>
          <a:p>
            <a:r>
              <a:rPr lang="en-US" b="1" dirty="0" smtClean="0">
                <a:solidFill>
                  <a:schemeClr val="tx1">
                    <a:lumMod val="65000"/>
                    <a:lumOff val="35000"/>
                  </a:schemeClr>
                </a:solidFill>
                <a:latin typeface="Arial Narrow" pitchFamily="34" charset="0"/>
              </a:rPr>
              <a:t>RISK MANAGEMENT</a:t>
            </a:r>
            <a:endParaRPr lang="en-US" b="1" dirty="0">
              <a:solidFill>
                <a:schemeClr val="tx1">
                  <a:lumMod val="65000"/>
                  <a:lumOff val="35000"/>
                </a:schemeClr>
              </a:solidFill>
            </a:endParaRPr>
          </a:p>
        </p:txBody>
      </p:sp>
      <p:sp>
        <p:nvSpPr>
          <p:cNvPr id="17" name="Rectangle 16"/>
          <p:cNvSpPr/>
          <p:nvPr/>
        </p:nvSpPr>
        <p:spPr>
          <a:xfrm>
            <a:off x="4411764" y="6403401"/>
            <a:ext cx="2171877" cy="369332"/>
          </a:xfrm>
          <a:prstGeom prst="rect">
            <a:avLst/>
          </a:prstGeom>
        </p:spPr>
        <p:txBody>
          <a:bodyPr wrap="none">
            <a:spAutoFit/>
          </a:bodyPr>
          <a:lstStyle/>
          <a:p>
            <a:r>
              <a:rPr lang="en-US" b="1" dirty="0" smtClean="0">
                <a:solidFill>
                  <a:schemeClr val="tx1">
                    <a:lumMod val="65000"/>
                    <a:lumOff val="35000"/>
                  </a:schemeClr>
                </a:solidFill>
                <a:latin typeface="Arial Narrow" pitchFamily="34" charset="0"/>
              </a:rPr>
              <a:t>SAFETY ASSURANCE</a:t>
            </a:r>
            <a:endParaRPr lang="en-US" b="1" dirty="0">
              <a:solidFill>
                <a:schemeClr val="tx1">
                  <a:lumMod val="65000"/>
                  <a:lumOff val="35000"/>
                </a:schemeClr>
              </a:solidFill>
            </a:endParaRPr>
          </a:p>
        </p:txBody>
      </p:sp>
      <p:pic>
        <p:nvPicPr>
          <p:cNvPr id="18" name="Picture 17"/>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6496" y="5531935"/>
            <a:ext cx="914400" cy="880533"/>
          </a:xfrm>
          <a:prstGeom prst="rect">
            <a:avLst/>
          </a:prstGeom>
        </p:spPr>
      </p:pic>
      <p:pic>
        <p:nvPicPr>
          <p:cNvPr id="19" name="Picture 18"/>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30158" y="5514875"/>
            <a:ext cx="943863" cy="908904"/>
          </a:xfrm>
          <a:prstGeom prst="rect">
            <a:avLst/>
          </a:prstGeom>
        </p:spPr>
      </p:pic>
      <p:pic>
        <p:nvPicPr>
          <p:cNvPr id="20" name="Picture 19"/>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42915" y="5558256"/>
            <a:ext cx="817014" cy="849694"/>
          </a:xfrm>
          <a:prstGeom prst="rect">
            <a:avLst/>
          </a:prstGeom>
        </p:spPr>
      </p:pic>
      <p:pic>
        <p:nvPicPr>
          <p:cNvPr id="21" name="Picture 2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42978" y="5532440"/>
            <a:ext cx="910422" cy="875405"/>
          </a:xfrm>
          <a:prstGeom prst="rect">
            <a:avLst/>
          </a:prstGeom>
        </p:spPr>
      </p:pic>
      <p:sp>
        <p:nvSpPr>
          <p:cNvPr id="22" name="Rectangle 21"/>
          <p:cNvSpPr/>
          <p:nvPr/>
        </p:nvSpPr>
        <p:spPr>
          <a:xfrm>
            <a:off x="6623747" y="6406622"/>
            <a:ext cx="2148280" cy="369332"/>
          </a:xfrm>
          <a:prstGeom prst="rect">
            <a:avLst/>
          </a:prstGeom>
        </p:spPr>
        <p:txBody>
          <a:bodyPr wrap="none">
            <a:spAutoFit/>
          </a:bodyPr>
          <a:lstStyle/>
          <a:p>
            <a:r>
              <a:rPr lang="en-US" b="1" dirty="0" smtClean="0">
                <a:solidFill>
                  <a:schemeClr val="tx1">
                    <a:lumMod val="65000"/>
                    <a:lumOff val="35000"/>
                  </a:schemeClr>
                </a:solidFill>
                <a:latin typeface="Arial Narrow" pitchFamily="34" charset="0"/>
              </a:rPr>
              <a:t>SAFETY PROMOTION</a:t>
            </a:r>
            <a:endParaRPr lang="en-US" b="1" dirty="0">
              <a:solidFill>
                <a:schemeClr val="tx1">
                  <a:lumMod val="65000"/>
                  <a:lumOff val="35000"/>
                </a:schemeClr>
              </a:solidFill>
            </a:endParaRPr>
          </a:p>
        </p:txBody>
      </p:sp>
      <p:sp>
        <p:nvSpPr>
          <p:cNvPr id="23" name="Rectangle 22"/>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63188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2286000" y="-1741646"/>
            <a:ext cx="4572000" cy="1034129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r>
              <a:rPr lang="en-US" dirty="0"/>
              <a:t> </a:t>
            </a:r>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31</a:t>
            </a:fld>
            <a:endParaRPr lang="en-US" dirty="0">
              <a:solidFill>
                <a:prstClr val="black">
                  <a:tint val="75000"/>
                </a:prstClr>
              </a:solidFill>
            </a:endParaRPr>
          </a:p>
        </p:txBody>
      </p:sp>
      <p:sp>
        <p:nvSpPr>
          <p:cNvPr id="2" name="Rectangle 1"/>
          <p:cNvSpPr/>
          <p:nvPr/>
        </p:nvSpPr>
        <p:spPr>
          <a:xfrm>
            <a:off x="914400" y="1524000"/>
            <a:ext cx="7620000" cy="523220"/>
          </a:xfrm>
          <a:prstGeom prst="rect">
            <a:avLst/>
          </a:prstGeom>
        </p:spPr>
        <p:txBody>
          <a:bodyPr wrap="square">
            <a:spAutoFit/>
          </a:bodyPr>
          <a:lstStyle/>
          <a:p>
            <a:r>
              <a:rPr lang="en-US" sz="2800" dirty="0" smtClean="0">
                <a:latin typeface="Calibri" panose="020F0502020204030204" pitchFamily="34" charset="0"/>
              </a:rPr>
              <a:t>Many FRATs do not have a mitigation section</a:t>
            </a:r>
          </a:p>
        </p:txBody>
      </p:sp>
      <p:sp>
        <p:nvSpPr>
          <p:cNvPr id="23" name="Rectangle 22"/>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3" name="Picture 2" descr="Screen Shot 2015-02-17 at 10.04.3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 y="2241939"/>
            <a:ext cx="5785962" cy="4592312"/>
          </a:xfrm>
          <a:prstGeom prst="rect">
            <a:avLst/>
          </a:prstGeom>
        </p:spPr>
      </p:pic>
      <p:sp>
        <p:nvSpPr>
          <p:cNvPr id="25" name="Rectangle 24"/>
          <p:cNvSpPr/>
          <p:nvPr/>
        </p:nvSpPr>
        <p:spPr>
          <a:xfrm>
            <a:off x="6553200" y="2819400"/>
            <a:ext cx="2362200" cy="3108544"/>
          </a:xfrm>
          <a:prstGeom prst="rect">
            <a:avLst/>
          </a:prstGeom>
        </p:spPr>
        <p:txBody>
          <a:bodyPr wrap="square">
            <a:spAutoFit/>
          </a:bodyPr>
          <a:lstStyle/>
          <a:p>
            <a:r>
              <a:rPr lang="en-US" sz="2800" dirty="0" smtClean="0">
                <a:latin typeface="Calibri" panose="020F0502020204030204" pitchFamily="34" charset="0"/>
              </a:rPr>
              <a:t>You can easily add this function by having items with a negative value…</a:t>
            </a:r>
            <a:endParaRPr lang="en-US" sz="2800" dirty="0">
              <a:latin typeface="Calibri" panose="020F0502020204030204" pitchFamily="34" charset="0"/>
            </a:endParaRPr>
          </a:p>
        </p:txBody>
      </p:sp>
    </p:spTree>
    <p:extLst>
      <p:ext uri="{BB962C8B-B14F-4D97-AF65-F5344CB8AC3E}">
        <p14:creationId xmlns:p14="http://schemas.microsoft.com/office/powerpoint/2010/main" val="17020020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p:cNvSpPr/>
          <p:nvPr/>
        </p:nvSpPr>
        <p:spPr>
          <a:xfrm>
            <a:off x="2286000" y="-1741646"/>
            <a:ext cx="4572000" cy="1034129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endParaRPr lang="en-US" dirty="0"/>
          </a:p>
          <a:p>
            <a:endParaRPr lang="en-US" dirty="0"/>
          </a:p>
          <a:p>
            <a:r>
              <a:rPr lang="en-US" dirty="0"/>
              <a:t> </a:t>
            </a:r>
          </a:p>
          <a:p>
            <a:r>
              <a:rPr lang="en-US" dirty="0"/>
              <a:t> </a:t>
            </a:r>
          </a:p>
          <a:p>
            <a:endParaRPr lang="en-US" dirty="0"/>
          </a:p>
          <a:p>
            <a:endParaRPr lang="en-US" dirty="0"/>
          </a:p>
          <a:p>
            <a:endParaRPr lang="en-US" dirty="0"/>
          </a:p>
          <a:p>
            <a:endParaRPr lang="en-US" dirty="0"/>
          </a:p>
          <a:p>
            <a:r>
              <a:rPr lang="en-US" dirty="0"/>
              <a:t> </a:t>
            </a:r>
          </a:p>
          <a:p>
            <a:endParaRPr lang="en-US" dirty="0"/>
          </a:p>
          <a:p>
            <a:endParaRPr lang="en-US" dirty="0"/>
          </a:p>
          <a:p>
            <a:r>
              <a:rPr lang="en-US" dirty="0"/>
              <a:t> </a:t>
            </a:r>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32</a:t>
            </a:fld>
            <a:endParaRPr lang="en-US" dirty="0">
              <a:solidFill>
                <a:prstClr val="black">
                  <a:tint val="75000"/>
                </a:prstClr>
              </a:solidFill>
            </a:endParaRPr>
          </a:p>
        </p:txBody>
      </p:sp>
      <p:sp>
        <p:nvSpPr>
          <p:cNvPr id="2" name="Rectangle 1"/>
          <p:cNvSpPr/>
          <p:nvPr/>
        </p:nvSpPr>
        <p:spPr>
          <a:xfrm>
            <a:off x="914400" y="1524000"/>
            <a:ext cx="7620000" cy="954107"/>
          </a:xfrm>
          <a:prstGeom prst="rect">
            <a:avLst/>
          </a:prstGeom>
        </p:spPr>
        <p:txBody>
          <a:bodyPr wrap="square">
            <a:spAutoFit/>
          </a:bodyPr>
          <a:lstStyle/>
          <a:p>
            <a:r>
              <a:rPr lang="en-US" sz="2800" dirty="0" smtClean="0">
                <a:latin typeface="Calibri" panose="020F0502020204030204" pitchFamily="34" charset="0"/>
              </a:rPr>
              <a:t>The Dynamic section of your FRAT may need updating inflight or at a remote location…</a:t>
            </a:r>
          </a:p>
        </p:txBody>
      </p:sp>
      <p:sp>
        <p:nvSpPr>
          <p:cNvPr id="23" name="Rectangle 22"/>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990600" y="2743200"/>
            <a:ext cx="5334000" cy="523220"/>
          </a:xfrm>
          <a:prstGeom prst="rect">
            <a:avLst/>
          </a:prstGeom>
        </p:spPr>
        <p:txBody>
          <a:bodyPr wrap="square">
            <a:spAutoFit/>
          </a:bodyPr>
          <a:lstStyle/>
          <a:p>
            <a:r>
              <a:rPr lang="en-US" sz="2800" dirty="0" smtClean="0">
                <a:latin typeface="Calibri" panose="020F0502020204030204" pitchFamily="34" charset="0"/>
              </a:rPr>
              <a:t>Put it on a kneeboard sized card…</a:t>
            </a:r>
            <a:endParaRPr lang="en-US" sz="2800" dirty="0">
              <a:latin typeface="Calibri" panose="020F0502020204030204" pitchFamily="34" charset="0"/>
            </a:endParaRPr>
          </a:p>
        </p:txBody>
      </p:sp>
      <p:sp>
        <p:nvSpPr>
          <p:cNvPr id="10" name="Rectangle 9"/>
          <p:cNvSpPr/>
          <p:nvPr/>
        </p:nvSpPr>
        <p:spPr>
          <a:xfrm>
            <a:off x="990600" y="3429000"/>
            <a:ext cx="7162800" cy="523220"/>
          </a:xfrm>
          <a:prstGeom prst="rect">
            <a:avLst/>
          </a:prstGeom>
        </p:spPr>
        <p:txBody>
          <a:bodyPr wrap="square">
            <a:spAutoFit/>
          </a:bodyPr>
          <a:lstStyle/>
          <a:p>
            <a:r>
              <a:rPr lang="en-US" sz="2800" dirty="0" smtClean="0">
                <a:latin typeface="Calibri" panose="020F0502020204030204" pitchFamily="34" charset="0"/>
              </a:rPr>
              <a:t>1. Write down the static score before the flight</a:t>
            </a:r>
            <a:endParaRPr lang="en-US" sz="2800" dirty="0">
              <a:latin typeface="Calibri" panose="020F0502020204030204" pitchFamily="34" charset="0"/>
            </a:endParaRPr>
          </a:p>
        </p:txBody>
      </p:sp>
      <p:sp>
        <p:nvSpPr>
          <p:cNvPr id="11" name="Rectangle 10"/>
          <p:cNvSpPr/>
          <p:nvPr/>
        </p:nvSpPr>
        <p:spPr>
          <a:xfrm>
            <a:off x="990600" y="4038600"/>
            <a:ext cx="7162800" cy="523220"/>
          </a:xfrm>
          <a:prstGeom prst="rect">
            <a:avLst/>
          </a:prstGeom>
        </p:spPr>
        <p:txBody>
          <a:bodyPr wrap="square">
            <a:spAutoFit/>
          </a:bodyPr>
          <a:lstStyle/>
          <a:p>
            <a:r>
              <a:rPr lang="en-US" sz="2800" dirty="0">
                <a:latin typeface="Calibri" panose="020F0502020204030204" pitchFamily="34" charset="0"/>
              </a:rPr>
              <a:t>2</a:t>
            </a:r>
            <a:r>
              <a:rPr lang="en-US" sz="2800" dirty="0" smtClean="0">
                <a:latin typeface="Calibri" panose="020F0502020204030204" pitchFamily="34" charset="0"/>
              </a:rPr>
              <a:t>. The yellow and red limits are already set</a:t>
            </a:r>
            <a:endParaRPr lang="en-US" sz="2800" dirty="0">
              <a:latin typeface="Calibri" panose="020F0502020204030204" pitchFamily="34" charset="0"/>
            </a:endParaRPr>
          </a:p>
        </p:txBody>
      </p:sp>
      <p:sp>
        <p:nvSpPr>
          <p:cNvPr id="12" name="Rectangle 11"/>
          <p:cNvSpPr/>
          <p:nvPr/>
        </p:nvSpPr>
        <p:spPr>
          <a:xfrm>
            <a:off x="990600" y="4648200"/>
            <a:ext cx="7162800" cy="523220"/>
          </a:xfrm>
          <a:prstGeom prst="rect">
            <a:avLst/>
          </a:prstGeom>
        </p:spPr>
        <p:txBody>
          <a:bodyPr wrap="square">
            <a:spAutoFit/>
          </a:bodyPr>
          <a:lstStyle/>
          <a:p>
            <a:r>
              <a:rPr lang="en-US" sz="2800" dirty="0" smtClean="0">
                <a:latin typeface="Calibri" panose="020F0502020204030204" pitchFamily="34" charset="0"/>
              </a:rPr>
              <a:t>3. Calculate dynamic factors and add that score</a:t>
            </a:r>
            <a:endParaRPr lang="en-US" sz="2800" dirty="0">
              <a:latin typeface="Calibri" panose="020F0502020204030204" pitchFamily="34" charset="0"/>
            </a:endParaRPr>
          </a:p>
        </p:txBody>
      </p:sp>
      <p:pic>
        <p:nvPicPr>
          <p:cNvPr id="4" name="Picture 3" descr="Screen Shot 2015-02-17 at 10.30.4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371600"/>
            <a:ext cx="4964893" cy="1924153"/>
          </a:xfrm>
          <a:prstGeom prst="rect">
            <a:avLst/>
          </a:prstGeom>
        </p:spPr>
      </p:pic>
      <p:pic>
        <p:nvPicPr>
          <p:cNvPr id="6" name="Picture 5" descr="Screen Shot 2015-02-17 at 10.30.0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86000" y="3429000"/>
            <a:ext cx="4400409" cy="2347466"/>
          </a:xfrm>
          <a:prstGeom prst="rect">
            <a:avLst/>
          </a:prstGeom>
        </p:spPr>
      </p:pic>
      <p:sp>
        <p:nvSpPr>
          <p:cNvPr id="7" name="TextBox 6"/>
          <p:cNvSpPr txBox="1"/>
          <p:nvPr/>
        </p:nvSpPr>
        <p:spPr>
          <a:xfrm>
            <a:off x="4419600" y="2438400"/>
            <a:ext cx="683071" cy="461665"/>
          </a:xfrm>
          <a:prstGeom prst="rect">
            <a:avLst/>
          </a:prstGeom>
          <a:noFill/>
        </p:spPr>
        <p:txBody>
          <a:bodyPr wrap="none" rtlCol="0">
            <a:spAutoFit/>
          </a:bodyPr>
          <a:lstStyle/>
          <a:p>
            <a:r>
              <a:rPr lang="en-US" sz="2400" b="1" dirty="0" smtClean="0">
                <a:solidFill>
                  <a:srgbClr val="FF0000"/>
                </a:solidFill>
                <a:latin typeface="Brush Script MT Italic"/>
                <a:cs typeface="Brush Script MT Italic"/>
              </a:rPr>
              <a:t>12</a:t>
            </a:r>
            <a:endParaRPr lang="en-US" sz="2400" b="1" dirty="0">
              <a:solidFill>
                <a:srgbClr val="FF0000"/>
              </a:solidFill>
              <a:latin typeface="Brush Script MT Italic"/>
              <a:cs typeface="Brush Script MT Italic"/>
            </a:endParaRPr>
          </a:p>
        </p:txBody>
      </p:sp>
      <p:sp>
        <p:nvSpPr>
          <p:cNvPr id="16" name="TextBox 15"/>
          <p:cNvSpPr txBox="1"/>
          <p:nvPr/>
        </p:nvSpPr>
        <p:spPr>
          <a:xfrm>
            <a:off x="4422629" y="2667000"/>
            <a:ext cx="682771" cy="461665"/>
          </a:xfrm>
          <a:prstGeom prst="rect">
            <a:avLst/>
          </a:prstGeom>
          <a:noFill/>
        </p:spPr>
        <p:txBody>
          <a:bodyPr wrap="none" rtlCol="0">
            <a:spAutoFit/>
          </a:bodyPr>
          <a:lstStyle/>
          <a:p>
            <a:r>
              <a:rPr lang="en-US" sz="2400" b="1" dirty="0" smtClean="0">
                <a:solidFill>
                  <a:srgbClr val="FF0000"/>
                </a:solidFill>
                <a:latin typeface="Brush Script MT Italic"/>
                <a:cs typeface="Brush Script MT Italic"/>
              </a:rPr>
              <a:t>17</a:t>
            </a:r>
            <a:endParaRPr lang="en-US" sz="2400" b="1" dirty="0">
              <a:solidFill>
                <a:srgbClr val="FF0000"/>
              </a:solidFill>
              <a:latin typeface="Brush Script MT Italic"/>
              <a:cs typeface="Brush Script MT Italic"/>
            </a:endParaRPr>
          </a:p>
        </p:txBody>
      </p:sp>
      <p:sp>
        <p:nvSpPr>
          <p:cNvPr id="17" name="TextBox 16"/>
          <p:cNvSpPr txBox="1"/>
          <p:nvPr/>
        </p:nvSpPr>
        <p:spPr>
          <a:xfrm>
            <a:off x="4495800" y="2209800"/>
            <a:ext cx="596208" cy="461665"/>
          </a:xfrm>
          <a:prstGeom prst="rect">
            <a:avLst/>
          </a:prstGeom>
          <a:noFill/>
        </p:spPr>
        <p:txBody>
          <a:bodyPr wrap="none" rtlCol="0">
            <a:spAutoFit/>
          </a:bodyPr>
          <a:lstStyle/>
          <a:p>
            <a:r>
              <a:rPr lang="en-US" sz="2400" b="1" dirty="0">
                <a:solidFill>
                  <a:srgbClr val="FF0000"/>
                </a:solidFill>
                <a:latin typeface="Brush Script MT Italic"/>
                <a:cs typeface="Brush Script MT Italic"/>
              </a:rPr>
              <a:t>5</a:t>
            </a:r>
          </a:p>
        </p:txBody>
      </p:sp>
      <p:sp>
        <p:nvSpPr>
          <p:cNvPr id="18" name="Donut 17"/>
          <p:cNvSpPr/>
          <p:nvPr/>
        </p:nvSpPr>
        <p:spPr>
          <a:xfrm>
            <a:off x="4419600" y="2514600"/>
            <a:ext cx="2819400" cy="990600"/>
          </a:xfrm>
          <a:prstGeom prst="donut">
            <a:avLst>
              <a:gd name="adj" fmla="val 8161"/>
            </a:avLst>
          </a:prstGeom>
          <a:solidFill>
            <a:srgbClr val="FF0000"/>
          </a:solidFill>
          <a:ln>
            <a:solidFill>
              <a:srgbClr val="CC00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0675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par>
                                <p:cTn id="19" presetID="12" presetClass="exit" presetSubtype="2" fill="hold" nodeType="with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ppt_w*1.125000"/>
                                          </p:val>
                                        </p:tav>
                                      </p:tavLst>
                                    </p:anim>
                                    <p:animEffect transition="out" filter="wipe(right)">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2" presetClass="exit" presetSubtype="4" fill="hold" grpId="0" nodeType="withEffect">
                                  <p:stCondLst>
                                    <p:cond delay="0"/>
                                  </p:stCondLst>
                                  <p:childTnLst>
                                    <p:anim calcmode="lin" valueType="num">
                                      <p:cBhvr additive="base">
                                        <p:cTn id="24" dur="500"/>
                                        <p:tgtEl>
                                          <p:spTgt spid="2"/>
                                        </p:tgtEl>
                                        <p:attrNameLst>
                                          <p:attrName>ppt_y</p:attrName>
                                        </p:attrNameLst>
                                      </p:cBhvr>
                                      <p:tavLst>
                                        <p:tav tm="0">
                                          <p:val>
                                            <p:strVal val="#ppt_y"/>
                                          </p:val>
                                        </p:tav>
                                        <p:tav tm="100000">
                                          <p:val>
                                            <p:strVal val="#ppt_y+#ppt_h*1.125000"/>
                                          </p:val>
                                        </p:tav>
                                      </p:tavLst>
                                    </p:anim>
                                    <p:animEffect transition="out" filter="wipe(down)">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2" presetClass="exit" presetSubtype="4" fill="hold" grpId="1" nodeType="withEffect">
                                  <p:stCondLst>
                                    <p:cond delay="0"/>
                                  </p:stCondLst>
                                  <p:childTnLst>
                                    <p:anim calcmode="lin" valueType="num">
                                      <p:cBhvr additive="base">
                                        <p:cTn id="28" dur="500"/>
                                        <p:tgtEl>
                                          <p:spTgt spid="25"/>
                                        </p:tgtEl>
                                        <p:attrNameLst>
                                          <p:attrName>ppt_y</p:attrName>
                                        </p:attrNameLst>
                                      </p:cBhvr>
                                      <p:tavLst>
                                        <p:tav tm="0">
                                          <p:val>
                                            <p:strVal val="#ppt_y"/>
                                          </p:val>
                                        </p:tav>
                                        <p:tav tm="100000">
                                          <p:val>
                                            <p:strVal val="#ppt_y+#ppt_h*1.125000"/>
                                          </p:val>
                                        </p:tav>
                                      </p:tavLst>
                                    </p:anim>
                                    <p:animEffect transition="out" filter="wipe(down)">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1000"/>
                                  </p:stCondLst>
                                  <p:iterate type="lt">
                                    <p:tmPct val="10000"/>
                                  </p:iterate>
                                  <p:childTnLst>
                                    <p:set>
                                      <p:cBhvr>
                                        <p:cTn id="33" dur="1" fill="hold">
                                          <p:stCondLst>
                                            <p:cond delay="0"/>
                                          </p:stCondLst>
                                        </p:cTn>
                                        <p:tgtEl>
                                          <p:spTgt spid="7"/>
                                        </p:tgtEl>
                                        <p:attrNameLst>
                                          <p:attrName>style.visibility</p:attrName>
                                        </p:attrNameLst>
                                      </p:cBhvr>
                                      <p:to>
                                        <p:strVal val="visible"/>
                                      </p:to>
                                    </p:set>
                                    <p:animEffect transition="in" filter="wipe(up)">
                                      <p:cBhvr>
                                        <p:cTn id="34" dur="1000"/>
                                        <p:tgtEl>
                                          <p:spTgt spid="7"/>
                                        </p:tgtEl>
                                      </p:cBhvr>
                                    </p:animEffect>
                                  </p:childTnLst>
                                </p:cTn>
                              </p:par>
                              <p:par>
                                <p:cTn id="35" presetID="12" presetClass="entr" presetSubtype="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ppt_y</p:attrName>
                                        </p:attrNameLst>
                                      </p:cBhvr>
                                      <p:tavLst>
                                        <p:tav tm="0">
                                          <p:val>
                                            <p:strVal val="#ppt_y-#ppt_h*1.125000"/>
                                          </p:val>
                                        </p:tav>
                                        <p:tav tm="100000">
                                          <p:val>
                                            <p:strVal val="#ppt_y"/>
                                          </p:val>
                                        </p:tav>
                                      </p:tavLst>
                                    </p:anim>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ppt_x</p:attrName>
                                        </p:attrNameLst>
                                      </p:cBhvr>
                                      <p:tavLst>
                                        <p:tav tm="0">
                                          <p:val>
                                            <p:strVal val="#ppt_x-#ppt_w*1.125000"/>
                                          </p:val>
                                        </p:tav>
                                        <p:tav tm="100000">
                                          <p:val>
                                            <p:strVal val="#ppt_x"/>
                                          </p:val>
                                        </p:tav>
                                      </p:tavLst>
                                    </p:anim>
                                    <p:animEffect transition="in" filter="wipe(right)">
                                      <p:cBhvr>
                                        <p:cTn id="44" dur="500"/>
                                        <p:tgtEl>
                                          <p:spTgt spid="11"/>
                                        </p:tgtEl>
                                      </p:cBhvr>
                                    </p:animEffect>
                                  </p:childTnLst>
                                </p:cTn>
                              </p:par>
                            </p:childTnLst>
                          </p:cTn>
                        </p:par>
                        <p:par>
                          <p:cTn id="45" fill="hold">
                            <p:stCondLst>
                              <p:cond delay="500"/>
                            </p:stCondLst>
                            <p:childTnLst>
                              <p:par>
                                <p:cTn id="46" presetID="21"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1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xit" presetSubtype="16" fill="hold" grpId="1" nodeType="clickEffect">
                                  <p:stCondLst>
                                    <p:cond delay="0"/>
                                  </p:stCondLst>
                                  <p:childTnLst>
                                    <p:animEffect transition="out" filter="circle(in)">
                                      <p:cBhvr>
                                        <p:cTn id="52" dur="2000"/>
                                        <p:tgtEl>
                                          <p:spTgt spid="18"/>
                                        </p:tgtEl>
                                      </p:cBhvr>
                                    </p:animEffect>
                                    <p:set>
                                      <p:cBhvr>
                                        <p:cTn id="53" dur="1" fill="hold">
                                          <p:stCondLst>
                                            <p:cond delay="1999"/>
                                          </p:stCondLst>
                                        </p:cTn>
                                        <p:tgtEl>
                                          <p:spTgt spid="18"/>
                                        </p:tgtEl>
                                        <p:attrNameLst>
                                          <p:attrName>style.visibility</p:attrName>
                                        </p:attrNameLst>
                                      </p:cBhvr>
                                      <p:to>
                                        <p:strVal val="hidden"/>
                                      </p:to>
                                    </p:set>
                                  </p:childTnLst>
                                </p:cTn>
                              </p:par>
                              <p:par>
                                <p:cTn id="54" presetID="1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p:tgtEl>
                                          <p:spTgt spid="12"/>
                                        </p:tgtEl>
                                        <p:attrNameLst>
                                          <p:attrName>ppt_x</p:attrName>
                                        </p:attrNameLst>
                                      </p:cBhvr>
                                      <p:tavLst>
                                        <p:tav tm="0">
                                          <p:val>
                                            <p:strVal val="#ppt_x-#ppt_w*1.125000"/>
                                          </p:val>
                                        </p:tav>
                                        <p:tav tm="100000">
                                          <p:val>
                                            <p:strVal val="#ppt_x"/>
                                          </p:val>
                                        </p:tav>
                                      </p:tavLst>
                                    </p:anim>
                                    <p:animEffect transition="in" filter="wipe(right)">
                                      <p:cBhvr>
                                        <p:cTn id="57" dur="500"/>
                                        <p:tgtEl>
                                          <p:spTgt spid="12"/>
                                        </p:tgtEl>
                                      </p:cBhvr>
                                    </p:animEffect>
                                  </p:childTnLst>
                                </p:cTn>
                              </p:par>
                            </p:childTnLst>
                          </p:cTn>
                        </p:par>
                        <p:par>
                          <p:cTn id="58" fill="hold">
                            <p:stCondLst>
                              <p:cond delay="2000"/>
                            </p:stCondLst>
                            <p:childTnLst>
                              <p:par>
                                <p:cTn id="59" presetID="22" presetClass="entr" presetSubtype="1"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Effect transition="in" filter="wipe(up)">
                                      <p:cBhvr>
                                        <p:cTn id="61" dur="1000"/>
                                        <p:tgtEl>
                                          <p:spTgt spid="17"/>
                                        </p:tgtEl>
                                      </p:cBhvr>
                                    </p:animEffect>
                                  </p:childTnLst>
                                </p:cTn>
                              </p:par>
                            </p:childTnLst>
                          </p:cTn>
                        </p:par>
                        <p:par>
                          <p:cTn id="62" fill="hold">
                            <p:stCondLst>
                              <p:cond delay="3000"/>
                            </p:stCondLst>
                            <p:childTnLst>
                              <p:par>
                                <p:cTn id="63" presetID="22" presetClass="entr" presetSubtype="1" fill="hold" grpId="0" nodeType="afterEffect">
                                  <p:stCondLst>
                                    <p:cond delay="0"/>
                                  </p:stCondLst>
                                  <p:iterate type="lt">
                                    <p:tmPct val="10000"/>
                                  </p:iterate>
                                  <p:childTnLst>
                                    <p:set>
                                      <p:cBhvr>
                                        <p:cTn id="64" dur="1" fill="hold">
                                          <p:stCondLst>
                                            <p:cond delay="0"/>
                                          </p:stCondLst>
                                        </p:cTn>
                                        <p:tgtEl>
                                          <p:spTgt spid="16"/>
                                        </p:tgtEl>
                                        <p:attrNameLst>
                                          <p:attrName>style.visibility</p:attrName>
                                        </p:attrNameLst>
                                      </p:cBhvr>
                                      <p:to>
                                        <p:strVal val="visible"/>
                                      </p:to>
                                    </p:set>
                                    <p:animEffect transition="in" filter="wipe(up)">
                                      <p:cBhvr>
                                        <p:cTn id="6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P spid="10" grpId="0"/>
      <p:bldP spid="11" grpId="0"/>
      <p:bldP spid="12" grpId="0"/>
      <p:bldP spid="7" grpId="0"/>
      <p:bldP spid="16" grpId="0"/>
      <p:bldP spid="17" grpId="0"/>
      <p:bldP spid="18" grpId="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0" y="3048000"/>
            <a:ext cx="7924800" cy="2667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33</a:t>
            </a:fld>
            <a:endParaRPr lang="en-US" dirty="0">
              <a:solidFill>
                <a:prstClr val="black">
                  <a:tint val="75000"/>
                </a:prstClr>
              </a:solidFill>
            </a:endParaRPr>
          </a:p>
        </p:txBody>
      </p:sp>
      <p:sp>
        <p:nvSpPr>
          <p:cNvPr id="2" name="Rectangle 1"/>
          <p:cNvSpPr/>
          <p:nvPr/>
        </p:nvSpPr>
        <p:spPr>
          <a:xfrm>
            <a:off x="304800" y="2209800"/>
            <a:ext cx="8610600" cy="3416320"/>
          </a:xfrm>
          <a:prstGeom prst="rect">
            <a:avLst/>
          </a:prstGeom>
        </p:spPr>
        <p:txBody>
          <a:bodyPr wrap="square">
            <a:spAutoFit/>
          </a:bodyPr>
          <a:lstStyle/>
          <a:p>
            <a:r>
              <a:rPr lang="en-US" sz="2800" b="1" dirty="0">
                <a:latin typeface="Calibri" panose="020F0502020204030204" pitchFamily="34" charset="0"/>
              </a:rPr>
              <a:t>Elements of a good FRAT/GRAT…</a:t>
            </a:r>
          </a:p>
          <a:p>
            <a:endParaRPr lang="en-US" sz="2800" dirty="0" smtClean="0">
              <a:latin typeface="Calibri" panose="020F0502020204030204" pitchFamily="34" charset="0"/>
            </a:endParaRPr>
          </a:p>
          <a:p>
            <a:pPr marL="914400" indent="-457200">
              <a:buClr>
                <a:srgbClr val="FF0000"/>
              </a:buClr>
              <a:buFont typeface="Wingdings" charset="2"/>
              <a:buChar char="ü"/>
            </a:pPr>
            <a:r>
              <a:rPr lang="en-US" sz="2800" dirty="0" smtClean="0">
                <a:latin typeface="Calibri" panose="020F0502020204030204" pitchFamily="34" charset="0"/>
              </a:rPr>
              <a:t>Customized </a:t>
            </a:r>
            <a:r>
              <a:rPr lang="en-US" sz="2800" dirty="0">
                <a:latin typeface="Calibri" panose="020F0502020204030204" pitchFamily="34" charset="0"/>
              </a:rPr>
              <a:t>to your </a:t>
            </a:r>
            <a:r>
              <a:rPr lang="en-US" sz="2800" dirty="0" smtClean="0">
                <a:latin typeface="Calibri" panose="020F0502020204030204" pitchFamily="34" charset="0"/>
              </a:rPr>
              <a:t>operation.</a:t>
            </a:r>
          </a:p>
          <a:p>
            <a:pPr marL="457200">
              <a:buClr>
                <a:srgbClr val="FF0000"/>
              </a:buClr>
            </a:pPr>
            <a:endParaRPr lang="en-US" sz="1000" dirty="0">
              <a:latin typeface="Calibri" panose="020F0502020204030204" pitchFamily="34" charset="0"/>
            </a:endParaRPr>
          </a:p>
          <a:p>
            <a:pPr marL="914400" indent="-457200">
              <a:buClr>
                <a:srgbClr val="FF0000"/>
              </a:buClr>
              <a:buFont typeface="Wingdings" charset="2"/>
              <a:buChar char="ü"/>
            </a:pPr>
            <a:r>
              <a:rPr lang="en-US" sz="2800" dirty="0" smtClean="0">
                <a:latin typeface="Calibri" panose="020F0502020204030204" pitchFamily="34" charset="0"/>
              </a:rPr>
              <a:t>Easy </a:t>
            </a:r>
            <a:r>
              <a:rPr lang="en-US" sz="2800" dirty="0">
                <a:latin typeface="Calibri" panose="020F0502020204030204" pitchFamily="34" charset="0"/>
              </a:rPr>
              <a:t>to fill out – use automation to fill in items whenever </a:t>
            </a:r>
            <a:r>
              <a:rPr lang="en-US" sz="2800" dirty="0" smtClean="0">
                <a:latin typeface="Calibri" panose="020F0502020204030204" pitchFamily="34" charset="0"/>
              </a:rPr>
              <a:t>possible.</a:t>
            </a:r>
          </a:p>
          <a:p>
            <a:pPr marL="457200">
              <a:buClr>
                <a:srgbClr val="FF0000"/>
              </a:buClr>
            </a:pPr>
            <a:endParaRPr lang="en-US" sz="1000" dirty="0">
              <a:latin typeface="Calibri" panose="020F0502020204030204" pitchFamily="34" charset="0"/>
            </a:endParaRPr>
          </a:p>
          <a:p>
            <a:pPr marL="914400" indent="-457200">
              <a:buClr>
                <a:srgbClr val="FF0000"/>
              </a:buClr>
              <a:buFont typeface="Wingdings" charset="2"/>
              <a:buChar char="ü"/>
            </a:pPr>
            <a:r>
              <a:rPr lang="en-US" sz="2800" dirty="0" smtClean="0">
                <a:latin typeface="Calibri" panose="020F0502020204030204" pitchFamily="34" charset="0"/>
              </a:rPr>
              <a:t>‘</a:t>
            </a:r>
            <a:r>
              <a:rPr lang="en-US" sz="2800" dirty="0">
                <a:latin typeface="Calibri" panose="020F0502020204030204" pitchFamily="34" charset="0"/>
              </a:rPr>
              <a:t>Living document’ – the FRAT/GRAT should change as your operation </a:t>
            </a:r>
            <a:r>
              <a:rPr lang="en-US" sz="2800" dirty="0" smtClean="0">
                <a:latin typeface="Calibri" panose="020F0502020204030204" pitchFamily="34" charset="0"/>
              </a:rPr>
              <a:t>changes.</a:t>
            </a:r>
            <a:endParaRPr lang="en-US" sz="2800" dirty="0">
              <a:latin typeface="Calibri" panose="020F0502020204030204" pitchFamily="34" charset="0"/>
            </a:endParaRPr>
          </a:p>
        </p:txBody>
      </p:sp>
      <p:sp>
        <p:nvSpPr>
          <p:cNvPr id="6" name="Rectangle 5"/>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8436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1750"/>
                            </p:stCondLst>
                            <p:childTnLst>
                              <p:par>
                                <p:cTn id="9" presetID="10" presetClass="entr" presetSubtype="0" fill="hold" nodeType="afterEffect">
                                  <p:stCondLst>
                                    <p:cond delay="125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par>
                          <p:cTn id="12" fill="hold">
                            <p:stCondLst>
                              <p:cond delay="3500"/>
                            </p:stCondLst>
                            <p:childTnLst>
                              <p:par>
                                <p:cTn id="13" presetID="10" presetClass="entr" presetSubtype="0" fill="hold" nodeType="afterEffect">
                                  <p:stCondLst>
                                    <p:cond delay="125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34</a:t>
            </a:fld>
            <a:endParaRPr lang="en-US" dirty="0">
              <a:solidFill>
                <a:prstClr val="black">
                  <a:tint val="75000"/>
                </a:prstClr>
              </a:solidFill>
            </a:endParaRPr>
          </a:p>
        </p:txBody>
      </p:sp>
      <p:sp>
        <p:nvSpPr>
          <p:cNvPr id="2" name="Rectangle 1"/>
          <p:cNvSpPr/>
          <p:nvPr/>
        </p:nvSpPr>
        <p:spPr>
          <a:xfrm>
            <a:off x="304800" y="1447800"/>
            <a:ext cx="8610600" cy="523220"/>
          </a:xfrm>
          <a:prstGeom prst="rect">
            <a:avLst/>
          </a:prstGeom>
        </p:spPr>
        <p:txBody>
          <a:bodyPr wrap="square">
            <a:spAutoFit/>
          </a:bodyPr>
          <a:lstStyle/>
          <a:p>
            <a:pPr eaLnBrk="0" hangingPunct="0"/>
            <a:r>
              <a:rPr lang="en-US" sz="2800" b="1" dirty="0"/>
              <a:t>Example Risk Assessment Form:</a:t>
            </a:r>
            <a:endParaRPr lang="en-US" sz="2800" dirty="0"/>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914400" y="2133600"/>
            <a:ext cx="7239000" cy="36576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 y="6286500"/>
            <a:ext cx="9258300" cy="584775"/>
          </a:xfrm>
          <a:prstGeom prst="rect">
            <a:avLst/>
          </a:prstGeom>
        </p:spPr>
        <p:txBody>
          <a:bodyPr wrap="square">
            <a:spAutoFit/>
          </a:bodyPr>
          <a:lstStyle/>
          <a:p>
            <a:r>
              <a:rPr lang="en-US" sz="1600" dirty="0"/>
              <a:t>The above FRAT can be obtained at no cost from the European Aviation Safety Agency (EASA).</a:t>
            </a:r>
          </a:p>
          <a:p>
            <a:r>
              <a:rPr lang="en-US" sz="1600" dirty="0"/>
              <a:t>https://easa.europa.eu/essi/ehest/2012/06/pre-departure-check-list</a:t>
            </a:r>
          </a:p>
        </p:txBody>
      </p:sp>
      <p:sp>
        <p:nvSpPr>
          <p:cNvPr id="9" name="Rectangle 8"/>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63425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35</a:t>
            </a:fld>
            <a:endParaRPr lang="en-US" dirty="0">
              <a:solidFill>
                <a:prstClr val="black">
                  <a:tint val="75000"/>
                </a:prstClr>
              </a:solidFill>
            </a:endParaRPr>
          </a:p>
        </p:txBody>
      </p:sp>
      <p:sp>
        <p:nvSpPr>
          <p:cNvPr id="2" name="Rectangle 1"/>
          <p:cNvSpPr/>
          <p:nvPr/>
        </p:nvSpPr>
        <p:spPr>
          <a:xfrm>
            <a:off x="304800" y="1219200"/>
            <a:ext cx="8610600" cy="523220"/>
          </a:xfrm>
          <a:prstGeom prst="rect">
            <a:avLst/>
          </a:prstGeom>
        </p:spPr>
        <p:txBody>
          <a:bodyPr wrap="square">
            <a:spAutoFit/>
          </a:bodyPr>
          <a:lstStyle/>
          <a:p>
            <a:pPr eaLnBrk="0" hangingPunct="0"/>
            <a:r>
              <a:rPr lang="en-US" sz="2800" b="1" dirty="0" smtClean="0"/>
              <a:t>Doing it right…</a:t>
            </a:r>
            <a:endParaRPr lang="en-US" sz="2800" dirty="0"/>
          </a:p>
        </p:txBody>
      </p:sp>
      <p:sp>
        <p:nvSpPr>
          <p:cNvPr id="9" name="Rectangle 8"/>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5108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36</a:t>
            </a:fld>
            <a:endParaRPr lang="en-US" dirty="0">
              <a:solidFill>
                <a:prstClr val="black">
                  <a:tint val="75000"/>
                </a:prstClr>
              </a:solidFill>
            </a:endParaRPr>
          </a:p>
        </p:txBody>
      </p:sp>
      <p:sp>
        <p:nvSpPr>
          <p:cNvPr id="2" name="Rectangle 1"/>
          <p:cNvSpPr/>
          <p:nvPr/>
        </p:nvSpPr>
        <p:spPr>
          <a:xfrm>
            <a:off x="304800" y="1447800"/>
            <a:ext cx="8610600" cy="523220"/>
          </a:xfrm>
          <a:prstGeom prst="rect">
            <a:avLst/>
          </a:prstGeom>
        </p:spPr>
        <p:txBody>
          <a:bodyPr wrap="square">
            <a:spAutoFit/>
          </a:bodyPr>
          <a:lstStyle/>
          <a:p>
            <a:pPr eaLnBrk="0" hangingPunct="0"/>
            <a:r>
              <a:rPr lang="en-US" sz="2800" b="1" dirty="0"/>
              <a:t>Example Risk Assessment Form:</a:t>
            </a:r>
            <a:endParaRPr lang="en-US" sz="2800" dirty="0"/>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914400" y="2133600"/>
            <a:ext cx="7239000" cy="36576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 y="6286500"/>
            <a:ext cx="9258300" cy="584775"/>
          </a:xfrm>
          <a:prstGeom prst="rect">
            <a:avLst/>
          </a:prstGeom>
        </p:spPr>
        <p:txBody>
          <a:bodyPr wrap="square">
            <a:spAutoFit/>
          </a:bodyPr>
          <a:lstStyle/>
          <a:p>
            <a:r>
              <a:rPr lang="en-US" sz="1600" dirty="0"/>
              <a:t>The above FRAT can be obtained at no cost from the European Aviation Safety Agency (EASA).</a:t>
            </a:r>
          </a:p>
          <a:p>
            <a:r>
              <a:rPr lang="en-US" sz="1600" dirty="0"/>
              <a:t>https://easa.europa.eu/essi/ehest/2012/06/pre-departure-check-list</a:t>
            </a:r>
          </a:p>
        </p:txBody>
      </p:sp>
      <p:sp>
        <p:nvSpPr>
          <p:cNvPr id="9" name="Rectangle 8"/>
          <p:cNvSpPr/>
          <p:nvPr/>
        </p:nvSpPr>
        <p:spPr>
          <a:xfrm>
            <a:off x="796571" y="533400"/>
            <a:ext cx="330364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Real World FRATs</a:t>
            </a:r>
            <a:endParaRPr lang="en-US" sz="3200" b="1" i="1" dirty="0">
              <a:solidFill>
                <a:srgbClr val="C00000"/>
              </a:solidFill>
              <a:latin typeface="Calibri" panose="020F0502020204030204"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5108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4390946" cy="2816156"/>
          </a:xfrm>
          <a:prstGeom prst="rect">
            <a:avLst/>
          </a:prstGeom>
          <a:noFill/>
        </p:spPr>
        <p:txBody>
          <a:bodyPr wrap="none" rtlCol="0">
            <a:spAutoFit/>
          </a:bodyPr>
          <a:lstStyle/>
          <a:p>
            <a:pPr marL="342900" indent="-342900">
              <a:lnSpc>
                <a:spcPct val="200000"/>
              </a:lnSpc>
              <a:buClr>
                <a:srgbClr val="CC0000"/>
              </a:buClr>
              <a:buFont typeface="+mj-lt"/>
              <a:buAutoNum type="arabicPeriod"/>
            </a:pPr>
            <a:r>
              <a:rPr lang="en-US" b="1" dirty="0" smtClean="0"/>
              <a:t>Purpose of a Risk Assessment Tool</a:t>
            </a:r>
          </a:p>
          <a:p>
            <a:pPr marL="342900" indent="-342900">
              <a:lnSpc>
                <a:spcPct val="200000"/>
              </a:lnSpc>
              <a:buClr>
                <a:srgbClr val="CC0000"/>
              </a:buClr>
              <a:buFont typeface="+mj-lt"/>
              <a:buAutoNum type="arabicPeriod"/>
            </a:pPr>
            <a:r>
              <a:rPr lang="en-US" b="1" dirty="0" smtClean="0"/>
              <a:t>Key Elements</a:t>
            </a:r>
          </a:p>
          <a:p>
            <a:pPr marL="342900" indent="-342900">
              <a:lnSpc>
                <a:spcPct val="200000"/>
              </a:lnSpc>
              <a:buClr>
                <a:srgbClr val="CC0000"/>
              </a:buClr>
              <a:buFont typeface="+mj-lt"/>
              <a:buAutoNum type="arabicPeriod"/>
            </a:pPr>
            <a:r>
              <a:rPr lang="en-US" b="1" dirty="0" smtClean="0"/>
              <a:t>Real World Application </a:t>
            </a:r>
          </a:p>
          <a:p>
            <a:pPr marL="342900" indent="-342900">
              <a:lnSpc>
                <a:spcPct val="200000"/>
              </a:lnSpc>
              <a:buClr>
                <a:srgbClr val="CC0000"/>
              </a:buClr>
              <a:buFont typeface="+mj-lt"/>
              <a:buAutoNum type="arabicPeriod"/>
            </a:pPr>
            <a:r>
              <a:rPr lang="en-US" b="1" dirty="0" smtClean="0"/>
              <a:t>Role </a:t>
            </a:r>
            <a:r>
              <a:rPr lang="en-US" b="1" dirty="0"/>
              <a:t>W</a:t>
            </a:r>
            <a:r>
              <a:rPr lang="en-US" b="1" dirty="0" smtClean="0"/>
              <a:t>ithin Your SMS</a:t>
            </a:r>
          </a:p>
          <a:p>
            <a:pPr marL="342900" indent="-342900">
              <a:lnSpc>
                <a:spcPct val="200000"/>
              </a:lnSpc>
              <a:buClr>
                <a:srgbClr val="CC0000"/>
              </a:buClr>
              <a:buFont typeface="+mj-lt"/>
              <a:buAutoNum type="arabicPeriod"/>
            </a:pPr>
            <a:r>
              <a:rPr lang="en-US" b="1" dirty="0" smtClean="0"/>
              <a:t>Regulatory Requirements</a:t>
            </a:r>
            <a:endParaRPr lang="en-US" b="1" dirty="0"/>
          </a:p>
        </p:txBody>
      </p:sp>
      <p:sp>
        <p:nvSpPr>
          <p:cNvPr id="4" name="TextBox 3"/>
          <p:cNvSpPr txBox="1"/>
          <p:nvPr/>
        </p:nvSpPr>
        <p:spPr>
          <a:xfrm>
            <a:off x="457200" y="457200"/>
            <a:ext cx="2465949" cy="523220"/>
          </a:xfrm>
          <a:prstGeom prst="rect">
            <a:avLst/>
          </a:prstGeom>
          <a:noFill/>
        </p:spPr>
        <p:txBody>
          <a:bodyPr wrap="none" rtlCol="0">
            <a:spAutoFit/>
          </a:bodyPr>
          <a:lstStyle/>
          <a:p>
            <a:r>
              <a:rPr lang="en-US" sz="2800" b="1" i="1" dirty="0" smtClean="0"/>
              <a:t>Flight Plan…</a:t>
            </a:r>
            <a:endParaRPr lang="en-US" sz="2800" b="1" i="1" dirty="0"/>
          </a:p>
        </p:txBody>
      </p:sp>
      <p:cxnSp>
        <p:nvCxnSpPr>
          <p:cNvPr id="6" name="Straight Connector 5"/>
          <p:cNvCxnSpPr/>
          <p:nvPr/>
        </p:nvCxnSpPr>
        <p:spPr>
          <a:xfrm>
            <a:off x="304800" y="1447800"/>
            <a:ext cx="44958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4800" y="1981200"/>
            <a:ext cx="2362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04800" y="2514600"/>
            <a:ext cx="3124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8" name="Picture 7" descr="10294491_10203052104577125_9055809200908666145_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2102796"/>
            <a:ext cx="4882515" cy="41553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11096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 y="2743200"/>
            <a:ext cx="81534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85800" y="4419600"/>
            <a:ext cx="81534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38</a:t>
            </a:fld>
            <a:endParaRPr lang="en-US" dirty="0">
              <a:solidFill>
                <a:prstClr val="black">
                  <a:tint val="75000"/>
                </a:prstClr>
              </a:solidFill>
            </a:endParaRPr>
          </a:p>
        </p:txBody>
      </p:sp>
      <p:sp>
        <p:nvSpPr>
          <p:cNvPr id="2" name="Rectangle 1"/>
          <p:cNvSpPr/>
          <p:nvPr/>
        </p:nvSpPr>
        <p:spPr>
          <a:xfrm>
            <a:off x="304800" y="1905000"/>
            <a:ext cx="8610600" cy="3970318"/>
          </a:xfrm>
          <a:prstGeom prst="rect">
            <a:avLst/>
          </a:prstGeom>
        </p:spPr>
        <p:txBody>
          <a:bodyPr wrap="square">
            <a:spAutoFit/>
          </a:bodyPr>
          <a:lstStyle/>
          <a:p>
            <a:r>
              <a:rPr lang="en-US" sz="2800" dirty="0" smtClean="0">
                <a:latin typeface="Calibri" panose="020F0502020204030204" pitchFamily="34" charset="0"/>
              </a:rPr>
              <a:t>A </a:t>
            </a:r>
            <a:r>
              <a:rPr lang="en-US" sz="2800" dirty="0">
                <a:latin typeface="Calibri" panose="020F0502020204030204" pitchFamily="34" charset="0"/>
              </a:rPr>
              <a:t>FRAT/GRAT is an active component of an </a:t>
            </a:r>
            <a:r>
              <a:rPr lang="en-US" sz="2800" dirty="0" smtClean="0">
                <a:latin typeface="Calibri" panose="020F0502020204030204" pitchFamily="34" charset="0"/>
              </a:rPr>
              <a:t>SMS.</a:t>
            </a:r>
          </a:p>
          <a:p>
            <a:endParaRPr lang="en-US" sz="2800" dirty="0" smtClean="0">
              <a:latin typeface="Calibri" panose="020F0502020204030204" pitchFamily="34" charset="0"/>
            </a:endParaRPr>
          </a:p>
          <a:p>
            <a:pPr marL="800100" indent="-342900">
              <a:buFont typeface="Arial" panose="020B0604020202020204" pitchFamily="34" charset="0"/>
              <a:buChar char="•"/>
            </a:pPr>
            <a:r>
              <a:rPr lang="en-US" sz="2800" dirty="0" smtClean="0">
                <a:latin typeface="Calibri" panose="020F0502020204030204" pitchFamily="34" charset="0"/>
              </a:rPr>
              <a:t>Risks </a:t>
            </a:r>
            <a:r>
              <a:rPr lang="en-US" sz="2800" dirty="0">
                <a:latin typeface="Calibri" panose="020F0502020204030204" pitchFamily="34" charset="0"/>
              </a:rPr>
              <a:t>specifically targeted by your SMS and the mitigations you develop to counter them should be included in your </a:t>
            </a:r>
            <a:r>
              <a:rPr lang="en-US" sz="2800" dirty="0" smtClean="0">
                <a:latin typeface="Calibri" panose="020F0502020204030204" pitchFamily="34" charset="0"/>
              </a:rPr>
              <a:t>FRAT/GRAT.</a:t>
            </a:r>
          </a:p>
          <a:p>
            <a:pPr marL="457200"/>
            <a:endParaRPr lang="en-US" sz="2800" dirty="0" smtClean="0">
              <a:latin typeface="Calibri" panose="020F0502020204030204" pitchFamily="34" charset="0"/>
            </a:endParaRPr>
          </a:p>
          <a:p>
            <a:pPr marL="800100" indent="-342900">
              <a:buFont typeface="Arial" panose="020B0604020202020204" pitchFamily="34" charset="0"/>
              <a:buChar char="•"/>
            </a:pPr>
            <a:r>
              <a:rPr lang="en-US" sz="2800" dirty="0" smtClean="0">
                <a:latin typeface="Calibri" panose="020F0502020204030204" pitchFamily="34" charset="0"/>
              </a:rPr>
              <a:t>If </a:t>
            </a:r>
            <a:r>
              <a:rPr lang="en-US" sz="2800" dirty="0">
                <a:latin typeface="Calibri" panose="020F0502020204030204" pitchFamily="34" charset="0"/>
              </a:rPr>
              <a:t>a hazard is generating a higher risk assessment score, increase the score on the FRAT/GRAT, and vice-versa. </a:t>
            </a:r>
          </a:p>
        </p:txBody>
      </p:sp>
      <p:sp>
        <p:nvSpPr>
          <p:cNvPr id="6" name="Rectangle 5"/>
          <p:cNvSpPr/>
          <p:nvPr/>
        </p:nvSpPr>
        <p:spPr>
          <a:xfrm>
            <a:off x="755996" y="533400"/>
            <a:ext cx="3384798"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SMS and the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4475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2" end="2"/>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4" end="4"/>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0" y="3124200"/>
            <a:ext cx="81534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62000" y="4648200"/>
            <a:ext cx="8153400"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39</a:t>
            </a:fld>
            <a:endParaRPr lang="en-US" dirty="0">
              <a:solidFill>
                <a:prstClr val="black">
                  <a:tint val="75000"/>
                </a:prstClr>
              </a:solidFill>
            </a:endParaRPr>
          </a:p>
        </p:txBody>
      </p:sp>
      <p:sp>
        <p:nvSpPr>
          <p:cNvPr id="2" name="Rectangle 1"/>
          <p:cNvSpPr/>
          <p:nvPr/>
        </p:nvSpPr>
        <p:spPr>
          <a:xfrm>
            <a:off x="304800" y="1600200"/>
            <a:ext cx="8610600" cy="4647426"/>
          </a:xfrm>
          <a:prstGeom prst="rect">
            <a:avLst/>
          </a:prstGeom>
        </p:spPr>
        <p:txBody>
          <a:bodyPr wrap="square">
            <a:spAutoFit/>
          </a:bodyPr>
          <a:lstStyle/>
          <a:p>
            <a:r>
              <a:rPr lang="en-US" sz="2800" b="1" dirty="0">
                <a:latin typeface="Calibri" panose="020F0502020204030204" pitchFamily="34" charset="0"/>
              </a:rPr>
              <a:t>SMS and the FRAT/GRAT…</a:t>
            </a:r>
            <a:endParaRPr lang="en-US" sz="2800" dirty="0">
              <a:latin typeface="Calibri" panose="020F0502020204030204" pitchFamily="34" charset="0"/>
            </a:endParaRPr>
          </a:p>
          <a:p>
            <a:endParaRPr lang="en-US" sz="2800" dirty="0" smtClean="0">
              <a:latin typeface="Calibri" panose="020F0502020204030204" pitchFamily="34" charset="0"/>
            </a:endParaRPr>
          </a:p>
          <a:p>
            <a:r>
              <a:rPr lang="en-US" sz="2400" dirty="0">
                <a:latin typeface="Calibri" panose="020F0502020204030204" pitchFamily="34" charset="0"/>
              </a:rPr>
              <a:t>Track the results of your FRATs/GRATs, especially the high </a:t>
            </a:r>
            <a:r>
              <a:rPr lang="en-US" sz="2400" dirty="0" smtClean="0">
                <a:latin typeface="Calibri" panose="020F0502020204030204" pitchFamily="34" charset="0"/>
              </a:rPr>
              <a:t>scores.</a:t>
            </a:r>
          </a:p>
          <a:p>
            <a:endParaRPr lang="en-US" sz="2400" dirty="0" smtClean="0">
              <a:latin typeface="Calibri" panose="020F0502020204030204" pitchFamily="34" charset="0"/>
            </a:endParaRPr>
          </a:p>
          <a:p>
            <a:pPr marL="742950" indent="-342900">
              <a:buFont typeface="Arial" panose="020B0604020202020204" pitchFamily="34" charset="0"/>
              <a:buChar char="•"/>
            </a:pPr>
            <a:r>
              <a:rPr lang="en-US" sz="2400" dirty="0" smtClean="0">
                <a:latin typeface="Calibri" panose="020F0502020204030204" pitchFamily="34" charset="0"/>
              </a:rPr>
              <a:t>Periodically </a:t>
            </a:r>
            <a:r>
              <a:rPr lang="en-US" sz="2400" dirty="0">
                <a:latin typeface="Calibri" panose="020F0502020204030204" pitchFamily="34" charset="0"/>
              </a:rPr>
              <a:t>analyze the data to see what those high scores are and what the real or potential impact is on your </a:t>
            </a:r>
            <a:r>
              <a:rPr lang="en-US" sz="2400" dirty="0" smtClean="0">
                <a:latin typeface="Calibri" panose="020F0502020204030204" pitchFamily="34" charset="0"/>
              </a:rPr>
              <a:t>organization.</a:t>
            </a:r>
          </a:p>
          <a:p>
            <a:pPr marL="400050"/>
            <a:endParaRPr lang="en-US" sz="2400" dirty="0" smtClean="0">
              <a:latin typeface="Calibri" panose="020F0502020204030204" pitchFamily="34" charset="0"/>
            </a:endParaRPr>
          </a:p>
          <a:p>
            <a:pPr marL="742950" indent="-342900">
              <a:buFont typeface="Arial" panose="020B0604020202020204" pitchFamily="34" charset="0"/>
              <a:buChar char="•"/>
            </a:pPr>
            <a:r>
              <a:rPr lang="en-US" sz="2400" dirty="0" smtClean="0">
                <a:latin typeface="Calibri" panose="020F0502020204030204" pitchFamily="34" charset="0"/>
              </a:rPr>
              <a:t>Feed </a:t>
            </a:r>
            <a:r>
              <a:rPr lang="en-US" sz="2400" dirty="0">
                <a:latin typeface="Calibri" panose="020F0502020204030204" pitchFamily="34" charset="0"/>
              </a:rPr>
              <a:t>that information into your SMS to drive training, equipment purchases or policy changes that can lower risk in general and also </a:t>
            </a:r>
            <a:r>
              <a:rPr lang="en-US" sz="2400" u="sng" dirty="0">
                <a:latin typeface="Calibri" panose="020F0502020204030204" pitchFamily="34" charset="0"/>
              </a:rPr>
              <a:t>lower the number of cancelled flights in your operation</a:t>
            </a:r>
            <a:r>
              <a:rPr lang="en-US" sz="2400" u="sng" dirty="0" smtClean="0">
                <a:latin typeface="Calibri" panose="020F0502020204030204" pitchFamily="34" charset="0"/>
              </a:rPr>
              <a:t>.</a:t>
            </a:r>
            <a:endParaRPr lang="en-US" sz="2400" dirty="0">
              <a:latin typeface="Calibri" panose="020F0502020204030204" pitchFamily="34" charset="0"/>
            </a:endParaRPr>
          </a:p>
        </p:txBody>
      </p:sp>
      <p:sp>
        <p:nvSpPr>
          <p:cNvPr id="6" name="Rectangle 5"/>
          <p:cNvSpPr/>
          <p:nvPr/>
        </p:nvSpPr>
        <p:spPr>
          <a:xfrm>
            <a:off x="755996" y="533400"/>
            <a:ext cx="3384798"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SMS and the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7254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p:tgtEl>
                                          <p:spTgt spid="2">
                                            <p:txEl>
                                              <p:pRg st="4" end="4"/>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4" end="4"/>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additive="base">
                                        <p:cTn id="17" dur="500"/>
                                        <p:tgtEl>
                                          <p:spTgt spid="2">
                                            <p:txEl>
                                              <p:pRg st="6" end="6"/>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6" end="6"/>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436"/>
            <a:ext cx="9144000" cy="6858000"/>
          </a:xfrm>
          <a:prstGeom prst="rect">
            <a:avLst/>
          </a:prstGeom>
        </p:spPr>
      </p:pic>
    </p:spTree>
    <p:extLst>
      <p:ext uri="{BB962C8B-B14F-4D97-AF65-F5344CB8AC3E}">
        <p14:creationId xmlns:p14="http://schemas.microsoft.com/office/powerpoint/2010/main" val="22560910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40</a:t>
            </a:fld>
            <a:endParaRPr lang="en-US" dirty="0">
              <a:solidFill>
                <a:prstClr val="black">
                  <a:tint val="75000"/>
                </a:prstClr>
              </a:solidFill>
            </a:endParaRPr>
          </a:p>
        </p:txBody>
      </p:sp>
      <p:sp>
        <p:nvSpPr>
          <p:cNvPr id="2" name="Rectangle 1"/>
          <p:cNvSpPr/>
          <p:nvPr/>
        </p:nvSpPr>
        <p:spPr>
          <a:xfrm>
            <a:off x="304800" y="1752600"/>
            <a:ext cx="8610600" cy="2246769"/>
          </a:xfrm>
          <a:prstGeom prst="rect">
            <a:avLst/>
          </a:prstGeom>
        </p:spPr>
        <p:txBody>
          <a:bodyPr wrap="square">
            <a:spAutoFit/>
          </a:bodyPr>
          <a:lstStyle/>
          <a:p>
            <a:r>
              <a:rPr lang="en-US" sz="2800" b="1" dirty="0">
                <a:latin typeface="Calibri" panose="020F0502020204030204" pitchFamily="34" charset="0"/>
              </a:rPr>
              <a:t>SMS and the FRAT/GRAT…</a:t>
            </a:r>
            <a:endParaRPr lang="en-US" sz="2800" dirty="0">
              <a:latin typeface="Calibri" panose="020F0502020204030204" pitchFamily="34" charset="0"/>
            </a:endParaRPr>
          </a:p>
          <a:p>
            <a:endParaRPr lang="en-US" sz="2800" dirty="0" smtClean="0">
              <a:latin typeface="Calibri" panose="020F0502020204030204" pitchFamily="34" charset="0"/>
            </a:endParaRPr>
          </a:p>
          <a:p>
            <a:r>
              <a:rPr lang="en-US" sz="2800" dirty="0">
                <a:latin typeface="Calibri" panose="020F0502020204030204" pitchFamily="34" charset="0"/>
              </a:rPr>
              <a:t>Use FRAT/GRAT data to determine if specific risk mitigations (training, procedures, equipment) are having the desired effect, a.k.a Risk Management Assurance</a:t>
            </a:r>
            <a:r>
              <a:rPr lang="en-US" sz="2800" dirty="0" smtClean="0">
                <a:latin typeface="Calibri" panose="020F0502020204030204" pitchFamily="34" charset="0"/>
              </a:rPr>
              <a:t>.</a:t>
            </a:r>
            <a:endParaRPr lang="en-US" sz="2800" dirty="0">
              <a:latin typeface="Calibri" panose="020F0502020204030204" pitchFamily="34" charset="0"/>
            </a:endParaRPr>
          </a:p>
        </p:txBody>
      </p:sp>
      <p:sp>
        <p:nvSpPr>
          <p:cNvPr id="6" name="Rectangle 5"/>
          <p:cNvSpPr/>
          <p:nvPr/>
        </p:nvSpPr>
        <p:spPr>
          <a:xfrm>
            <a:off x="755996" y="533400"/>
            <a:ext cx="3384798"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SMS and the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39744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4390946" cy="2816156"/>
          </a:xfrm>
          <a:prstGeom prst="rect">
            <a:avLst/>
          </a:prstGeom>
          <a:noFill/>
        </p:spPr>
        <p:txBody>
          <a:bodyPr wrap="none" rtlCol="0">
            <a:spAutoFit/>
          </a:bodyPr>
          <a:lstStyle/>
          <a:p>
            <a:pPr marL="342900" indent="-342900">
              <a:lnSpc>
                <a:spcPct val="200000"/>
              </a:lnSpc>
              <a:buClr>
                <a:srgbClr val="CC0000"/>
              </a:buClr>
              <a:buFont typeface="+mj-lt"/>
              <a:buAutoNum type="arabicPeriod"/>
            </a:pPr>
            <a:r>
              <a:rPr lang="en-US" b="1" dirty="0" smtClean="0"/>
              <a:t>Purpose of a Risk Assessment Tool</a:t>
            </a:r>
          </a:p>
          <a:p>
            <a:pPr marL="342900" indent="-342900">
              <a:lnSpc>
                <a:spcPct val="200000"/>
              </a:lnSpc>
              <a:buClr>
                <a:srgbClr val="CC0000"/>
              </a:buClr>
              <a:buFont typeface="+mj-lt"/>
              <a:buAutoNum type="arabicPeriod"/>
            </a:pPr>
            <a:r>
              <a:rPr lang="en-US" b="1" dirty="0" smtClean="0"/>
              <a:t>Key Elements</a:t>
            </a:r>
          </a:p>
          <a:p>
            <a:pPr marL="342900" indent="-342900">
              <a:lnSpc>
                <a:spcPct val="200000"/>
              </a:lnSpc>
              <a:buClr>
                <a:srgbClr val="CC0000"/>
              </a:buClr>
              <a:buFont typeface="+mj-lt"/>
              <a:buAutoNum type="arabicPeriod"/>
            </a:pPr>
            <a:r>
              <a:rPr lang="en-US" b="1" dirty="0" smtClean="0"/>
              <a:t>Real World Application </a:t>
            </a:r>
          </a:p>
          <a:p>
            <a:pPr marL="342900" indent="-342900">
              <a:lnSpc>
                <a:spcPct val="200000"/>
              </a:lnSpc>
              <a:buClr>
                <a:srgbClr val="CC0000"/>
              </a:buClr>
              <a:buFont typeface="+mj-lt"/>
              <a:buAutoNum type="arabicPeriod"/>
            </a:pPr>
            <a:r>
              <a:rPr lang="en-US" b="1" dirty="0" smtClean="0"/>
              <a:t>Role </a:t>
            </a:r>
            <a:r>
              <a:rPr lang="en-US" b="1" dirty="0"/>
              <a:t>W</a:t>
            </a:r>
            <a:r>
              <a:rPr lang="en-US" b="1" dirty="0" smtClean="0"/>
              <a:t>ithin Your SMS</a:t>
            </a:r>
          </a:p>
          <a:p>
            <a:pPr marL="342900" indent="-342900">
              <a:lnSpc>
                <a:spcPct val="200000"/>
              </a:lnSpc>
              <a:buClr>
                <a:srgbClr val="CC0000"/>
              </a:buClr>
              <a:buFont typeface="+mj-lt"/>
              <a:buAutoNum type="arabicPeriod"/>
            </a:pPr>
            <a:r>
              <a:rPr lang="en-US" b="1" dirty="0" smtClean="0"/>
              <a:t>Regulatory Requirements</a:t>
            </a:r>
            <a:endParaRPr lang="en-US" b="1" dirty="0"/>
          </a:p>
        </p:txBody>
      </p:sp>
      <p:pic>
        <p:nvPicPr>
          <p:cNvPr id="3" name="Picture 2" descr="Screen Shot 2015-02-12 at 1.22.1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3928" y="609600"/>
            <a:ext cx="3900072" cy="4361412"/>
          </a:xfrm>
          <a:prstGeom prst="rect">
            <a:avLst/>
          </a:prstGeom>
        </p:spPr>
      </p:pic>
      <p:sp>
        <p:nvSpPr>
          <p:cNvPr id="4" name="TextBox 3"/>
          <p:cNvSpPr txBox="1"/>
          <p:nvPr/>
        </p:nvSpPr>
        <p:spPr>
          <a:xfrm>
            <a:off x="457200" y="457200"/>
            <a:ext cx="2465949" cy="523220"/>
          </a:xfrm>
          <a:prstGeom prst="rect">
            <a:avLst/>
          </a:prstGeom>
          <a:noFill/>
        </p:spPr>
        <p:txBody>
          <a:bodyPr wrap="none" rtlCol="0">
            <a:spAutoFit/>
          </a:bodyPr>
          <a:lstStyle/>
          <a:p>
            <a:r>
              <a:rPr lang="en-US" sz="2800" b="1" i="1" dirty="0" smtClean="0"/>
              <a:t>Flight Plan…</a:t>
            </a:r>
            <a:endParaRPr lang="en-US" sz="2800" b="1" i="1" dirty="0"/>
          </a:p>
        </p:txBody>
      </p:sp>
      <p:cxnSp>
        <p:nvCxnSpPr>
          <p:cNvPr id="6" name="Straight Connector 5"/>
          <p:cNvCxnSpPr/>
          <p:nvPr/>
        </p:nvCxnSpPr>
        <p:spPr>
          <a:xfrm>
            <a:off x="304800" y="1447800"/>
            <a:ext cx="44958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4800" y="1981200"/>
            <a:ext cx="2362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04800" y="2514600"/>
            <a:ext cx="3124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4800" y="3048000"/>
            <a:ext cx="31242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4505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4000"/>
                            </p:stCondLst>
                            <p:childTnLst>
                              <p:par>
                                <p:cTn id="13" presetID="22" presetClass="entr" presetSubtype="8"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60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42</a:t>
            </a:fld>
            <a:endParaRPr lang="en-US" dirty="0">
              <a:solidFill>
                <a:prstClr val="black">
                  <a:tint val="75000"/>
                </a:prstClr>
              </a:solidFill>
            </a:endParaRPr>
          </a:p>
        </p:txBody>
      </p:sp>
      <p:sp>
        <p:nvSpPr>
          <p:cNvPr id="2" name="Rectangle 1"/>
          <p:cNvSpPr/>
          <p:nvPr/>
        </p:nvSpPr>
        <p:spPr>
          <a:xfrm>
            <a:off x="304800" y="1676400"/>
            <a:ext cx="8610600" cy="954107"/>
          </a:xfrm>
          <a:prstGeom prst="rect">
            <a:avLst/>
          </a:prstGeom>
        </p:spPr>
        <p:txBody>
          <a:bodyPr wrap="square">
            <a:spAutoFit/>
          </a:bodyPr>
          <a:lstStyle/>
          <a:p>
            <a:r>
              <a:rPr lang="en-US" sz="2800" b="1" dirty="0" smtClean="0"/>
              <a:t>FAR §</a:t>
            </a:r>
            <a:r>
              <a:rPr lang="en-US" sz="2800" b="1" dirty="0"/>
              <a:t>135.617</a:t>
            </a:r>
            <a:r>
              <a:rPr lang="en-US" sz="2800" b="1" dirty="0" smtClean="0">
                <a:latin typeface="Calibri" panose="020F0502020204030204" pitchFamily="34" charset="0"/>
              </a:rPr>
              <a:t>…</a:t>
            </a:r>
            <a:endParaRPr lang="en-US" sz="2800" b="1" dirty="0">
              <a:latin typeface="Calibri" panose="020F0502020204030204" pitchFamily="34" charset="0"/>
            </a:endParaRPr>
          </a:p>
          <a:p>
            <a:endParaRPr lang="en-US" sz="2800" dirty="0" smtClean="0">
              <a:latin typeface="Calibri" panose="020F0502020204030204" pitchFamily="34" charset="0"/>
            </a:endParaRPr>
          </a:p>
        </p:txBody>
      </p:sp>
      <p:sp>
        <p:nvSpPr>
          <p:cNvPr id="6" name="Rectangle 5"/>
          <p:cNvSpPr/>
          <p:nvPr/>
        </p:nvSpPr>
        <p:spPr>
          <a:xfrm>
            <a:off x="683366" y="533400"/>
            <a:ext cx="3530071"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Do I Have to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04800" y="2286000"/>
            <a:ext cx="8458200" cy="4343400"/>
          </a:xfrm>
          <a:prstGeom prst="rect">
            <a:avLst/>
          </a:prstGeom>
          <a:solidFill>
            <a:schemeClr val="bg1"/>
          </a:solidFill>
        </p:spPr>
        <p:txBody>
          <a:bodyPr wrap="square" rtlCol="0">
            <a:normAutofit fontScale="92500" lnSpcReduction="10000"/>
          </a:bodyPr>
          <a:lstStyle/>
          <a:p>
            <a:pPr marL="342900" indent="-342900">
              <a:buAutoNum type="alphaLcParenBoth"/>
            </a:pPr>
            <a:r>
              <a:rPr lang="en-US" dirty="0" smtClean="0"/>
              <a:t>Each </a:t>
            </a:r>
            <a:r>
              <a:rPr lang="en-US" dirty="0"/>
              <a:t>certificate holder conducting helicopter air ambulance operations must establish, and document in its operations manual, an FAA-approved preflight risk analysis that includes at least the following— </a:t>
            </a:r>
            <a:endParaRPr lang="en-US" dirty="0" smtClean="0"/>
          </a:p>
          <a:p>
            <a:endParaRPr lang="en-US" dirty="0"/>
          </a:p>
          <a:p>
            <a:pPr marL="342900" indent="-342900">
              <a:buAutoNum type="arabicParenBoth"/>
            </a:pPr>
            <a:r>
              <a:rPr lang="en-US" u="sng" dirty="0" smtClean="0"/>
              <a:t>Flight </a:t>
            </a:r>
            <a:r>
              <a:rPr lang="en-US" u="sng" dirty="0"/>
              <a:t>considerations</a:t>
            </a:r>
            <a:r>
              <a:rPr lang="en-US" dirty="0"/>
              <a:t>, to include obstacles and terrain along the planned route of flight, landing zone conditions, and fuel requirements; </a:t>
            </a:r>
            <a:endParaRPr lang="en-US" dirty="0" smtClean="0"/>
          </a:p>
          <a:p>
            <a:endParaRPr lang="en-US" dirty="0"/>
          </a:p>
          <a:p>
            <a:r>
              <a:rPr lang="en-US" dirty="0"/>
              <a:t>(2) </a:t>
            </a:r>
            <a:r>
              <a:rPr lang="en-US" u="sng" dirty="0"/>
              <a:t>Human factors</a:t>
            </a:r>
            <a:r>
              <a:rPr lang="en-US" dirty="0"/>
              <a:t>, such as crew fatigue, life events, and other stressors</a:t>
            </a:r>
            <a:r>
              <a:rPr lang="en-US" dirty="0" smtClean="0"/>
              <a:t>;</a:t>
            </a:r>
          </a:p>
          <a:p>
            <a:endParaRPr lang="en-US" dirty="0"/>
          </a:p>
          <a:p>
            <a:r>
              <a:rPr lang="en-US" dirty="0"/>
              <a:t>(3) </a:t>
            </a:r>
            <a:r>
              <a:rPr lang="en-US" u="sng" dirty="0"/>
              <a:t>Weather</a:t>
            </a:r>
            <a:r>
              <a:rPr lang="en-US" dirty="0"/>
              <a:t>, including departure, en route, destination, and forecasted; </a:t>
            </a:r>
            <a:endParaRPr lang="en-US" dirty="0" smtClean="0"/>
          </a:p>
          <a:p>
            <a:endParaRPr lang="en-US" dirty="0"/>
          </a:p>
          <a:p>
            <a:r>
              <a:rPr lang="en-US" dirty="0"/>
              <a:t>(4) A procedure for determining whether another helicopter air ambulance operator has </a:t>
            </a:r>
            <a:r>
              <a:rPr lang="en-US" u="sng" dirty="0"/>
              <a:t>refused or rejected a flight request</a:t>
            </a:r>
            <a:r>
              <a:rPr lang="en-US" dirty="0"/>
              <a:t>; and </a:t>
            </a:r>
            <a:endParaRPr lang="en-US" dirty="0" smtClean="0"/>
          </a:p>
          <a:p>
            <a:endParaRPr lang="en-US" dirty="0"/>
          </a:p>
          <a:p>
            <a:r>
              <a:rPr lang="en-US" dirty="0"/>
              <a:t>(5) Strategies and </a:t>
            </a:r>
            <a:r>
              <a:rPr lang="en-US" u="sng" dirty="0"/>
              <a:t>procedures for mitigating identified risks</a:t>
            </a:r>
            <a:r>
              <a:rPr lang="en-US" dirty="0"/>
              <a:t>, including procedures for obtaining and documenting </a:t>
            </a:r>
            <a:r>
              <a:rPr lang="en-US" u="sng" dirty="0"/>
              <a:t>approval of the certificate holder’s management personnel </a:t>
            </a:r>
            <a:r>
              <a:rPr lang="en-US" dirty="0"/>
              <a:t>to release a flight when a risk exceeds a level predetermined by the certificate holder. </a:t>
            </a:r>
            <a:endParaRPr lang="en-US" dirty="0" smtClean="0"/>
          </a:p>
          <a:p>
            <a:endParaRPr lang="en-US" dirty="0"/>
          </a:p>
        </p:txBody>
      </p:sp>
    </p:spTree>
    <p:extLst>
      <p:ext uri="{BB962C8B-B14F-4D97-AF65-F5344CB8AC3E}">
        <p14:creationId xmlns:p14="http://schemas.microsoft.com/office/powerpoint/2010/main" val="31584537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43</a:t>
            </a:fld>
            <a:endParaRPr lang="en-US" dirty="0">
              <a:solidFill>
                <a:prstClr val="black">
                  <a:tint val="75000"/>
                </a:prstClr>
              </a:solidFill>
            </a:endParaRPr>
          </a:p>
        </p:txBody>
      </p:sp>
      <p:sp>
        <p:nvSpPr>
          <p:cNvPr id="2" name="Rectangle 1"/>
          <p:cNvSpPr/>
          <p:nvPr/>
        </p:nvSpPr>
        <p:spPr>
          <a:xfrm>
            <a:off x="304800" y="1676400"/>
            <a:ext cx="8610600" cy="954107"/>
          </a:xfrm>
          <a:prstGeom prst="rect">
            <a:avLst/>
          </a:prstGeom>
        </p:spPr>
        <p:txBody>
          <a:bodyPr wrap="square">
            <a:spAutoFit/>
          </a:bodyPr>
          <a:lstStyle/>
          <a:p>
            <a:r>
              <a:rPr lang="en-US" sz="2800" b="1" dirty="0" smtClean="0"/>
              <a:t>FAR §</a:t>
            </a:r>
            <a:r>
              <a:rPr lang="en-US" sz="2800" b="1" dirty="0"/>
              <a:t>135.617</a:t>
            </a:r>
            <a:r>
              <a:rPr lang="en-US" sz="2800" b="1" dirty="0" smtClean="0">
                <a:latin typeface="Calibri" panose="020F0502020204030204" pitchFamily="34" charset="0"/>
              </a:rPr>
              <a:t>…</a:t>
            </a:r>
            <a:endParaRPr lang="en-US" sz="2800" b="1" dirty="0">
              <a:latin typeface="Calibri" panose="020F0502020204030204" pitchFamily="34" charset="0"/>
            </a:endParaRPr>
          </a:p>
          <a:p>
            <a:endParaRPr lang="en-US" sz="2800" dirty="0" smtClean="0">
              <a:latin typeface="Calibri" panose="020F0502020204030204" pitchFamily="34" charset="0"/>
            </a:endParaRPr>
          </a:p>
        </p:txBody>
      </p:sp>
      <p:sp>
        <p:nvSpPr>
          <p:cNvPr id="6" name="Rectangle 5"/>
          <p:cNvSpPr/>
          <p:nvPr/>
        </p:nvSpPr>
        <p:spPr>
          <a:xfrm>
            <a:off x="683366" y="533400"/>
            <a:ext cx="3530071"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Do I Have to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04800" y="2286000"/>
            <a:ext cx="8458200" cy="3581400"/>
          </a:xfrm>
          <a:prstGeom prst="rect">
            <a:avLst/>
          </a:prstGeom>
          <a:solidFill>
            <a:srgbClr val="FFFFFF"/>
          </a:solidFill>
        </p:spPr>
        <p:txBody>
          <a:bodyPr wrap="square" rtlCol="0">
            <a:normAutofit/>
          </a:bodyPr>
          <a:lstStyle/>
          <a:p>
            <a:endParaRPr lang="en-US" dirty="0"/>
          </a:p>
          <a:p>
            <a:r>
              <a:rPr lang="en-US" dirty="0"/>
              <a:t>(c) Prior to the </a:t>
            </a:r>
            <a:r>
              <a:rPr lang="en-US" u="sng" dirty="0"/>
              <a:t>first leg</a:t>
            </a:r>
            <a:r>
              <a:rPr lang="en-US" dirty="0"/>
              <a:t> of each helicopter air ambulance operation, the pilot in command must conduct a preflight risk analysis and complete the preflight risk analysis worksheet in accordance with the certificate holder’s FAA-approved procedures. The pilot in command </a:t>
            </a:r>
            <a:r>
              <a:rPr lang="en-US" u="sng" dirty="0"/>
              <a:t>must sign the preflight risk analysis </a:t>
            </a:r>
            <a:r>
              <a:rPr lang="en-US" dirty="0"/>
              <a:t>worksheet and specify the date and time it was completed. </a:t>
            </a:r>
            <a:endParaRPr lang="en-US" dirty="0" smtClean="0"/>
          </a:p>
          <a:p>
            <a:endParaRPr lang="en-US" dirty="0"/>
          </a:p>
          <a:p>
            <a:r>
              <a:rPr lang="en-US" dirty="0"/>
              <a:t>(d) The certificate holder must retain the original or a copy of each completed preflight risk analysis worksheet at a location specified in its operations manual for at least </a:t>
            </a:r>
            <a:r>
              <a:rPr lang="en-US" u="sng" dirty="0"/>
              <a:t>90 days</a:t>
            </a:r>
            <a:r>
              <a:rPr lang="en-US" dirty="0"/>
              <a:t> from the date of the operation. </a:t>
            </a:r>
          </a:p>
        </p:txBody>
      </p:sp>
    </p:spTree>
    <p:extLst>
      <p:ext uri="{BB962C8B-B14F-4D97-AF65-F5344CB8AC3E}">
        <p14:creationId xmlns:p14="http://schemas.microsoft.com/office/powerpoint/2010/main" val="37712594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44</a:t>
            </a:fld>
            <a:endParaRPr lang="en-US" dirty="0">
              <a:solidFill>
                <a:prstClr val="black">
                  <a:tint val="75000"/>
                </a:prstClr>
              </a:solidFill>
            </a:endParaRPr>
          </a:p>
        </p:txBody>
      </p:sp>
      <p:sp>
        <p:nvSpPr>
          <p:cNvPr id="2" name="Rectangle 1"/>
          <p:cNvSpPr/>
          <p:nvPr/>
        </p:nvSpPr>
        <p:spPr>
          <a:xfrm>
            <a:off x="304800" y="1676400"/>
            <a:ext cx="8610600" cy="6063197"/>
          </a:xfrm>
          <a:prstGeom prst="rect">
            <a:avLst/>
          </a:prstGeom>
        </p:spPr>
        <p:txBody>
          <a:bodyPr wrap="square">
            <a:spAutoFit/>
          </a:bodyPr>
          <a:lstStyle/>
          <a:p>
            <a:r>
              <a:rPr lang="en-US" sz="2800" b="1" dirty="0">
                <a:latin typeface="Calibri" panose="020F0502020204030204" pitchFamily="34" charset="0"/>
              </a:rPr>
              <a:t>FAA Rule 2014-03689…</a:t>
            </a:r>
            <a:endParaRPr lang="en-US" sz="2800" dirty="0">
              <a:latin typeface="Calibri" panose="020F0502020204030204" pitchFamily="34" charset="0"/>
            </a:endParaRPr>
          </a:p>
          <a:p>
            <a:endParaRPr lang="en-US" sz="2400" dirty="0" smtClean="0">
              <a:latin typeface="Calibri" panose="020F0502020204030204" pitchFamily="34" charset="0"/>
            </a:endParaRPr>
          </a:p>
          <a:p>
            <a:pPr marL="342900" indent="-342900">
              <a:buClr>
                <a:srgbClr val="FF0000"/>
              </a:buClr>
              <a:buFont typeface="Wingdings" charset="2"/>
              <a:buChar char="ü"/>
            </a:pPr>
            <a:r>
              <a:rPr lang="en-US" sz="2400" dirty="0" smtClean="0"/>
              <a:t>“</a:t>
            </a:r>
            <a:r>
              <a:rPr lang="en-US" sz="2400" dirty="0"/>
              <a:t>R</a:t>
            </a:r>
            <a:r>
              <a:rPr lang="en-US" sz="2400" dirty="0" smtClean="0"/>
              <a:t>equirement </a:t>
            </a:r>
            <a:r>
              <a:rPr lang="en-US" sz="2400" dirty="0"/>
              <a:t>for management approval of flights in situations where a predetermined risk level is exceeded</a:t>
            </a:r>
            <a:r>
              <a:rPr lang="en-US" sz="2400" dirty="0" smtClean="0"/>
              <a:t>.”</a:t>
            </a:r>
          </a:p>
          <a:p>
            <a:pPr marL="342900" indent="-342900">
              <a:buClr>
                <a:srgbClr val="FF0000"/>
              </a:buClr>
              <a:buFont typeface="Wingdings" charset="2"/>
              <a:buChar char="ü"/>
            </a:pPr>
            <a:endParaRPr lang="en-US" sz="2400" dirty="0" smtClean="0"/>
          </a:p>
          <a:p>
            <a:pPr marL="342900" indent="-342900">
              <a:buClr>
                <a:srgbClr val="FF0000"/>
              </a:buClr>
              <a:buFont typeface="Wingdings" charset="2"/>
              <a:buChar char="ü"/>
            </a:pPr>
            <a:r>
              <a:rPr lang="en-US" sz="2400" dirty="0" smtClean="0"/>
              <a:t>“…an </a:t>
            </a:r>
            <a:r>
              <a:rPr lang="en-US" sz="2400" dirty="0"/>
              <a:t>electronic signature would be acceptable. FAA guidance on electronic signatures is found in Advisory Circular (AC) 120–</a:t>
            </a:r>
            <a:r>
              <a:rPr lang="en-US" sz="2400" dirty="0" smtClean="0"/>
              <a:t>78” </a:t>
            </a:r>
          </a:p>
          <a:p>
            <a:pPr marL="342900" indent="-342900">
              <a:buClr>
                <a:srgbClr val="FF0000"/>
              </a:buClr>
              <a:buFont typeface="Wingdings" charset="2"/>
              <a:buChar char="ü"/>
            </a:pPr>
            <a:endParaRPr lang="en-US" sz="2400" dirty="0"/>
          </a:p>
          <a:p>
            <a:pPr marL="342900" indent="-342900">
              <a:buClr>
                <a:srgbClr val="FF0000"/>
              </a:buClr>
              <a:buFont typeface="Wingdings" charset="2"/>
              <a:buChar char="ü"/>
            </a:pPr>
            <a:r>
              <a:rPr lang="en-US" sz="2400" dirty="0" smtClean="0"/>
              <a:t>“The </a:t>
            </a:r>
            <a:r>
              <a:rPr lang="en-US" sz="2400" dirty="0"/>
              <a:t>90-day retention will allow the operator to conduct a quarterly review to identify trends in its operations to further mitigate risks in future flights</a:t>
            </a:r>
            <a:r>
              <a:rPr lang="en-US" sz="2400" dirty="0" smtClean="0"/>
              <a:t>.”</a:t>
            </a:r>
            <a:endParaRPr lang="en-US" sz="2400" dirty="0"/>
          </a:p>
          <a:p>
            <a:endParaRPr lang="en-US" sz="2400" dirty="0"/>
          </a:p>
          <a:p>
            <a:endParaRPr lang="en-US" sz="2400" dirty="0"/>
          </a:p>
          <a:p>
            <a:endParaRPr lang="en-US" sz="2400" dirty="0"/>
          </a:p>
          <a:p>
            <a:endParaRPr lang="en-US" sz="2400" dirty="0"/>
          </a:p>
        </p:txBody>
      </p:sp>
      <p:sp>
        <p:nvSpPr>
          <p:cNvPr id="6" name="Rectangle 5"/>
          <p:cNvSpPr/>
          <p:nvPr/>
        </p:nvSpPr>
        <p:spPr>
          <a:xfrm>
            <a:off x="683366" y="533400"/>
            <a:ext cx="3530071"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Do I Have to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80217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45</a:t>
            </a:fld>
            <a:endParaRPr lang="en-US" dirty="0">
              <a:solidFill>
                <a:prstClr val="black">
                  <a:tint val="75000"/>
                </a:prstClr>
              </a:solidFill>
            </a:endParaRPr>
          </a:p>
        </p:txBody>
      </p:sp>
      <p:sp>
        <p:nvSpPr>
          <p:cNvPr id="2" name="Rectangle 1"/>
          <p:cNvSpPr/>
          <p:nvPr/>
        </p:nvSpPr>
        <p:spPr>
          <a:xfrm>
            <a:off x="304800" y="1676400"/>
            <a:ext cx="8610600" cy="3539430"/>
          </a:xfrm>
          <a:prstGeom prst="rect">
            <a:avLst/>
          </a:prstGeom>
        </p:spPr>
        <p:txBody>
          <a:bodyPr wrap="square">
            <a:spAutoFit/>
          </a:bodyPr>
          <a:lstStyle/>
          <a:p>
            <a:r>
              <a:rPr lang="en-US" sz="2800" b="1" dirty="0">
                <a:latin typeface="Calibri" panose="020F0502020204030204" pitchFamily="34" charset="0"/>
              </a:rPr>
              <a:t>FAA Rule 2014-03689…</a:t>
            </a:r>
            <a:endParaRPr lang="en-US" sz="2800" dirty="0">
              <a:latin typeface="Calibri" panose="020F0502020204030204" pitchFamily="34" charset="0"/>
            </a:endParaRPr>
          </a:p>
          <a:p>
            <a:endParaRPr lang="en-US" sz="2400" dirty="0" smtClean="0">
              <a:latin typeface="Calibri" panose="020F0502020204030204" pitchFamily="34" charset="0"/>
            </a:endParaRPr>
          </a:p>
          <a:p>
            <a:r>
              <a:rPr lang="en-US" sz="2400" dirty="0" smtClean="0"/>
              <a:t>“</a:t>
            </a:r>
            <a:r>
              <a:rPr lang="en-US" sz="2400" dirty="0"/>
              <a:t>The initial regulatory evaluation estimated that the preflight risk analysis would take 10 minutes to complete. The FAA has determined that a 10-minute delay is acceptable because of the safety benefit of identifying risks before </a:t>
            </a:r>
            <a:r>
              <a:rPr lang="en-US" sz="2400" dirty="0" smtClean="0"/>
              <a:t>flight.” </a:t>
            </a:r>
            <a:r>
              <a:rPr lang="en-US" sz="2800" i="1" dirty="0" smtClean="0">
                <a:solidFill>
                  <a:srgbClr val="FF0000"/>
                </a:solidFill>
              </a:rPr>
              <a:t>?????</a:t>
            </a:r>
          </a:p>
          <a:p>
            <a:endParaRPr lang="en-US" sz="2400" dirty="0"/>
          </a:p>
          <a:p>
            <a:endParaRPr lang="en-US" sz="2400" dirty="0" smtClean="0"/>
          </a:p>
          <a:p>
            <a:endParaRPr lang="en-US" sz="2400" dirty="0"/>
          </a:p>
        </p:txBody>
      </p:sp>
      <p:sp>
        <p:nvSpPr>
          <p:cNvPr id="6" name="Rectangle 5"/>
          <p:cNvSpPr/>
          <p:nvPr/>
        </p:nvSpPr>
        <p:spPr>
          <a:xfrm>
            <a:off x="683366" y="533400"/>
            <a:ext cx="3530071"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Do I Have to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8" name="Picture 7" descr="Screen Shot 2015-02-27 at 12.34.11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2209800"/>
            <a:ext cx="7699835" cy="4427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Screen Shot 2015-02-27 at 12.34.56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2201551"/>
            <a:ext cx="6504396" cy="4656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Donut 8"/>
          <p:cNvSpPr/>
          <p:nvPr/>
        </p:nvSpPr>
        <p:spPr>
          <a:xfrm>
            <a:off x="2362200" y="2438400"/>
            <a:ext cx="1989977" cy="822960"/>
          </a:xfrm>
          <a:prstGeom prst="donut">
            <a:avLst>
              <a:gd name="adj" fmla="val 1092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Donut 11"/>
          <p:cNvSpPr/>
          <p:nvPr/>
        </p:nvSpPr>
        <p:spPr>
          <a:xfrm>
            <a:off x="2362200" y="5257800"/>
            <a:ext cx="1989977" cy="822960"/>
          </a:xfrm>
          <a:prstGeom prst="donut">
            <a:avLst>
              <a:gd name="adj" fmla="val 1092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30440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childTnLst>
                          </p:cTn>
                        </p:par>
                        <p:par>
                          <p:cTn id="24" fill="hold">
                            <p:stCondLst>
                              <p:cond delay="1000"/>
                            </p:stCondLst>
                            <p:childTnLst>
                              <p:par>
                                <p:cTn id="25" presetID="21"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46</a:t>
            </a:fld>
            <a:endParaRPr lang="en-US" dirty="0">
              <a:solidFill>
                <a:prstClr val="black">
                  <a:tint val="75000"/>
                </a:prstClr>
              </a:solidFill>
            </a:endParaRPr>
          </a:p>
        </p:txBody>
      </p:sp>
      <p:sp>
        <p:nvSpPr>
          <p:cNvPr id="2" name="Rectangle 1"/>
          <p:cNvSpPr/>
          <p:nvPr/>
        </p:nvSpPr>
        <p:spPr>
          <a:xfrm>
            <a:off x="304800" y="1676400"/>
            <a:ext cx="7924800" cy="2677656"/>
          </a:xfrm>
          <a:prstGeom prst="rect">
            <a:avLst/>
          </a:prstGeom>
        </p:spPr>
        <p:txBody>
          <a:bodyPr wrap="square">
            <a:spAutoFit/>
          </a:bodyPr>
          <a:lstStyle/>
          <a:p>
            <a:r>
              <a:rPr lang="en-US" sz="2400" dirty="0" smtClean="0"/>
              <a:t>“The </a:t>
            </a:r>
            <a:r>
              <a:rPr lang="en-US" sz="2400" dirty="0"/>
              <a:t>rule requires operators to establish and document, and include in their FAA-approved preflight risk analysis, a procedure for determining ‘‘whether another helicopter air ambulance operator has refused or rejected a flight request.’’ </a:t>
            </a:r>
          </a:p>
          <a:p>
            <a:endParaRPr lang="en-US" sz="2400" dirty="0" smtClean="0"/>
          </a:p>
          <a:p>
            <a:endParaRPr lang="en-US" sz="2400" dirty="0"/>
          </a:p>
        </p:txBody>
      </p:sp>
      <p:sp>
        <p:nvSpPr>
          <p:cNvPr id="6" name="Rectangle 5"/>
          <p:cNvSpPr/>
          <p:nvPr/>
        </p:nvSpPr>
        <p:spPr>
          <a:xfrm>
            <a:off x="683366" y="533400"/>
            <a:ext cx="3530071"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Do I Have to FRAT?</a:t>
            </a:r>
            <a:endParaRPr lang="en-US" sz="3200" b="1" i="1" dirty="0">
              <a:solidFill>
                <a:srgbClr val="C00000"/>
              </a:solidFill>
              <a:latin typeface="Calibri" panose="020F050202020403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pic>
        <p:nvPicPr>
          <p:cNvPr id="3" name="Picture 2" descr="Screen Shot 2015-02-27 at 12.34.40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2800" y="3459413"/>
            <a:ext cx="5503720" cy="3373680"/>
          </a:xfrm>
          <a:prstGeom prst="rect">
            <a:avLst/>
          </a:prstGeom>
        </p:spPr>
      </p:pic>
    </p:spTree>
    <p:extLst>
      <p:ext uri="{BB962C8B-B14F-4D97-AF65-F5344CB8AC3E}">
        <p14:creationId xmlns:p14="http://schemas.microsoft.com/office/powerpoint/2010/main" val="19378355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AutoShape 1"/>
          <p:cNvSpPr>
            <a:spLocks/>
          </p:cNvSpPr>
          <p:nvPr/>
        </p:nvSpPr>
        <p:spPr bwMode="auto">
          <a:xfrm>
            <a:off x="196453" y="196453"/>
            <a:ext cx="8751094" cy="64829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25400" cap="flat" cmpd="sng">
            <a:solidFill>
              <a:srgbClr val="83827D"/>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a:solidFill>
                <a:srgbClr val="558AAB"/>
              </a:solidFill>
              <a:latin typeface="Helvetica Neue Bold Condensed" charset="0"/>
              <a:cs typeface="Helvetica Neue Bold Condensed" charset="0"/>
              <a:sym typeface="Helvetica Neue Bold Condensed" charset="0"/>
            </a:endParaRPr>
          </a:p>
        </p:txBody>
      </p:sp>
      <p:sp>
        <p:nvSpPr>
          <p:cNvPr id="70658" name="AutoShape 2" descr="image2.jpg"/>
          <p:cNvSpPr>
            <a:spLocks/>
          </p:cNvSpPr>
          <p:nvPr/>
        </p:nvSpPr>
        <p:spPr bwMode="auto">
          <a:xfrm>
            <a:off x="0" y="0"/>
            <a:ext cx="9144000" cy="6858000"/>
          </a:xfrm>
          <a:prstGeom prst="roundRect">
            <a:avLst>
              <a:gd name="adj" fmla="val 0"/>
            </a:avLst>
          </a:prstGeom>
          <a:blipFill dpi="0" rotWithShape="0">
            <a:blip r:embed="rId2" cstate="email">
              <a:extLst>
                <a:ext uri="{28A0092B-C50C-407E-A947-70E740481C1C}">
                  <a14:useLocalDpi xmlns:a14="http://schemas.microsoft.com/office/drawing/2010/main"/>
                </a:ext>
              </a:extLst>
            </a:blip>
            <a:srcRect/>
            <a:stretch>
              <a:fillRect/>
            </a:stretch>
          </a:blip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100">
              <a:solidFill>
                <a:srgbClr val="DEDEDE"/>
              </a:solidFill>
              <a:latin typeface="Helvetica Neue" charset="0"/>
              <a:cs typeface="Helvetica Neue" charset="0"/>
              <a:sym typeface="Helvetica Neue" charset="0"/>
            </a:endParaRPr>
          </a:p>
        </p:txBody>
      </p:sp>
      <p:sp>
        <p:nvSpPr>
          <p:cNvPr id="70659" name="AutoShape 3"/>
          <p:cNvSpPr>
            <a:spLocks/>
          </p:cNvSpPr>
          <p:nvPr/>
        </p:nvSpPr>
        <p:spPr bwMode="auto">
          <a:xfrm>
            <a:off x="0" y="0"/>
            <a:ext cx="9144000" cy="685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alpha val="50000"/>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nchor="ctr"/>
          <a:lstStyle/>
          <a:p>
            <a:pPr defTabSz="642915">
              <a:defRPr/>
            </a:pPr>
            <a:endParaRPr lang="en-US" sz="1700">
              <a:solidFill>
                <a:srgbClr val="FFFFFF"/>
              </a:solidFill>
              <a:latin typeface="Corbel" charset="0"/>
              <a:cs typeface="Corbel" charset="0"/>
              <a:sym typeface="Corbel" charset="0"/>
            </a:endParaRPr>
          </a:p>
        </p:txBody>
      </p:sp>
      <p:pic>
        <p:nvPicPr>
          <p:cNvPr id="70660" name="Picture 4" descr="image10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884" cy="6856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61" name="Rectangle 5"/>
          <p:cNvSpPr>
            <a:spLocks noGrp="1" noChangeArrowheads="1"/>
          </p:cNvSpPr>
          <p:nvPr>
            <p:ph type="body" idx="1"/>
          </p:nvPr>
        </p:nvSpPr>
        <p:spPr>
          <a:xfrm>
            <a:off x="351607" y="380628"/>
            <a:ext cx="8792393" cy="5424785"/>
          </a:xfrm>
        </p:spPr>
        <p:txBody>
          <a:bodyPr lIns="45718" tIns="45718" rIns="45718" bIns="45718"/>
          <a:lstStyle/>
          <a:p>
            <a:pPr marL="0" indent="0" defTabSz="642915" eaLnBrk="1">
              <a:spcBef>
                <a:spcPts val="844"/>
              </a:spcBef>
              <a:buNone/>
              <a:defRPr/>
            </a:pPr>
            <a:r>
              <a:rPr lang="en-US" sz="2400" b="1" dirty="0">
                <a:solidFill>
                  <a:srgbClr val="FFFF00"/>
                </a:solidFill>
                <a:latin typeface="Corbel" charset="0"/>
                <a:cs typeface="Corbel" charset="0"/>
                <a:sym typeface="Corbel" charset="0"/>
              </a:rPr>
              <a:t>There are no new ways to crash an aircraft…</a:t>
            </a:r>
          </a:p>
          <a:p>
            <a:pPr marL="0" indent="0" defTabSz="642915" eaLnBrk="1">
              <a:spcBef>
                <a:spcPts val="844"/>
              </a:spcBef>
              <a:buNone/>
              <a:defRPr/>
            </a:pPr>
            <a:r>
              <a:rPr lang="en-US" sz="2400" b="1" dirty="0">
                <a:solidFill>
                  <a:srgbClr val="FFFF00"/>
                </a:solidFill>
                <a:latin typeface="Corbel" charset="0"/>
                <a:cs typeface="Corbel" charset="0"/>
                <a:sym typeface="Corbel" charset="0"/>
              </a:rPr>
              <a:t>…but there are new ways to keep people from crashing them…</a:t>
            </a:r>
            <a:endParaRPr lang="en-US" dirty="0" smtClean="0"/>
          </a:p>
        </p:txBody>
      </p:sp>
      <p:sp>
        <p:nvSpPr>
          <p:cNvPr id="70662" name="AutoShape 6"/>
          <p:cNvSpPr>
            <a:spLocks/>
          </p:cNvSpPr>
          <p:nvPr/>
        </p:nvSpPr>
        <p:spPr bwMode="auto">
          <a:xfrm>
            <a:off x="381000" y="4648200"/>
            <a:ext cx="4224859" cy="16988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alpha val="61960"/>
            </a:srgbClr>
          </a:solidFill>
          <a:ln>
            <a:noFill/>
          </a:ln>
          <a:effectLst>
            <a:outerShdw blurRad="215900" dist="355600" dir="8460002" algn="ctr" rotWithShape="0">
              <a:srgbClr val="000000">
                <a:alpha val="28000"/>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8" tIns="45718" rIns="45718" bIns="45718"/>
          <a:lstStyle/>
          <a:p>
            <a:pPr defTabSz="642915">
              <a:defRPr/>
            </a:pPr>
            <a:r>
              <a:rPr lang="en-US" sz="3100" dirty="0" smtClean="0">
                <a:solidFill>
                  <a:srgbClr val="F2F2F2"/>
                </a:solidFill>
                <a:latin typeface="Baskerville Old Face" charset="0"/>
                <a:cs typeface="Baskerville Old Face" charset="0"/>
                <a:sym typeface="Baskerville Old Face" charset="0"/>
              </a:rPr>
              <a:t>Chris Young</a:t>
            </a:r>
            <a:endParaRPr lang="en-US" sz="3100" dirty="0">
              <a:solidFill>
                <a:srgbClr val="FFFFFF"/>
              </a:solidFill>
              <a:latin typeface="Corbel" charset="0"/>
              <a:cs typeface="Corbel" charset="0"/>
              <a:sym typeface="Corbel" charset="0"/>
            </a:endParaRPr>
          </a:p>
          <a:p>
            <a:pPr defTabSz="642915">
              <a:defRPr/>
            </a:pPr>
            <a:r>
              <a:rPr lang="en-US" sz="3100" dirty="0">
                <a:solidFill>
                  <a:srgbClr val="FCE5B3"/>
                </a:solidFill>
                <a:latin typeface="Baskerville Old Face" charset="0"/>
                <a:cs typeface="Baskerville Old Face" charset="0"/>
                <a:sym typeface="Baskerville Old Face" charset="0"/>
              </a:rPr>
              <a:t>chris.young@prism.aero</a:t>
            </a:r>
          </a:p>
          <a:p>
            <a:pPr defTabSz="642915">
              <a:defRPr/>
            </a:pPr>
            <a:r>
              <a:rPr lang="en-US" sz="4400" b="1" dirty="0" smtClean="0">
                <a:solidFill>
                  <a:srgbClr val="FCE5B3"/>
                </a:solidFill>
                <a:latin typeface="Helvetica" charset="0"/>
                <a:cs typeface="Helvetica" charset="0"/>
                <a:sym typeface="Helvetica" charset="0"/>
              </a:rPr>
              <a:t>203-767-8564</a:t>
            </a:r>
            <a:endParaRPr lang="en-US" dirty="0">
              <a:cs typeface="Baskerville" charset="0"/>
            </a:endParaRPr>
          </a:p>
        </p:txBody>
      </p:sp>
      <p:sp>
        <p:nvSpPr>
          <p:cNvPr id="10" name="AutoShape 6"/>
          <p:cNvSpPr>
            <a:spLocks/>
          </p:cNvSpPr>
          <p:nvPr/>
        </p:nvSpPr>
        <p:spPr bwMode="auto">
          <a:xfrm>
            <a:off x="4724400" y="4648200"/>
            <a:ext cx="4224859" cy="16988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alpha val="61960"/>
            </a:srgbClr>
          </a:solidFill>
          <a:ln>
            <a:noFill/>
          </a:ln>
          <a:effectLst>
            <a:outerShdw blurRad="215900" dist="355600" dir="8460002" algn="ctr" rotWithShape="0">
              <a:srgbClr val="000000">
                <a:alpha val="28000"/>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8" tIns="45718" rIns="45718" bIns="45718"/>
          <a:lstStyle/>
          <a:p>
            <a:pPr defTabSz="642915">
              <a:defRPr/>
            </a:pPr>
            <a:r>
              <a:rPr lang="en-US" sz="3100" dirty="0">
                <a:solidFill>
                  <a:srgbClr val="F2F2F2"/>
                </a:solidFill>
                <a:latin typeface="Baskerville Old Face" charset="0"/>
                <a:cs typeface="Baskerville Old Face" charset="0"/>
                <a:sym typeface="Baskerville Old Face" charset="0"/>
              </a:rPr>
              <a:t>Bryan Smith</a:t>
            </a:r>
            <a:endParaRPr lang="en-US" sz="3100" dirty="0">
              <a:solidFill>
                <a:srgbClr val="FFFFFF"/>
              </a:solidFill>
              <a:latin typeface="Corbel" charset="0"/>
              <a:cs typeface="Corbel" charset="0"/>
              <a:sym typeface="Corbel" charset="0"/>
            </a:endParaRPr>
          </a:p>
          <a:p>
            <a:pPr defTabSz="642915">
              <a:defRPr/>
            </a:pPr>
            <a:r>
              <a:rPr lang="en-US" sz="3100" dirty="0">
                <a:solidFill>
                  <a:srgbClr val="FCE5B3"/>
                </a:solidFill>
                <a:latin typeface="Baskerville Old Face" charset="0"/>
                <a:cs typeface="Baskerville Old Face" charset="0"/>
                <a:sym typeface="Baskerville Old Face" charset="0"/>
              </a:rPr>
              <a:t>safety@alea.org</a:t>
            </a:r>
            <a:endParaRPr lang="en-US" sz="3100" dirty="0">
              <a:solidFill>
                <a:srgbClr val="FFFFFF"/>
              </a:solidFill>
              <a:latin typeface="Corbel" charset="0"/>
              <a:cs typeface="Corbel" charset="0"/>
              <a:sym typeface="Corbel" charset="0"/>
            </a:endParaRPr>
          </a:p>
          <a:p>
            <a:pPr defTabSz="642915">
              <a:defRPr/>
            </a:pPr>
            <a:r>
              <a:rPr lang="en-US" sz="4400" b="1" dirty="0" smtClean="0">
                <a:solidFill>
                  <a:srgbClr val="FCE5B3"/>
                </a:solidFill>
                <a:latin typeface="Helvetica" charset="0"/>
                <a:cs typeface="Helvetica" charset="0"/>
                <a:sym typeface="Helvetica" charset="0"/>
              </a:rPr>
              <a:t>407-222-8644</a:t>
            </a:r>
            <a:endParaRPr lang="en-US" dirty="0">
              <a:cs typeface="Baskerville" charset="0"/>
            </a:endParaRPr>
          </a:p>
        </p:txBody>
      </p:sp>
      <p:pic>
        <p:nvPicPr>
          <p:cNvPr id="70663" name="Picture 7" descr="image10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838200"/>
            <a:ext cx="8128248" cy="5394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58974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70663"/>
                                        </p:tgtEl>
                                        <p:attrNameLst>
                                          <p:attrName>ppt_x</p:attrName>
                                        </p:attrNameLst>
                                      </p:cBhvr>
                                      <p:tavLst>
                                        <p:tav tm="0">
                                          <p:val>
                                            <p:strVal val="ppt_x"/>
                                          </p:val>
                                        </p:tav>
                                        <p:tav tm="100000">
                                          <p:val>
                                            <p:strVal val="ppt_x"/>
                                          </p:val>
                                        </p:tav>
                                      </p:tavLst>
                                    </p:anim>
                                    <p:anim calcmode="lin" valueType="num">
                                      <p:cBhvr additive="base">
                                        <p:cTn id="7" dur="500"/>
                                        <p:tgtEl>
                                          <p:spTgt spid="70663"/>
                                        </p:tgtEl>
                                        <p:attrNameLst>
                                          <p:attrName>ppt_y</p:attrName>
                                        </p:attrNameLst>
                                      </p:cBhvr>
                                      <p:tavLst>
                                        <p:tav tm="0">
                                          <p:val>
                                            <p:strVal val="ppt_y"/>
                                          </p:val>
                                        </p:tav>
                                        <p:tav tm="100000">
                                          <p:val>
                                            <p:strVal val="1+ppt_h/2"/>
                                          </p:val>
                                        </p:tav>
                                      </p:tavLst>
                                    </p:anim>
                                    <p:set>
                                      <p:cBhvr>
                                        <p:cTn id="8" dur="1" fill="hold">
                                          <p:stCondLst>
                                            <p:cond delay="499"/>
                                          </p:stCondLst>
                                        </p:cTn>
                                        <p:tgtEl>
                                          <p:spTgt spid="70663"/>
                                        </p:tgtEl>
                                        <p:attrNameLst>
                                          <p:attrName>style.visibility</p:attrName>
                                        </p:attrNameLst>
                                      </p:cBhvr>
                                      <p:to>
                                        <p:strVal val="hidden"/>
                                      </p:to>
                                    </p:set>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0662"/>
                                        </p:tgtEl>
                                        <p:attrNameLst>
                                          <p:attrName>style.visibility</p:attrName>
                                        </p:attrNameLst>
                                      </p:cBhvr>
                                      <p:to>
                                        <p:strVal val="visible"/>
                                      </p:to>
                                    </p:set>
                                    <p:anim calcmode="lin" valueType="num">
                                      <p:cBhvr additive="base">
                                        <p:cTn id="12" dur="500" fill="hold"/>
                                        <p:tgtEl>
                                          <p:spTgt spid="70662"/>
                                        </p:tgtEl>
                                        <p:attrNameLst>
                                          <p:attrName>ppt_x</p:attrName>
                                        </p:attrNameLst>
                                      </p:cBhvr>
                                      <p:tavLst>
                                        <p:tav tm="0">
                                          <p:val>
                                            <p:strVal val="0-#ppt_w/2"/>
                                          </p:val>
                                        </p:tav>
                                        <p:tav tm="100000">
                                          <p:val>
                                            <p:strVal val="#ppt_x"/>
                                          </p:val>
                                        </p:tav>
                                      </p:tavLst>
                                    </p:anim>
                                    <p:anim calcmode="lin" valueType="num">
                                      <p:cBhvr additive="base">
                                        <p:cTn id="13" dur="500" fill="hold"/>
                                        <p:tgtEl>
                                          <p:spTgt spid="7066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1000"/>
                                  </p:stCondLst>
                                  <p:childTnLst>
                                    <p:set>
                                      <p:cBhvr>
                                        <p:cTn id="16" dur="1" fill="hold">
                                          <p:stCondLst>
                                            <p:cond delay="0"/>
                                          </p:stCondLst>
                                        </p:cTn>
                                        <p:tgtEl>
                                          <p:spTgt spid="70661">
                                            <p:txEl>
                                              <p:pRg st="0" end="0"/>
                                            </p:txEl>
                                          </p:spTgt>
                                        </p:tgtEl>
                                        <p:attrNameLst>
                                          <p:attrName>style.visibility</p:attrName>
                                        </p:attrNameLst>
                                      </p:cBhvr>
                                      <p:to>
                                        <p:strVal val="visible"/>
                                      </p:to>
                                    </p:set>
                                    <p:anim calcmode="lin" valueType="num">
                                      <p:cBhvr additive="base">
                                        <p:cTn id="17" dur="500" fill="hold"/>
                                        <p:tgtEl>
                                          <p:spTgt spid="7066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661">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500"/>
                            </p:stCondLst>
                            <p:childTnLst>
                              <p:par>
                                <p:cTn id="20" presetID="2" presetClass="entr" presetSubtype="4" fill="hold" grpId="0" nodeType="afterEffect">
                                  <p:stCondLst>
                                    <p:cond delay="1000"/>
                                  </p:stCondLst>
                                  <p:childTnLst>
                                    <p:set>
                                      <p:cBhvr>
                                        <p:cTn id="21" dur="1" fill="hold">
                                          <p:stCondLst>
                                            <p:cond delay="0"/>
                                          </p:stCondLst>
                                        </p:cTn>
                                        <p:tgtEl>
                                          <p:spTgt spid="70661">
                                            <p:txEl>
                                              <p:pRg st="1" end="1"/>
                                            </p:txEl>
                                          </p:spTgt>
                                        </p:tgtEl>
                                        <p:attrNameLst>
                                          <p:attrName>style.visibility</p:attrName>
                                        </p:attrNameLst>
                                      </p:cBhvr>
                                      <p:to>
                                        <p:strVal val="visible"/>
                                      </p:to>
                                    </p:set>
                                    <p:anim calcmode="lin" valueType="num">
                                      <p:cBhvr additive="base">
                                        <p:cTn id="22" dur="500" fill="hold"/>
                                        <p:tgtEl>
                                          <p:spTgt spid="70661">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0661">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build="p" autoUpdateAnimBg="0" advAuto="1000"/>
      <p:bldP spid="70662" grpId="0" animBg="1" autoUpdateAnimBg="0"/>
      <p:bldP spid="1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4390946" cy="2816156"/>
          </a:xfrm>
          <a:prstGeom prst="rect">
            <a:avLst/>
          </a:prstGeom>
          <a:noFill/>
        </p:spPr>
        <p:txBody>
          <a:bodyPr wrap="none" rtlCol="0">
            <a:spAutoFit/>
          </a:bodyPr>
          <a:lstStyle/>
          <a:p>
            <a:pPr marL="342900" indent="-342900">
              <a:lnSpc>
                <a:spcPct val="200000"/>
              </a:lnSpc>
              <a:buClr>
                <a:srgbClr val="CC0000"/>
              </a:buClr>
              <a:buFont typeface="+mj-lt"/>
              <a:buAutoNum type="arabicPeriod"/>
            </a:pPr>
            <a:r>
              <a:rPr lang="en-US" b="1" dirty="0" smtClean="0"/>
              <a:t>Purpose of a Risk Assessment Tool</a:t>
            </a:r>
          </a:p>
          <a:p>
            <a:pPr marL="342900" indent="-342900">
              <a:lnSpc>
                <a:spcPct val="200000"/>
              </a:lnSpc>
              <a:buClr>
                <a:srgbClr val="CC0000"/>
              </a:buClr>
              <a:buFont typeface="+mj-lt"/>
              <a:buAutoNum type="arabicPeriod"/>
            </a:pPr>
            <a:r>
              <a:rPr lang="en-US" b="1" dirty="0" smtClean="0"/>
              <a:t>Key Elements</a:t>
            </a:r>
          </a:p>
          <a:p>
            <a:pPr marL="342900" indent="-342900">
              <a:lnSpc>
                <a:spcPct val="200000"/>
              </a:lnSpc>
              <a:buClr>
                <a:srgbClr val="CC0000"/>
              </a:buClr>
              <a:buFont typeface="+mj-lt"/>
              <a:buAutoNum type="arabicPeriod"/>
            </a:pPr>
            <a:r>
              <a:rPr lang="en-US" b="1" dirty="0" smtClean="0"/>
              <a:t>Real World Application </a:t>
            </a:r>
          </a:p>
          <a:p>
            <a:pPr marL="342900" indent="-342900">
              <a:lnSpc>
                <a:spcPct val="200000"/>
              </a:lnSpc>
              <a:buClr>
                <a:srgbClr val="CC0000"/>
              </a:buClr>
              <a:buFont typeface="+mj-lt"/>
              <a:buAutoNum type="arabicPeriod"/>
            </a:pPr>
            <a:r>
              <a:rPr lang="en-US" b="1" dirty="0" smtClean="0"/>
              <a:t>Role </a:t>
            </a:r>
            <a:r>
              <a:rPr lang="en-US" b="1" dirty="0"/>
              <a:t>W</a:t>
            </a:r>
            <a:r>
              <a:rPr lang="en-US" b="1" dirty="0" smtClean="0"/>
              <a:t>ithin Your SMS</a:t>
            </a:r>
          </a:p>
          <a:p>
            <a:pPr marL="342900" indent="-342900">
              <a:lnSpc>
                <a:spcPct val="200000"/>
              </a:lnSpc>
              <a:buClr>
                <a:srgbClr val="CC0000"/>
              </a:buClr>
              <a:buFont typeface="+mj-lt"/>
              <a:buAutoNum type="arabicPeriod"/>
            </a:pPr>
            <a:r>
              <a:rPr lang="en-US" b="1" dirty="0" smtClean="0"/>
              <a:t>Regulatory Requirements</a:t>
            </a:r>
            <a:endParaRPr lang="en-US" b="1" dirty="0"/>
          </a:p>
        </p:txBody>
      </p:sp>
      <p:pic>
        <p:nvPicPr>
          <p:cNvPr id="3" name="Picture 2" descr="Screen Shot 2015-02-12 at 1.22.19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3928" y="609600"/>
            <a:ext cx="3900072" cy="4361412"/>
          </a:xfrm>
          <a:prstGeom prst="rect">
            <a:avLst/>
          </a:prstGeom>
        </p:spPr>
      </p:pic>
      <p:sp>
        <p:nvSpPr>
          <p:cNvPr id="4" name="TextBox 3"/>
          <p:cNvSpPr txBox="1"/>
          <p:nvPr/>
        </p:nvSpPr>
        <p:spPr>
          <a:xfrm>
            <a:off x="457200" y="457200"/>
            <a:ext cx="2465949" cy="523220"/>
          </a:xfrm>
          <a:prstGeom prst="rect">
            <a:avLst/>
          </a:prstGeom>
          <a:noFill/>
        </p:spPr>
        <p:txBody>
          <a:bodyPr wrap="none" rtlCol="0">
            <a:spAutoFit/>
          </a:bodyPr>
          <a:lstStyle/>
          <a:p>
            <a:r>
              <a:rPr lang="en-US" sz="2800" b="1" i="1" dirty="0" smtClean="0"/>
              <a:t>Flight Plan…</a:t>
            </a:r>
            <a:endParaRPr lang="en-US" sz="2800" b="1" i="1" dirty="0"/>
          </a:p>
        </p:txBody>
      </p:sp>
    </p:spTree>
    <p:extLst>
      <p:ext uri="{BB962C8B-B14F-4D97-AF65-F5344CB8AC3E}">
        <p14:creationId xmlns:p14="http://schemas.microsoft.com/office/powerpoint/2010/main" val="5151513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2286" y="228600"/>
            <a:ext cx="5551714" cy="129540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6</a:t>
            </a:fld>
            <a:endParaRPr lang="en-US" dirty="0">
              <a:solidFill>
                <a:prstClr val="black">
                  <a:tint val="75000"/>
                </a:prstClr>
              </a:solidFill>
            </a:endParaRPr>
          </a:p>
        </p:txBody>
      </p:sp>
      <p:sp>
        <p:nvSpPr>
          <p:cNvPr id="2" name="Rectangle 1"/>
          <p:cNvSpPr/>
          <p:nvPr/>
        </p:nvSpPr>
        <p:spPr>
          <a:xfrm>
            <a:off x="1219200" y="1981200"/>
            <a:ext cx="8610600" cy="461665"/>
          </a:xfrm>
          <a:prstGeom prst="rect">
            <a:avLst/>
          </a:prstGeom>
        </p:spPr>
        <p:txBody>
          <a:bodyPr wrap="square">
            <a:spAutoFit/>
          </a:bodyPr>
          <a:lstStyle/>
          <a:p>
            <a:r>
              <a:rPr lang="en-US" sz="2400" dirty="0" smtClean="0">
                <a:latin typeface="Calibri" panose="020F0502020204030204" pitchFamily="34" charset="0"/>
              </a:rPr>
              <a:t>Safety </a:t>
            </a:r>
            <a:r>
              <a:rPr lang="en-US" sz="2400" dirty="0">
                <a:latin typeface="Calibri" panose="020F0502020204030204" pitchFamily="34" charset="0"/>
              </a:rPr>
              <a:t>Management </a:t>
            </a:r>
            <a:r>
              <a:rPr lang="en-US" sz="2400" dirty="0" smtClean="0">
                <a:latin typeface="Calibri" panose="020F0502020204030204" pitchFamily="34" charset="0"/>
              </a:rPr>
              <a:t>System (SMS) implementation</a:t>
            </a:r>
            <a:endParaRPr lang="en-US" sz="2400" dirty="0">
              <a:latin typeface="Calibri" panose="020F0502020204030204" pitchFamily="34" charset="0"/>
            </a:endParaRPr>
          </a:p>
        </p:txBody>
      </p:sp>
      <p:sp>
        <p:nvSpPr>
          <p:cNvPr id="3" name="Rectangle 2"/>
          <p:cNvSpPr/>
          <p:nvPr/>
        </p:nvSpPr>
        <p:spPr>
          <a:xfrm>
            <a:off x="1219200" y="3505200"/>
            <a:ext cx="6310958" cy="1077218"/>
          </a:xfrm>
          <a:prstGeom prst="rect">
            <a:avLst/>
          </a:prstGeom>
        </p:spPr>
        <p:txBody>
          <a:bodyPr wrap="none">
            <a:spAutoFit/>
          </a:bodyPr>
          <a:lstStyle/>
          <a:p>
            <a:pPr algn="ctr"/>
            <a:r>
              <a:rPr lang="en-US" sz="3200" b="1" dirty="0">
                <a:solidFill>
                  <a:srgbClr val="C00000"/>
                </a:solidFill>
                <a:latin typeface="Calibri" panose="020F0502020204030204" pitchFamily="34" charset="0"/>
              </a:rPr>
              <a:t>Flight </a:t>
            </a:r>
            <a:r>
              <a:rPr lang="en-US" sz="3200" b="1" dirty="0" smtClean="0">
                <a:solidFill>
                  <a:srgbClr val="C00000"/>
                </a:solidFill>
                <a:latin typeface="Calibri" panose="020F0502020204030204" pitchFamily="34" charset="0"/>
              </a:rPr>
              <a:t>and Ground Risk </a:t>
            </a:r>
            <a:r>
              <a:rPr lang="en-US" sz="3200" b="1" dirty="0">
                <a:solidFill>
                  <a:srgbClr val="C00000"/>
                </a:solidFill>
                <a:latin typeface="Calibri" panose="020F0502020204030204" pitchFamily="34" charset="0"/>
              </a:rPr>
              <a:t>Analysis </a:t>
            </a:r>
            <a:r>
              <a:rPr lang="en-US" sz="3200" b="1" dirty="0" smtClean="0">
                <a:solidFill>
                  <a:srgbClr val="C00000"/>
                </a:solidFill>
                <a:latin typeface="Calibri" panose="020F0502020204030204" pitchFamily="34" charset="0"/>
              </a:rPr>
              <a:t>Tool</a:t>
            </a:r>
          </a:p>
          <a:p>
            <a:pPr algn="ctr"/>
            <a:r>
              <a:rPr lang="en-US" sz="3200" b="1" dirty="0" smtClean="0">
                <a:solidFill>
                  <a:srgbClr val="C00000"/>
                </a:solidFill>
                <a:latin typeface="Calibri" panose="020F0502020204030204" pitchFamily="34" charset="0"/>
              </a:rPr>
              <a:t>(FRAT/GRAT)</a:t>
            </a:r>
            <a:endParaRPr lang="en-US" sz="3200" b="1" dirty="0">
              <a:solidFill>
                <a:srgbClr val="C00000"/>
              </a:solidFill>
              <a:latin typeface="Calibri" panose="020F0502020204030204" pitchFamily="34" charset="0"/>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28600"/>
            <a:ext cx="3282411"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0" y="4953000"/>
            <a:ext cx="1632740" cy="646331"/>
          </a:xfrm>
          <a:prstGeom prst="rect">
            <a:avLst/>
          </a:prstGeom>
          <a:noFill/>
        </p:spPr>
        <p:txBody>
          <a:bodyPr wrap="none" rtlCol="0">
            <a:spAutoFit/>
          </a:bodyPr>
          <a:lstStyle/>
          <a:p>
            <a:r>
              <a:rPr lang="en-US" sz="3600" i="1" dirty="0" smtClean="0"/>
              <a:t>WHY?</a:t>
            </a:r>
            <a:endParaRPr lang="en-US" sz="3600" i="1" dirty="0"/>
          </a:p>
        </p:txBody>
      </p:sp>
      <p:sp>
        <p:nvSpPr>
          <p:cNvPr id="6" name="TextBox 5"/>
          <p:cNvSpPr txBox="1"/>
          <p:nvPr/>
        </p:nvSpPr>
        <p:spPr>
          <a:xfrm>
            <a:off x="3657600" y="2743200"/>
            <a:ext cx="1921770" cy="461665"/>
          </a:xfrm>
          <a:prstGeom prst="rect">
            <a:avLst/>
          </a:prstGeom>
          <a:noFill/>
        </p:spPr>
        <p:txBody>
          <a:bodyPr wrap="none" rtlCol="0">
            <a:spAutoFit/>
          </a:bodyPr>
          <a:lstStyle/>
          <a:p>
            <a:r>
              <a:rPr lang="en-US" sz="2400" i="1" u="sng" dirty="0">
                <a:latin typeface="Calibri" panose="020F0502020204030204" pitchFamily="34" charset="0"/>
              </a:rPr>
              <a:t>Requires</a:t>
            </a:r>
            <a:r>
              <a:rPr lang="en-US" sz="2400" i="1" dirty="0">
                <a:latin typeface="Calibri" panose="020F0502020204030204" pitchFamily="34" charset="0"/>
              </a:rPr>
              <a:t> </a:t>
            </a:r>
            <a:r>
              <a:rPr lang="en-US" sz="2400" i="1" dirty="0" smtClean="0">
                <a:latin typeface="Calibri" panose="020F0502020204030204" pitchFamily="34" charset="0"/>
              </a:rPr>
              <a:t>a</a:t>
            </a:r>
            <a:r>
              <a:rPr lang="en-US" sz="2400" dirty="0" smtClean="0">
                <a:latin typeface="Calibri" panose="020F0502020204030204" pitchFamily="34" charset="0"/>
              </a:rPr>
              <a:t>……</a:t>
            </a:r>
            <a:endParaRPr lang="en-US" sz="2400" dirty="0">
              <a:latin typeface="Calibri" panose="020F0502020204030204" pitchFamily="34" charset="0"/>
            </a:endParaRPr>
          </a:p>
        </p:txBody>
      </p:sp>
    </p:spTree>
    <p:extLst>
      <p:ext uri="{BB962C8B-B14F-4D97-AF65-F5344CB8AC3E}">
        <p14:creationId xmlns:p14="http://schemas.microsoft.com/office/powerpoint/2010/main" val="2801393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7</a:t>
            </a:fld>
            <a:endParaRPr lang="en-US" dirty="0">
              <a:solidFill>
                <a:prstClr val="black">
                  <a:tint val="75000"/>
                </a:prstClr>
              </a:solidFill>
            </a:endParaRPr>
          </a:p>
        </p:txBody>
      </p:sp>
      <p:sp>
        <p:nvSpPr>
          <p:cNvPr id="2" name="Rectangle 1"/>
          <p:cNvSpPr/>
          <p:nvPr/>
        </p:nvSpPr>
        <p:spPr>
          <a:xfrm>
            <a:off x="2514600" y="1600200"/>
            <a:ext cx="5486400"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400" dirty="0" smtClean="0">
                <a:latin typeface="Calibri" panose="020F0502020204030204" pitchFamily="34" charset="0"/>
              </a:rPr>
              <a:t>How many of you know it is dangerous to:</a:t>
            </a:r>
            <a:endParaRPr lang="en-US" sz="2400" dirty="0">
              <a:latin typeface="Calibri" panose="020F0502020204030204" pitchFamily="34" charset="0"/>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Purpose of a FRAT</a:t>
            </a:r>
            <a:endParaRPr lang="en-US" sz="3200" b="1" i="1" dirty="0">
              <a:solidFill>
                <a:srgbClr val="C00000"/>
              </a:solidFill>
              <a:latin typeface="Calibri" panose="020F0502020204030204" pitchFamily="34" charset="0"/>
            </a:endParaRPr>
          </a:p>
        </p:txBody>
      </p:sp>
      <p:sp>
        <p:nvSpPr>
          <p:cNvPr id="4" name="TextBox 3"/>
          <p:cNvSpPr txBox="1"/>
          <p:nvPr/>
        </p:nvSpPr>
        <p:spPr>
          <a:xfrm>
            <a:off x="685800" y="1524000"/>
            <a:ext cx="1632740" cy="646331"/>
          </a:xfrm>
          <a:prstGeom prst="rect">
            <a:avLst/>
          </a:prstGeom>
          <a:noFill/>
        </p:spPr>
        <p:txBody>
          <a:bodyPr wrap="none" rtlCol="0">
            <a:spAutoFit/>
          </a:bodyPr>
          <a:lstStyle/>
          <a:p>
            <a:r>
              <a:rPr lang="en-US" sz="3600" i="1" dirty="0" smtClean="0"/>
              <a:t>WHY?</a:t>
            </a:r>
            <a:endParaRPr lang="en-US" sz="3600" i="1" dirty="0"/>
          </a:p>
        </p:txBody>
      </p:sp>
      <p:sp>
        <p:nvSpPr>
          <p:cNvPr id="10" name="Rectangle 9"/>
          <p:cNvSpPr/>
          <p:nvPr/>
        </p:nvSpPr>
        <p:spPr>
          <a:xfrm>
            <a:off x="1981200" y="2667000"/>
            <a:ext cx="57912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Fly in weather the aircraft is not certified for</a:t>
            </a:r>
            <a:endParaRPr lang="en-US" sz="2400" dirty="0">
              <a:latin typeface="Calibri" panose="020F0502020204030204" pitchFamily="34" charset="0"/>
            </a:endParaRPr>
          </a:p>
        </p:txBody>
      </p:sp>
      <p:sp>
        <p:nvSpPr>
          <p:cNvPr id="11" name="Rectangle 10"/>
          <p:cNvSpPr/>
          <p:nvPr/>
        </p:nvSpPr>
        <p:spPr>
          <a:xfrm>
            <a:off x="1143000" y="3429000"/>
            <a:ext cx="73914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Perform flight or maintenance tasks when fatigued or sick</a:t>
            </a:r>
            <a:endParaRPr lang="en-US" sz="2400" dirty="0">
              <a:latin typeface="Calibri" panose="020F0502020204030204" pitchFamily="34" charset="0"/>
            </a:endParaRPr>
          </a:p>
        </p:txBody>
      </p:sp>
      <p:sp>
        <p:nvSpPr>
          <p:cNvPr id="12" name="Rectangle 11"/>
          <p:cNvSpPr/>
          <p:nvPr/>
        </p:nvSpPr>
        <p:spPr>
          <a:xfrm>
            <a:off x="1981200" y="4191000"/>
            <a:ext cx="57912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Push flights to the very limits of fuel capacity</a:t>
            </a:r>
            <a:endParaRPr lang="en-US" sz="2400" dirty="0">
              <a:latin typeface="Calibri" panose="020F0502020204030204" pitchFamily="34" charset="0"/>
            </a:endParaRPr>
          </a:p>
        </p:txBody>
      </p:sp>
      <p:sp>
        <p:nvSpPr>
          <p:cNvPr id="13" name="Rectangle 12"/>
          <p:cNvSpPr/>
          <p:nvPr/>
        </p:nvSpPr>
        <p:spPr>
          <a:xfrm>
            <a:off x="1143000" y="4953000"/>
            <a:ext cx="7391400" cy="83099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400" dirty="0" smtClean="0">
                <a:latin typeface="Calibri" panose="020F0502020204030204" pitchFamily="34" charset="0"/>
              </a:rPr>
              <a:t>Operate aircraft or do critical maintenance without proper or recent training</a:t>
            </a:r>
            <a:endParaRPr lang="en-US" sz="2400" dirty="0">
              <a:latin typeface="Calibri" panose="020F0502020204030204" pitchFamily="34" charset="0"/>
            </a:endParaRPr>
          </a:p>
        </p:txBody>
      </p:sp>
      <p:sp>
        <p:nvSpPr>
          <p:cNvPr id="14" name="Rectangle 13"/>
          <p:cNvSpPr/>
          <p:nvPr/>
        </p:nvSpPr>
        <p:spPr>
          <a:xfrm>
            <a:off x="2514600" y="1600200"/>
            <a:ext cx="5486400"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400" dirty="0" smtClean="0">
                <a:latin typeface="Calibri" panose="020F0502020204030204" pitchFamily="34" charset="0"/>
              </a:rPr>
              <a:t>How many of you have:</a:t>
            </a:r>
            <a:endParaRPr lang="en-US" sz="2400" dirty="0">
              <a:latin typeface="Calibri" panose="020F0502020204030204" pitchFamily="34" charset="0"/>
            </a:endParaRPr>
          </a:p>
        </p:txBody>
      </p:sp>
      <p:sp>
        <p:nvSpPr>
          <p:cNvPr id="15" name="Rectangle 14"/>
          <p:cNvSpPr/>
          <p:nvPr/>
        </p:nvSpPr>
        <p:spPr>
          <a:xfrm>
            <a:off x="1219200" y="2667000"/>
            <a:ext cx="69342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Flown in weather you probably shouldn’t have been in</a:t>
            </a:r>
            <a:endParaRPr lang="en-US" sz="2400" dirty="0">
              <a:latin typeface="Calibri" panose="020F0502020204030204" pitchFamily="34" charset="0"/>
            </a:endParaRPr>
          </a:p>
        </p:txBody>
      </p:sp>
      <p:sp>
        <p:nvSpPr>
          <p:cNvPr id="16" name="Rectangle 15"/>
          <p:cNvSpPr/>
          <p:nvPr/>
        </p:nvSpPr>
        <p:spPr>
          <a:xfrm>
            <a:off x="685800" y="3429000"/>
            <a:ext cx="80010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Performed flight or maintenance tasks when fatigued or sick</a:t>
            </a:r>
            <a:endParaRPr lang="en-US" sz="2400" dirty="0">
              <a:latin typeface="Calibri" panose="020F0502020204030204" pitchFamily="34" charset="0"/>
            </a:endParaRPr>
          </a:p>
        </p:txBody>
      </p:sp>
      <p:sp>
        <p:nvSpPr>
          <p:cNvPr id="17" name="Rectangle 16"/>
          <p:cNvSpPr/>
          <p:nvPr/>
        </p:nvSpPr>
        <p:spPr>
          <a:xfrm>
            <a:off x="533400" y="4191000"/>
            <a:ext cx="8229600"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dirty="0" smtClean="0">
                <a:latin typeface="Calibri" panose="020F0502020204030204" pitchFamily="34" charset="0"/>
              </a:rPr>
              <a:t>Pushed fuel further than you’d like your mentor to know about</a:t>
            </a:r>
            <a:endParaRPr lang="en-US" sz="2400" dirty="0">
              <a:latin typeface="Calibri" panose="020F0502020204030204" pitchFamily="34" charset="0"/>
            </a:endParaRPr>
          </a:p>
        </p:txBody>
      </p:sp>
      <p:sp>
        <p:nvSpPr>
          <p:cNvPr id="18" name="Rectangle 17"/>
          <p:cNvSpPr/>
          <p:nvPr/>
        </p:nvSpPr>
        <p:spPr>
          <a:xfrm>
            <a:off x="990600" y="4953000"/>
            <a:ext cx="7391400" cy="83099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400" dirty="0" smtClean="0">
                <a:latin typeface="Calibri" panose="020F0502020204030204" pitchFamily="34" charset="0"/>
              </a:rPr>
              <a:t>Operated aircraft or done critical maintenance without all the training you should have had</a:t>
            </a:r>
            <a:endParaRPr lang="en-US" sz="2400" dirty="0">
              <a:latin typeface="Calibri" panose="020F0502020204030204" pitchFamily="34" charset="0"/>
            </a:endParaRPr>
          </a:p>
        </p:txBody>
      </p:sp>
    </p:spTree>
    <p:extLst>
      <p:ext uri="{BB962C8B-B14F-4D97-AF65-F5344CB8AC3E}">
        <p14:creationId xmlns:p14="http://schemas.microsoft.com/office/powerpoint/2010/main" val="3899892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3" presetClass="exit" presetSubtype="10" fill="hold" grpId="0" nodeType="withEffect">
                                  <p:stCondLst>
                                    <p:cond delay="0"/>
                                  </p:stCondLst>
                                  <p:childTnLst>
                                    <p:animEffect transition="out" filter="blinds(horizontal)">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3"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par>
                          <p:cTn id="52" fill="hold">
                            <p:stCondLst>
                              <p:cond delay="1000"/>
                            </p:stCondLst>
                            <p:childTnLst>
                              <p:par>
                                <p:cTn id="53" presetID="14" presetClass="entr" presetSubtype="1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randombar(horizont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8</a:t>
            </a:fld>
            <a:endParaRPr lang="en-US" dirty="0">
              <a:solidFill>
                <a:prstClr val="black">
                  <a:tint val="75000"/>
                </a:prstClr>
              </a:solidFill>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Purpose of a FRAT</a:t>
            </a:r>
            <a:endParaRPr lang="en-US" sz="3200" b="1" i="1" dirty="0">
              <a:solidFill>
                <a:srgbClr val="C00000"/>
              </a:solidFill>
              <a:latin typeface="Calibri" panose="020F0502020204030204" pitchFamily="34" charset="0"/>
            </a:endParaRPr>
          </a:p>
        </p:txBody>
      </p:sp>
      <p:pic>
        <p:nvPicPr>
          <p:cNvPr id="6" name="Picture 5" descr="head-outline-hi.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05200" y="1600200"/>
            <a:ext cx="4392606" cy="4410328"/>
          </a:xfrm>
          <a:prstGeom prst="rect">
            <a:avLst/>
          </a:prstGeom>
        </p:spPr>
      </p:pic>
      <p:sp>
        <p:nvSpPr>
          <p:cNvPr id="7" name="Rectangle 6"/>
          <p:cNvSpPr/>
          <p:nvPr/>
        </p:nvSpPr>
        <p:spPr>
          <a:xfrm>
            <a:off x="533400" y="1524000"/>
            <a:ext cx="3276600" cy="3785652"/>
          </a:xfrm>
          <a:prstGeom prst="rect">
            <a:avLst/>
          </a:prstGeom>
        </p:spPr>
        <p:txBody>
          <a:bodyPr wrap="square">
            <a:spAutoFit/>
          </a:bodyPr>
          <a:lstStyle/>
          <a:p>
            <a:r>
              <a:rPr lang="en-US" sz="2400" dirty="0">
                <a:latin typeface="Calibri" panose="020F0502020204030204" pitchFamily="34" charset="0"/>
              </a:rPr>
              <a:t>When preparing for a flight or maintenance task we should all think about the hazards involved.  </a:t>
            </a:r>
            <a:endParaRPr lang="en-US" sz="2400" dirty="0" smtClean="0">
              <a:latin typeface="Calibri" panose="020F0502020204030204" pitchFamily="34" charset="0"/>
            </a:endParaRPr>
          </a:p>
          <a:p>
            <a:endParaRPr lang="en-US" sz="2400" dirty="0">
              <a:latin typeface="Calibri" panose="020F0502020204030204" pitchFamily="34" charset="0"/>
            </a:endParaRPr>
          </a:p>
          <a:p>
            <a:r>
              <a:rPr lang="en-US" sz="2400" dirty="0">
                <a:latin typeface="Calibri" panose="020F0502020204030204" pitchFamily="34" charset="0"/>
              </a:rPr>
              <a:t>I</a:t>
            </a:r>
            <a:r>
              <a:rPr lang="en-US" sz="2400" dirty="0" smtClean="0">
                <a:latin typeface="Calibri" panose="020F0502020204030204" pitchFamily="34" charset="0"/>
              </a:rPr>
              <a:t>n </a:t>
            </a:r>
            <a:r>
              <a:rPr lang="en-US" sz="2400" dirty="0">
                <a:latin typeface="Calibri" panose="020F0502020204030204" pitchFamily="34" charset="0"/>
              </a:rPr>
              <a:t>our heads </a:t>
            </a:r>
            <a:r>
              <a:rPr lang="en-US" sz="2400" dirty="0" smtClean="0">
                <a:latin typeface="Calibri" panose="020F0502020204030204" pitchFamily="34" charset="0"/>
              </a:rPr>
              <a:t>we do </a:t>
            </a:r>
            <a:r>
              <a:rPr lang="en-US" sz="2400" dirty="0">
                <a:latin typeface="Calibri" panose="020F0502020204030204" pitchFamily="34" charset="0"/>
              </a:rPr>
              <a:t>not calculate the actual risk exposure that </a:t>
            </a:r>
            <a:r>
              <a:rPr lang="en-US" sz="2400" dirty="0" smtClean="0">
                <a:latin typeface="Calibri" panose="020F0502020204030204" pitchFamily="34" charset="0"/>
              </a:rPr>
              <a:t>we could </a:t>
            </a:r>
            <a:r>
              <a:rPr lang="en-US" sz="2400" dirty="0">
                <a:latin typeface="Calibri" panose="020F0502020204030204" pitchFamily="34" charset="0"/>
              </a:rPr>
              <a:t>be confronted with.</a:t>
            </a:r>
          </a:p>
        </p:txBody>
      </p:sp>
      <p:sp>
        <p:nvSpPr>
          <p:cNvPr id="9" name="Rectangle 8"/>
          <p:cNvSpPr/>
          <p:nvPr/>
        </p:nvSpPr>
        <p:spPr>
          <a:xfrm rot="20561046">
            <a:off x="4567631" y="2296859"/>
            <a:ext cx="1197764" cy="400110"/>
          </a:xfrm>
          <a:prstGeom prst="rect">
            <a:avLst/>
          </a:prstGeom>
          <a:noFill/>
        </p:spPr>
        <p:txBody>
          <a:bodyPr wrap="none" lIns="91440" tIns="45720" rIns="91440" bIns="45720">
            <a:spAutoFit/>
          </a:bodyPr>
          <a:lstStyle/>
          <a:p>
            <a:pPr algn="ctr"/>
            <a:r>
              <a:rPr lang="en-US" sz="2000" b="1" dirty="0" smtClean="0">
                <a:ln w="1905"/>
                <a:solidFill>
                  <a:srgbClr val="CC0000"/>
                </a:solidFill>
                <a:effectLst>
                  <a:innerShdw blurRad="69850" dist="43180" dir="5400000">
                    <a:srgbClr val="000000">
                      <a:alpha val="65000"/>
                    </a:srgbClr>
                  </a:innerShdw>
                </a:effectLst>
              </a:rPr>
              <a:t>Weather</a:t>
            </a:r>
            <a:endParaRPr lang="en-US" sz="2000" b="1" dirty="0">
              <a:ln w="1905"/>
              <a:solidFill>
                <a:srgbClr val="CC0000"/>
              </a:solidFill>
              <a:effectLst>
                <a:innerShdw blurRad="69850" dist="43180" dir="5400000">
                  <a:srgbClr val="000000">
                    <a:alpha val="65000"/>
                  </a:srgbClr>
                </a:innerShdw>
              </a:effectLst>
            </a:endParaRPr>
          </a:p>
        </p:txBody>
      </p:sp>
      <p:sp>
        <p:nvSpPr>
          <p:cNvPr id="25" name="Rectangle 24"/>
          <p:cNvSpPr/>
          <p:nvPr/>
        </p:nvSpPr>
        <p:spPr>
          <a:xfrm rot="1804410">
            <a:off x="4419600" y="3124200"/>
            <a:ext cx="1159730" cy="646331"/>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Personal</a:t>
            </a:r>
          </a:p>
          <a:p>
            <a:pPr algn="ctr"/>
            <a:r>
              <a:rPr lang="en-US" b="1" dirty="0" smtClean="0">
                <a:ln w="1905"/>
                <a:solidFill>
                  <a:srgbClr val="CC0000"/>
                </a:solidFill>
                <a:effectLst>
                  <a:innerShdw blurRad="69850" dist="43180" dir="5400000">
                    <a:srgbClr val="000000">
                      <a:alpha val="65000"/>
                    </a:srgbClr>
                  </a:innerShdw>
                </a:effectLst>
              </a:rPr>
              <a:t>Life</a:t>
            </a:r>
            <a:endParaRPr lang="en-US" b="1" dirty="0">
              <a:ln w="1905"/>
              <a:solidFill>
                <a:srgbClr val="CC0000"/>
              </a:solidFill>
              <a:effectLst>
                <a:innerShdw blurRad="69850" dist="43180" dir="5400000">
                  <a:srgbClr val="000000">
                    <a:alpha val="65000"/>
                  </a:srgbClr>
                </a:innerShdw>
              </a:effectLst>
            </a:endParaRPr>
          </a:p>
        </p:txBody>
      </p:sp>
      <p:sp>
        <p:nvSpPr>
          <p:cNvPr id="26" name="Rectangle 25"/>
          <p:cNvSpPr/>
          <p:nvPr/>
        </p:nvSpPr>
        <p:spPr>
          <a:xfrm rot="19395432">
            <a:off x="5603382" y="2286000"/>
            <a:ext cx="1595922" cy="646331"/>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Aircraft </a:t>
            </a:r>
          </a:p>
          <a:p>
            <a:pPr algn="ctr"/>
            <a:r>
              <a:rPr lang="en-US" b="1" dirty="0" smtClean="0">
                <a:ln w="1905"/>
                <a:solidFill>
                  <a:srgbClr val="CC0000"/>
                </a:solidFill>
                <a:effectLst>
                  <a:innerShdw blurRad="69850" dist="43180" dir="5400000">
                    <a:srgbClr val="000000">
                      <a:alpha val="65000"/>
                    </a:srgbClr>
                  </a:innerShdw>
                </a:effectLst>
              </a:rPr>
              <a:t>Performance</a:t>
            </a:r>
            <a:endParaRPr lang="en-US" b="1" dirty="0">
              <a:ln w="1905"/>
              <a:solidFill>
                <a:srgbClr val="CC0000"/>
              </a:solidFill>
              <a:effectLst>
                <a:innerShdw blurRad="69850" dist="43180" dir="5400000">
                  <a:srgbClr val="000000">
                    <a:alpha val="65000"/>
                  </a:srgbClr>
                </a:innerShdw>
              </a:effectLst>
            </a:endParaRPr>
          </a:p>
        </p:txBody>
      </p:sp>
      <p:sp>
        <p:nvSpPr>
          <p:cNvPr id="27" name="Rectangle 26"/>
          <p:cNvSpPr/>
          <p:nvPr/>
        </p:nvSpPr>
        <p:spPr>
          <a:xfrm rot="2478905">
            <a:off x="5889229" y="3545816"/>
            <a:ext cx="1416486" cy="369332"/>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Experience</a:t>
            </a:r>
            <a:endParaRPr lang="en-US" sz="2800" b="1" dirty="0">
              <a:ln w="1905"/>
              <a:solidFill>
                <a:srgbClr val="CC0000"/>
              </a:solidFill>
              <a:effectLst>
                <a:innerShdw blurRad="69850" dist="43180" dir="5400000">
                  <a:srgbClr val="000000">
                    <a:alpha val="65000"/>
                  </a:srgbClr>
                </a:innerShdw>
              </a:effectLst>
            </a:endParaRPr>
          </a:p>
        </p:txBody>
      </p:sp>
      <p:sp>
        <p:nvSpPr>
          <p:cNvPr id="28" name="Rectangle 27"/>
          <p:cNvSpPr/>
          <p:nvPr/>
        </p:nvSpPr>
        <p:spPr>
          <a:xfrm rot="729911">
            <a:off x="5061463" y="4142606"/>
            <a:ext cx="1461408" cy="523220"/>
          </a:xfrm>
          <a:prstGeom prst="rect">
            <a:avLst/>
          </a:prstGeom>
          <a:noFill/>
        </p:spPr>
        <p:txBody>
          <a:bodyPr wrap="none" lIns="91440" tIns="45720" rIns="91440" bIns="45720">
            <a:spAutoFit/>
          </a:bodyPr>
          <a:lstStyle/>
          <a:p>
            <a:pPr algn="ctr"/>
            <a:r>
              <a:rPr lang="en-US" sz="2800" b="1" dirty="0" smtClean="0">
                <a:ln w="1905"/>
                <a:solidFill>
                  <a:srgbClr val="CC0000"/>
                </a:solidFill>
                <a:effectLst>
                  <a:innerShdw blurRad="69850" dist="43180" dir="5400000">
                    <a:srgbClr val="000000">
                      <a:alpha val="65000"/>
                    </a:srgbClr>
                  </a:innerShdw>
                </a:effectLst>
              </a:rPr>
              <a:t>Fatigue</a:t>
            </a:r>
            <a:endParaRPr lang="en-US" sz="2800" b="1" dirty="0">
              <a:ln w="1905"/>
              <a:solidFill>
                <a:srgbClr val="CC0000"/>
              </a:solidFill>
              <a:effectLst>
                <a:innerShdw blurRad="69850" dist="43180" dir="5400000">
                  <a:srgbClr val="000000">
                    <a:alpha val="65000"/>
                  </a:srgbClr>
                </a:innerShdw>
              </a:effectLst>
            </a:endParaRPr>
          </a:p>
        </p:txBody>
      </p:sp>
      <p:sp>
        <p:nvSpPr>
          <p:cNvPr id="19" name="Rectangle 18"/>
          <p:cNvSpPr/>
          <p:nvPr/>
        </p:nvSpPr>
        <p:spPr>
          <a:xfrm>
            <a:off x="152400" y="1524000"/>
            <a:ext cx="3810000" cy="2308324"/>
          </a:xfrm>
          <a:prstGeom prst="rect">
            <a:avLst/>
          </a:prstGeom>
        </p:spPr>
        <p:txBody>
          <a:bodyPr wrap="square">
            <a:spAutoFit/>
          </a:bodyPr>
          <a:lstStyle/>
          <a:p>
            <a:pPr marL="800100" indent="-342900">
              <a:buFont typeface="Arial" panose="020B0604020202020204" pitchFamily="34" charset="0"/>
              <a:buChar char="•"/>
            </a:pPr>
            <a:r>
              <a:rPr lang="en-US" sz="2400" dirty="0">
                <a:latin typeface="Calibri" panose="020F0502020204030204" pitchFamily="34" charset="0"/>
              </a:rPr>
              <a:t>In our minds we compartmentalize the individual hazards, which fails to take into account their cumulative effects.</a:t>
            </a:r>
          </a:p>
        </p:txBody>
      </p:sp>
      <p:sp>
        <p:nvSpPr>
          <p:cNvPr id="29" name="Rectangle 28"/>
          <p:cNvSpPr/>
          <p:nvPr/>
        </p:nvSpPr>
        <p:spPr>
          <a:xfrm>
            <a:off x="152400" y="1524000"/>
            <a:ext cx="3962400" cy="1938992"/>
          </a:xfrm>
          <a:prstGeom prst="rect">
            <a:avLst/>
          </a:prstGeom>
        </p:spPr>
        <p:txBody>
          <a:bodyPr wrap="square">
            <a:spAutoFit/>
          </a:bodyPr>
          <a:lstStyle/>
          <a:p>
            <a:pPr marL="800100" indent="-342900">
              <a:buFont typeface="Arial" panose="020B0604020202020204" pitchFamily="34" charset="0"/>
              <a:buChar char="•"/>
            </a:pPr>
            <a:r>
              <a:rPr lang="en-US" sz="2400" dirty="0">
                <a:latin typeface="Calibri" panose="020F0502020204030204" pitchFamily="34" charset="0"/>
              </a:rPr>
              <a:t>We may also allow our personal desire to manipulate our risk assessment in order to meet personal goals.</a:t>
            </a:r>
          </a:p>
        </p:txBody>
      </p:sp>
      <p:sp>
        <p:nvSpPr>
          <p:cNvPr id="30" name="Rectangle 29"/>
          <p:cNvSpPr/>
          <p:nvPr/>
        </p:nvSpPr>
        <p:spPr>
          <a:xfrm>
            <a:off x="152400" y="1524000"/>
            <a:ext cx="3962400" cy="2308324"/>
          </a:xfrm>
          <a:prstGeom prst="rect">
            <a:avLst/>
          </a:prstGeom>
        </p:spPr>
        <p:txBody>
          <a:bodyPr wrap="square">
            <a:spAutoFit/>
          </a:bodyPr>
          <a:lstStyle/>
          <a:p>
            <a:pPr marL="800100" indent="-342900">
              <a:buFont typeface="Arial" panose="020B0604020202020204" pitchFamily="34" charset="0"/>
              <a:buChar char="•"/>
            </a:pPr>
            <a:r>
              <a:rPr lang="en-US" sz="2400" dirty="0">
                <a:latin typeface="Calibri" panose="020F0502020204030204" pitchFamily="34" charset="0"/>
              </a:rPr>
              <a:t>The high pace of operations just prior to a flight may influence our ability to make an objective assessment of the flight.</a:t>
            </a:r>
          </a:p>
        </p:txBody>
      </p:sp>
      <p:sp>
        <p:nvSpPr>
          <p:cNvPr id="31" name="Rectangle 30"/>
          <p:cNvSpPr/>
          <p:nvPr/>
        </p:nvSpPr>
        <p:spPr>
          <a:xfrm>
            <a:off x="152400" y="1524000"/>
            <a:ext cx="4572000" cy="1200328"/>
          </a:xfrm>
          <a:prstGeom prst="rect">
            <a:avLst/>
          </a:prstGeom>
        </p:spPr>
        <p:txBody>
          <a:bodyPr>
            <a:spAutoFit/>
          </a:bodyPr>
          <a:lstStyle/>
          <a:p>
            <a:pPr marL="800100" indent="-342900">
              <a:buFont typeface="Arial" panose="020B0604020202020204" pitchFamily="34" charset="0"/>
              <a:buChar char="•"/>
            </a:pPr>
            <a:r>
              <a:rPr lang="en-US" sz="2400" dirty="0">
                <a:latin typeface="Calibri" panose="020F0502020204030204" pitchFamily="34" charset="0"/>
              </a:rPr>
              <a:t>Sometimes we just forget to consider an important aspect of the flight.</a:t>
            </a:r>
          </a:p>
        </p:txBody>
      </p:sp>
      <p:pic>
        <p:nvPicPr>
          <p:cNvPr id="960" name="Picture 959" descr="maverick-Tom-Cruise-Top-Gun-_430865-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19400" y="1600200"/>
            <a:ext cx="6004057" cy="4848864"/>
          </a:xfrm>
          <a:prstGeom prst="rect">
            <a:avLst/>
          </a:prstGeom>
        </p:spPr>
      </p:pic>
      <p:cxnSp>
        <p:nvCxnSpPr>
          <p:cNvPr id="37" name="Straight Connector 36"/>
          <p:cNvCxnSpPr/>
          <p:nvPr/>
        </p:nvCxnSpPr>
        <p:spPr>
          <a:xfrm flipH="1" flipV="1">
            <a:off x="5105400" y="4267200"/>
            <a:ext cx="1524000" cy="381000"/>
          </a:xfrm>
          <a:prstGeom prst="line">
            <a:avLst/>
          </a:prstGeom>
          <a:ln>
            <a:solidFill>
              <a:srgbClr val="CC0000"/>
            </a:solidFill>
          </a:ln>
        </p:spPr>
        <p:style>
          <a:lnRef idx="2">
            <a:schemeClr val="accent1"/>
          </a:lnRef>
          <a:fillRef idx="0">
            <a:schemeClr val="accent1"/>
          </a:fillRef>
          <a:effectRef idx="1">
            <a:schemeClr val="accent1"/>
          </a:effectRef>
          <a:fontRef idx="minor">
            <a:schemeClr val="tx1"/>
          </a:fontRef>
        </p:style>
      </p:cxnSp>
      <p:pic>
        <p:nvPicPr>
          <p:cNvPr id="965" name="Picture 964" descr="checkmark-re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101940">
            <a:off x="5698166" y="2040271"/>
            <a:ext cx="368411" cy="369599"/>
          </a:xfrm>
          <a:prstGeom prst="rect">
            <a:avLst/>
          </a:prstGeom>
        </p:spPr>
      </p:pic>
      <p:pic>
        <p:nvPicPr>
          <p:cNvPr id="41" name="Picture 40" descr="checkmark-re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05847">
            <a:off x="5479893" y="3650691"/>
            <a:ext cx="368411" cy="369599"/>
          </a:xfrm>
          <a:prstGeom prst="rect">
            <a:avLst/>
          </a:prstGeom>
        </p:spPr>
      </p:pic>
    </p:spTree>
    <p:extLst>
      <p:ext uri="{BB962C8B-B14F-4D97-AF65-F5344CB8AC3E}">
        <p14:creationId xmlns:p14="http://schemas.microsoft.com/office/powerpoint/2010/main" val="168207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1"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p:tgtEl>
                                          <p:spTgt spid="7">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lt">
                                    <p:tmPct val="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iterate type="lt">
                                    <p:tmPct val="0"/>
                                  </p:iterate>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par>
                          <p:cTn id="27" fill="hold">
                            <p:stCondLst>
                              <p:cond delay="500"/>
                            </p:stCondLst>
                            <p:childTnLst>
                              <p:par>
                                <p:cTn id="28" presetID="53" presetClass="entr" presetSubtype="16" fill="hold" grpId="0" nodeType="afterEffect">
                                  <p:stCondLst>
                                    <p:cond delay="0"/>
                                  </p:stCondLst>
                                  <p:iterate type="lt">
                                    <p:tmPct val="0"/>
                                  </p:iterate>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1000"/>
                            </p:stCondLst>
                            <p:childTnLst>
                              <p:par>
                                <p:cTn id="34" presetID="53" presetClass="entr" presetSubtype="16" fill="hold" grpId="0" nodeType="afterEffect">
                                  <p:stCondLst>
                                    <p:cond delay="0"/>
                                  </p:stCondLst>
                                  <p:iterate type="lt">
                                    <p:tmPct val="0"/>
                                  </p:iterate>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par>
                          <p:cTn id="39" fill="hold">
                            <p:stCondLst>
                              <p:cond delay="1500"/>
                            </p:stCondLst>
                            <p:childTnLst>
                              <p:par>
                                <p:cTn id="40" presetID="53" presetClass="entr" presetSubtype="16" fill="hold" grpId="0" nodeType="afterEffect">
                                  <p:stCondLst>
                                    <p:cond delay="0"/>
                                  </p:stCondLst>
                                  <p:iterate type="lt">
                                    <p:tmPct val="0"/>
                                  </p:iterate>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xit" presetSubtype="0" fill="hold" grpId="0" nodeType="withEffect">
                                  <p:stCondLst>
                                    <p:cond delay="0"/>
                                  </p:stCondLst>
                                  <p:childTnLst>
                                    <p:animEffect transition="out" filter="fade">
                                      <p:cBhvr>
                                        <p:cTn id="53" dur="1000"/>
                                        <p:tgtEl>
                                          <p:spTgt spid="7">
                                            <p:txEl>
                                              <p:pRg st="0" end="0"/>
                                            </p:txEl>
                                          </p:spTgt>
                                        </p:tgtEl>
                                      </p:cBhvr>
                                    </p:animEffect>
                                    <p:anim calcmode="lin" valueType="num">
                                      <p:cBhvr>
                                        <p:cTn id="54"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55" dur="1000"/>
                                        <p:tgtEl>
                                          <p:spTgt spid="7">
                                            <p:txEl>
                                              <p:pRg st="0" end="0"/>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7">
                                            <p:txEl>
                                              <p:pRg st="0" end="0"/>
                                            </p:txEl>
                                          </p:spTgt>
                                        </p:tgtEl>
                                        <p:attrNameLst>
                                          <p:attrName>style.visibility</p:attrName>
                                        </p:attrNameLst>
                                      </p:cBhvr>
                                      <p:to>
                                        <p:strVal val="hidden"/>
                                      </p:to>
                                    </p:set>
                                  </p:childTnLst>
                                </p:cTn>
                              </p:par>
                              <p:par>
                                <p:cTn id="57" presetID="42" presetClass="exit" presetSubtype="0" fill="hold" grpId="0" nodeType="withEffect">
                                  <p:stCondLst>
                                    <p:cond delay="0"/>
                                  </p:stCondLst>
                                  <p:childTnLst>
                                    <p:animEffect transition="out" filter="fade">
                                      <p:cBhvr>
                                        <p:cTn id="58" dur="1000"/>
                                        <p:tgtEl>
                                          <p:spTgt spid="7">
                                            <p:txEl>
                                              <p:pRg st="2" end="2"/>
                                            </p:txEl>
                                          </p:spTgt>
                                        </p:tgtEl>
                                      </p:cBhvr>
                                    </p:animEffect>
                                    <p:anim calcmode="lin" valueType="num">
                                      <p:cBhvr>
                                        <p:cTn id="59" dur="1000"/>
                                        <p:tgtEl>
                                          <p:spTgt spid="7">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7">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7">
                                            <p:txEl>
                                              <p:pRg st="2" end="2"/>
                                            </p:txEl>
                                          </p:spTgt>
                                        </p:tgtEl>
                                        <p:attrNameLst>
                                          <p:attrName>style.visibility</p:attrName>
                                        </p:attrNameLst>
                                      </p:cBhvr>
                                      <p:to>
                                        <p:strVal val="hidden"/>
                                      </p:to>
                                    </p:set>
                                  </p:childTnLst>
                                </p:cTn>
                              </p:par>
                            </p:childTnLst>
                          </p:cTn>
                        </p:par>
                        <p:par>
                          <p:cTn id="62" fill="hold">
                            <p:stCondLst>
                              <p:cond delay="1000"/>
                            </p:stCondLst>
                            <p:childTnLst>
                              <p:par>
                                <p:cTn id="63" presetID="53" presetClass="entr" presetSubtype="16" fill="hold" nodeType="afterEffect">
                                  <p:stCondLst>
                                    <p:cond delay="20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childTnLst>
                          </p:cTn>
                        </p:par>
                        <p:par>
                          <p:cTn id="68" fill="hold">
                            <p:stCondLst>
                              <p:cond delay="3500"/>
                            </p:stCondLst>
                            <p:childTnLst>
                              <p:par>
                                <p:cTn id="69" presetID="53" presetClass="entr" presetSubtype="16" fill="hold" nodeType="afterEffect">
                                  <p:stCondLst>
                                    <p:cond delay="0"/>
                                  </p:stCondLst>
                                  <p:childTnLst>
                                    <p:set>
                                      <p:cBhvr>
                                        <p:cTn id="70" dur="1" fill="hold">
                                          <p:stCondLst>
                                            <p:cond delay="0"/>
                                          </p:stCondLst>
                                        </p:cTn>
                                        <p:tgtEl>
                                          <p:spTgt spid="965"/>
                                        </p:tgtEl>
                                        <p:attrNameLst>
                                          <p:attrName>style.visibility</p:attrName>
                                        </p:attrNameLst>
                                      </p:cBhvr>
                                      <p:to>
                                        <p:strVal val="visible"/>
                                      </p:to>
                                    </p:set>
                                    <p:anim calcmode="lin" valueType="num">
                                      <p:cBhvr>
                                        <p:cTn id="71" dur="500" fill="hold"/>
                                        <p:tgtEl>
                                          <p:spTgt spid="965"/>
                                        </p:tgtEl>
                                        <p:attrNameLst>
                                          <p:attrName>ppt_w</p:attrName>
                                        </p:attrNameLst>
                                      </p:cBhvr>
                                      <p:tavLst>
                                        <p:tav tm="0">
                                          <p:val>
                                            <p:fltVal val="0"/>
                                          </p:val>
                                        </p:tav>
                                        <p:tav tm="100000">
                                          <p:val>
                                            <p:strVal val="#ppt_w"/>
                                          </p:val>
                                        </p:tav>
                                      </p:tavLst>
                                    </p:anim>
                                    <p:anim calcmode="lin" valueType="num">
                                      <p:cBhvr>
                                        <p:cTn id="72" dur="500" fill="hold"/>
                                        <p:tgtEl>
                                          <p:spTgt spid="965"/>
                                        </p:tgtEl>
                                        <p:attrNameLst>
                                          <p:attrName>ppt_h</p:attrName>
                                        </p:attrNameLst>
                                      </p:cBhvr>
                                      <p:tavLst>
                                        <p:tav tm="0">
                                          <p:val>
                                            <p:fltVal val="0"/>
                                          </p:val>
                                        </p:tav>
                                        <p:tav tm="100000">
                                          <p:val>
                                            <p:strVal val="#ppt_h"/>
                                          </p:val>
                                        </p:tav>
                                      </p:tavLst>
                                    </p:anim>
                                    <p:animEffect transition="in" filter="fade">
                                      <p:cBhvr>
                                        <p:cTn id="73" dur="500"/>
                                        <p:tgtEl>
                                          <p:spTgt spid="965"/>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19"/>
                                        </p:tgtEl>
                                      </p:cBhvr>
                                    </p:animEffect>
                                    <p:anim calcmode="lin" valueType="num">
                                      <p:cBhvr>
                                        <p:cTn id="78" dur="1000"/>
                                        <p:tgtEl>
                                          <p:spTgt spid="19"/>
                                        </p:tgtEl>
                                        <p:attrNameLst>
                                          <p:attrName>ppt_x</p:attrName>
                                        </p:attrNameLst>
                                      </p:cBhvr>
                                      <p:tavLst>
                                        <p:tav tm="0">
                                          <p:val>
                                            <p:strVal val="ppt_x"/>
                                          </p:val>
                                        </p:tav>
                                        <p:tav tm="100000">
                                          <p:val>
                                            <p:strVal val="ppt_x"/>
                                          </p:val>
                                        </p:tav>
                                      </p:tavLst>
                                    </p:anim>
                                    <p:anim calcmode="lin" valueType="num">
                                      <p:cBhvr>
                                        <p:cTn id="79" dur="1000"/>
                                        <p:tgtEl>
                                          <p:spTgt spid="19"/>
                                        </p:tgtEl>
                                        <p:attrNameLst>
                                          <p:attrName>ppt_y</p:attrName>
                                        </p:attrNameLst>
                                      </p:cBhvr>
                                      <p:tavLst>
                                        <p:tav tm="0">
                                          <p:val>
                                            <p:strVal val="ppt_y"/>
                                          </p:val>
                                        </p:tav>
                                        <p:tav tm="100000">
                                          <p:val>
                                            <p:strVal val="ppt_y+.1"/>
                                          </p:val>
                                        </p:tav>
                                      </p:tavLst>
                                    </p:anim>
                                    <p:set>
                                      <p:cBhvr>
                                        <p:cTn id="80" dur="1" fill="hold">
                                          <p:stCondLst>
                                            <p:cond delay="999"/>
                                          </p:stCondLst>
                                        </p:cTn>
                                        <p:tgtEl>
                                          <p:spTgt spid="19"/>
                                        </p:tgtEl>
                                        <p:attrNameLst>
                                          <p:attrName>style.visibility</p:attrName>
                                        </p:attrNameLst>
                                      </p:cBhvr>
                                      <p:to>
                                        <p:strVal val="hidden"/>
                                      </p:to>
                                    </p:set>
                                  </p:childTnLst>
                                </p:cTn>
                              </p:par>
                              <p:par>
                                <p:cTn id="81" presetID="42"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22" presetClass="entr" presetSubtype="8" fill="hold" nodeType="afterEffect">
                                  <p:stCondLst>
                                    <p:cond delay="2000"/>
                                  </p:stCondLst>
                                  <p:childTnLst>
                                    <p:set>
                                      <p:cBhvr>
                                        <p:cTn id="88" dur="1" fill="hold">
                                          <p:stCondLst>
                                            <p:cond delay="0"/>
                                          </p:stCondLst>
                                        </p:cTn>
                                        <p:tgtEl>
                                          <p:spTgt spid="37"/>
                                        </p:tgtEl>
                                        <p:attrNameLst>
                                          <p:attrName>style.visibility</p:attrName>
                                        </p:attrNameLst>
                                      </p:cBhvr>
                                      <p:to>
                                        <p:strVal val="visible"/>
                                      </p:to>
                                    </p:set>
                                    <p:animEffect transition="in" filter="wipe(left)">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9"/>
                                        </p:tgtEl>
                                      </p:cBhvr>
                                    </p:animEffect>
                                    <p:anim calcmode="lin" valueType="num">
                                      <p:cBhvr>
                                        <p:cTn id="94" dur="1000"/>
                                        <p:tgtEl>
                                          <p:spTgt spid="29"/>
                                        </p:tgtEl>
                                        <p:attrNameLst>
                                          <p:attrName>ppt_x</p:attrName>
                                        </p:attrNameLst>
                                      </p:cBhvr>
                                      <p:tavLst>
                                        <p:tav tm="0">
                                          <p:val>
                                            <p:strVal val="ppt_x"/>
                                          </p:val>
                                        </p:tav>
                                        <p:tav tm="100000">
                                          <p:val>
                                            <p:strVal val="ppt_x"/>
                                          </p:val>
                                        </p:tav>
                                      </p:tavLst>
                                    </p:anim>
                                    <p:anim calcmode="lin" valueType="num">
                                      <p:cBhvr>
                                        <p:cTn id="95" dur="1000"/>
                                        <p:tgtEl>
                                          <p:spTgt spid="29"/>
                                        </p:tgtEl>
                                        <p:attrNameLst>
                                          <p:attrName>ppt_y</p:attrName>
                                        </p:attrNameLst>
                                      </p:cBhvr>
                                      <p:tavLst>
                                        <p:tav tm="0">
                                          <p:val>
                                            <p:strVal val="ppt_y"/>
                                          </p:val>
                                        </p:tav>
                                        <p:tav tm="100000">
                                          <p:val>
                                            <p:strVal val="ppt_y+.1"/>
                                          </p:val>
                                        </p:tav>
                                      </p:tavLst>
                                    </p:anim>
                                    <p:set>
                                      <p:cBhvr>
                                        <p:cTn id="96" dur="1" fill="hold">
                                          <p:stCondLst>
                                            <p:cond delay="999"/>
                                          </p:stCondLst>
                                        </p:cTn>
                                        <p:tgtEl>
                                          <p:spTgt spid="29"/>
                                        </p:tgtEl>
                                        <p:attrNameLst>
                                          <p:attrName>style.visibility</p:attrName>
                                        </p:attrNameLst>
                                      </p:cBhvr>
                                      <p:to>
                                        <p:strVal val="hidden"/>
                                      </p:to>
                                    </p:set>
                                  </p:childTnLst>
                                </p:cTn>
                              </p:par>
                              <p:par>
                                <p:cTn id="97" presetID="42" presetClass="entr" presetSubtype="0" fill="hold" nodeType="withEffect">
                                  <p:stCondLst>
                                    <p:cond delay="0"/>
                                  </p:stCondLst>
                                  <p:childTnLst>
                                    <p:set>
                                      <p:cBhvr>
                                        <p:cTn id="98" dur="1" fill="hold">
                                          <p:stCondLst>
                                            <p:cond delay="0"/>
                                          </p:stCondLst>
                                        </p:cTn>
                                        <p:tgtEl>
                                          <p:spTgt spid="30">
                                            <p:txEl>
                                              <p:pRg st="0" end="0"/>
                                            </p:txEl>
                                          </p:spTgt>
                                        </p:tgtEl>
                                        <p:attrNameLst>
                                          <p:attrName>style.visibility</p:attrName>
                                        </p:attrNameLst>
                                      </p:cBhvr>
                                      <p:to>
                                        <p:strVal val="visible"/>
                                      </p:to>
                                    </p:set>
                                    <p:animEffect transition="in" filter="fade">
                                      <p:cBhvr>
                                        <p:cTn id="99" dur="1000"/>
                                        <p:tgtEl>
                                          <p:spTgt spid="30">
                                            <p:txEl>
                                              <p:pRg st="0" end="0"/>
                                            </p:txEl>
                                          </p:spTgt>
                                        </p:tgtEl>
                                      </p:cBhvr>
                                    </p:animEffect>
                                    <p:anim calcmode="lin" valueType="num">
                                      <p:cBhvr>
                                        <p:cTn id="10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0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3" presetClass="emph" presetSubtype="2" fill="hold" grpId="2" nodeType="afterEffect">
                                  <p:stCondLst>
                                    <p:cond delay="2000"/>
                                  </p:stCondLst>
                                  <p:iterate type="lt">
                                    <p:tmPct val="0"/>
                                  </p:iterate>
                                  <p:childTnLst>
                                    <p:animClr clrSpc="rgb" dir="cw">
                                      <p:cBhvr override="childStyle">
                                        <p:cTn id="104" dur="2000" fill="hold"/>
                                        <p:tgtEl>
                                          <p:spTgt spid="26"/>
                                        </p:tgtEl>
                                        <p:attrNameLst>
                                          <p:attrName>style.color</p:attrName>
                                        </p:attrNameLst>
                                      </p:cBhvr>
                                      <p:to>
                                        <a:schemeClr val="folHlink"/>
                                      </p:to>
                                    </p:animClr>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0" nodeType="clickEffect">
                                  <p:stCondLst>
                                    <p:cond delay="0"/>
                                  </p:stCondLst>
                                  <p:childTnLst>
                                    <p:animEffect transition="out" filter="fade">
                                      <p:cBhvr>
                                        <p:cTn id="108" dur="1000"/>
                                        <p:tgtEl>
                                          <p:spTgt spid="30">
                                            <p:txEl>
                                              <p:pRg st="0" end="0"/>
                                            </p:txEl>
                                          </p:spTgt>
                                        </p:tgtEl>
                                      </p:cBhvr>
                                    </p:animEffect>
                                    <p:anim calcmode="lin" valueType="num">
                                      <p:cBhvr>
                                        <p:cTn id="109"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110" dur="1000"/>
                                        <p:tgtEl>
                                          <p:spTgt spid="30">
                                            <p:txEl>
                                              <p:pRg st="0" end="0"/>
                                            </p:txEl>
                                          </p:spTgt>
                                        </p:tgtEl>
                                        <p:attrNameLst>
                                          <p:attrName>ppt_y</p:attrName>
                                        </p:attrNameLst>
                                      </p:cBhvr>
                                      <p:tavLst>
                                        <p:tav tm="0">
                                          <p:val>
                                            <p:strVal val="ppt_y"/>
                                          </p:val>
                                        </p:tav>
                                        <p:tav tm="100000">
                                          <p:val>
                                            <p:strVal val="ppt_y+.1"/>
                                          </p:val>
                                        </p:tav>
                                      </p:tavLst>
                                    </p:anim>
                                    <p:set>
                                      <p:cBhvr>
                                        <p:cTn id="111" dur="1" fill="hold">
                                          <p:stCondLst>
                                            <p:cond delay="999"/>
                                          </p:stCondLst>
                                        </p:cTn>
                                        <p:tgtEl>
                                          <p:spTgt spid="30">
                                            <p:txEl>
                                              <p:pRg st="0" end="0"/>
                                            </p:txEl>
                                          </p:spTgt>
                                        </p:tgtEl>
                                        <p:attrNameLst>
                                          <p:attrName>style.visibility</p:attrName>
                                        </p:attrNameLst>
                                      </p:cBhvr>
                                      <p:to>
                                        <p:strVal val="hidden"/>
                                      </p:to>
                                    </p:set>
                                  </p:childTnLst>
                                </p:cTn>
                              </p:par>
                              <p:par>
                                <p:cTn id="112" presetID="42" presetClass="entr" presetSubtype="0" fill="hold" grpId="0"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1000"/>
                                        <p:tgtEl>
                                          <p:spTgt spid="31"/>
                                        </p:tgtEl>
                                      </p:cBhvr>
                                    </p:animEffect>
                                    <p:anim calcmode="lin" valueType="num">
                                      <p:cBhvr>
                                        <p:cTn id="115" dur="1000" fill="hold"/>
                                        <p:tgtEl>
                                          <p:spTgt spid="31"/>
                                        </p:tgtEl>
                                        <p:attrNameLst>
                                          <p:attrName>ppt_x</p:attrName>
                                        </p:attrNameLst>
                                      </p:cBhvr>
                                      <p:tavLst>
                                        <p:tav tm="0">
                                          <p:val>
                                            <p:strVal val="#ppt_x"/>
                                          </p:val>
                                        </p:tav>
                                        <p:tav tm="100000">
                                          <p:val>
                                            <p:strVal val="#ppt_x"/>
                                          </p:val>
                                        </p:tav>
                                      </p:tavLst>
                                    </p:anim>
                                    <p:anim calcmode="lin" valueType="num">
                                      <p:cBhvr>
                                        <p:cTn id="116" dur="1000" fill="hold"/>
                                        <p:tgtEl>
                                          <p:spTgt spid="31"/>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9" presetClass="emph" presetSubtype="0" grpId="2" nodeType="afterEffect">
                                  <p:stCondLst>
                                    <p:cond delay="2000"/>
                                  </p:stCondLst>
                                  <p:iterate type="lt">
                                    <p:tmAbs val="0"/>
                                  </p:iterate>
                                  <p:childTnLst>
                                    <p:set>
                                      <p:cBhvr rctx="PPT">
                                        <p:cTn id="119" dur="indefinite"/>
                                        <p:tgtEl>
                                          <p:spTgt spid="27"/>
                                        </p:tgtEl>
                                        <p:attrNameLst>
                                          <p:attrName>style.opacity</p:attrName>
                                        </p:attrNameLst>
                                      </p:cBhvr>
                                      <p:to>
                                        <p:strVal val="0.5"/>
                                      </p:to>
                                    </p:set>
                                    <p:animEffect filter="image" prLst="opacity: 0.5">
                                      <p:cBhvr rctx="IE">
                                        <p:cTn id="120" dur="indefinite"/>
                                        <p:tgtEl>
                                          <p:spTgt spid="27"/>
                                        </p:tgtEl>
                                      </p:cBhvr>
                                    </p:animEffect>
                                  </p:childTnLst>
                                </p:cTn>
                              </p:par>
                            </p:childTnLst>
                          </p:cTn>
                        </p:par>
                      </p:childTnLst>
                    </p:cTn>
                  </p:par>
                  <p:par>
                    <p:cTn id="121" fill="hold">
                      <p:stCondLst>
                        <p:cond delay="indefinite"/>
                      </p:stCondLst>
                      <p:childTnLst>
                        <p:par>
                          <p:cTn id="122" fill="hold">
                            <p:stCondLst>
                              <p:cond delay="0"/>
                            </p:stCondLst>
                            <p:childTnLst>
                              <p:par>
                                <p:cTn id="123" presetID="23" presetClass="exit" presetSubtype="32" fill="hold" grpId="1" nodeType="clickEffect">
                                  <p:stCondLst>
                                    <p:cond delay="0"/>
                                  </p:stCondLst>
                                  <p:iterate type="lt">
                                    <p:tmPct val="0"/>
                                  </p:iterate>
                                  <p:childTnLst>
                                    <p:anim calcmode="lin" valueType="num">
                                      <p:cBhvr>
                                        <p:cTn id="124" dur="500"/>
                                        <p:tgtEl>
                                          <p:spTgt spid="28"/>
                                        </p:tgtEl>
                                        <p:attrNameLst>
                                          <p:attrName>ppt_w</p:attrName>
                                        </p:attrNameLst>
                                      </p:cBhvr>
                                      <p:tavLst>
                                        <p:tav tm="0">
                                          <p:val>
                                            <p:strVal val="ppt_w"/>
                                          </p:val>
                                        </p:tav>
                                        <p:tav tm="100000">
                                          <p:val>
                                            <p:fltVal val="0"/>
                                          </p:val>
                                        </p:tav>
                                      </p:tavLst>
                                    </p:anim>
                                    <p:anim calcmode="lin" valueType="num">
                                      <p:cBhvr>
                                        <p:cTn id="125" dur="500"/>
                                        <p:tgtEl>
                                          <p:spTgt spid="28"/>
                                        </p:tgtEl>
                                        <p:attrNameLst>
                                          <p:attrName>ppt_h</p:attrName>
                                        </p:attrNameLst>
                                      </p:cBhvr>
                                      <p:tavLst>
                                        <p:tav tm="0">
                                          <p:val>
                                            <p:strVal val="ppt_h"/>
                                          </p:val>
                                        </p:tav>
                                        <p:tav tm="100000">
                                          <p:val>
                                            <p:fltVal val="0"/>
                                          </p:val>
                                        </p:tav>
                                      </p:tavLst>
                                    </p:anim>
                                    <p:set>
                                      <p:cBhvr>
                                        <p:cTn id="126" dur="1" fill="hold">
                                          <p:stCondLst>
                                            <p:cond delay="499"/>
                                          </p:stCondLst>
                                        </p:cTn>
                                        <p:tgtEl>
                                          <p:spTgt spid="28"/>
                                        </p:tgtEl>
                                        <p:attrNameLst>
                                          <p:attrName>style.visibility</p:attrName>
                                        </p:attrNameLst>
                                      </p:cBhvr>
                                      <p:to>
                                        <p:strVal val="hidden"/>
                                      </p:to>
                                    </p:set>
                                  </p:childTnLst>
                                </p:cTn>
                              </p:par>
                              <p:par>
                                <p:cTn id="127" presetID="23" presetClass="exit" presetSubtype="32" fill="hold" grpId="1" nodeType="withEffect">
                                  <p:stCondLst>
                                    <p:cond delay="0"/>
                                  </p:stCondLst>
                                  <p:iterate type="lt">
                                    <p:tmPct val="0"/>
                                  </p:iterate>
                                  <p:childTnLst>
                                    <p:anim calcmode="lin" valueType="num">
                                      <p:cBhvr>
                                        <p:cTn id="128" dur="500"/>
                                        <p:tgtEl>
                                          <p:spTgt spid="27"/>
                                        </p:tgtEl>
                                        <p:attrNameLst>
                                          <p:attrName>ppt_w</p:attrName>
                                        </p:attrNameLst>
                                      </p:cBhvr>
                                      <p:tavLst>
                                        <p:tav tm="0">
                                          <p:val>
                                            <p:strVal val="ppt_w"/>
                                          </p:val>
                                        </p:tav>
                                        <p:tav tm="100000">
                                          <p:val>
                                            <p:fltVal val="0"/>
                                          </p:val>
                                        </p:tav>
                                      </p:tavLst>
                                    </p:anim>
                                    <p:anim calcmode="lin" valueType="num">
                                      <p:cBhvr>
                                        <p:cTn id="129" dur="500"/>
                                        <p:tgtEl>
                                          <p:spTgt spid="27"/>
                                        </p:tgtEl>
                                        <p:attrNameLst>
                                          <p:attrName>ppt_h</p:attrName>
                                        </p:attrNameLst>
                                      </p:cBhvr>
                                      <p:tavLst>
                                        <p:tav tm="0">
                                          <p:val>
                                            <p:strVal val="ppt_h"/>
                                          </p:val>
                                        </p:tav>
                                        <p:tav tm="100000">
                                          <p:val>
                                            <p:fltVal val="0"/>
                                          </p:val>
                                        </p:tav>
                                      </p:tavLst>
                                    </p:anim>
                                    <p:set>
                                      <p:cBhvr>
                                        <p:cTn id="130" dur="1" fill="hold">
                                          <p:stCondLst>
                                            <p:cond delay="499"/>
                                          </p:stCondLst>
                                        </p:cTn>
                                        <p:tgtEl>
                                          <p:spTgt spid="27"/>
                                        </p:tgtEl>
                                        <p:attrNameLst>
                                          <p:attrName>style.visibility</p:attrName>
                                        </p:attrNameLst>
                                      </p:cBhvr>
                                      <p:to>
                                        <p:strVal val="hidden"/>
                                      </p:to>
                                    </p:set>
                                  </p:childTnLst>
                                </p:cTn>
                              </p:par>
                              <p:par>
                                <p:cTn id="131" presetID="23" presetClass="exit" presetSubtype="32" fill="hold" grpId="1" nodeType="withEffect">
                                  <p:stCondLst>
                                    <p:cond delay="0"/>
                                  </p:stCondLst>
                                  <p:iterate type="lt">
                                    <p:tmPct val="0"/>
                                  </p:iterate>
                                  <p:childTnLst>
                                    <p:anim calcmode="lin" valueType="num">
                                      <p:cBhvr>
                                        <p:cTn id="132" dur="500"/>
                                        <p:tgtEl>
                                          <p:spTgt spid="25"/>
                                        </p:tgtEl>
                                        <p:attrNameLst>
                                          <p:attrName>ppt_w</p:attrName>
                                        </p:attrNameLst>
                                      </p:cBhvr>
                                      <p:tavLst>
                                        <p:tav tm="0">
                                          <p:val>
                                            <p:strVal val="ppt_w"/>
                                          </p:val>
                                        </p:tav>
                                        <p:tav tm="100000">
                                          <p:val>
                                            <p:fltVal val="0"/>
                                          </p:val>
                                        </p:tav>
                                      </p:tavLst>
                                    </p:anim>
                                    <p:anim calcmode="lin" valueType="num">
                                      <p:cBhvr>
                                        <p:cTn id="133" dur="500"/>
                                        <p:tgtEl>
                                          <p:spTgt spid="25"/>
                                        </p:tgtEl>
                                        <p:attrNameLst>
                                          <p:attrName>ppt_h</p:attrName>
                                        </p:attrNameLst>
                                      </p:cBhvr>
                                      <p:tavLst>
                                        <p:tav tm="0">
                                          <p:val>
                                            <p:strVal val="ppt_h"/>
                                          </p:val>
                                        </p:tav>
                                        <p:tav tm="100000">
                                          <p:val>
                                            <p:fltVal val="0"/>
                                          </p:val>
                                        </p:tav>
                                      </p:tavLst>
                                    </p:anim>
                                    <p:set>
                                      <p:cBhvr>
                                        <p:cTn id="134" dur="1" fill="hold">
                                          <p:stCondLst>
                                            <p:cond delay="499"/>
                                          </p:stCondLst>
                                        </p:cTn>
                                        <p:tgtEl>
                                          <p:spTgt spid="25"/>
                                        </p:tgtEl>
                                        <p:attrNameLst>
                                          <p:attrName>style.visibility</p:attrName>
                                        </p:attrNameLst>
                                      </p:cBhvr>
                                      <p:to>
                                        <p:strVal val="hidden"/>
                                      </p:to>
                                    </p:set>
                                  </p:childTnLst>
                                </p:cTn>
                              </p:par>
                              <p:par>
                                <p:cTn id="135" presetID="23" presetClass="exit" presetSubtype="32" fill="hold" grpId="1" nodeType="withEffect">
                                  <p:stCondLst>
                                    <p:cond delay="0"/>
                                  </p:stCondLst>
                                  <p:iterate type="lt">
                                    <p:tmPct val="0"/>
                                  </p:iterate>
                                  <p:childTnLst>
                                    <p:anim calcmode="lin" valueType="num">
                                      <p:cBhvr>
                                        <p:cTn id="136" dur="500"/>
                                        <p:tgtEl>
                                          <p:spTgt spid="26"/>
                                        </p:tgtEl>
                                        <p:attrNameLst>
                                          <p:attrName>ppt_w</p:attrName>
                                        </p:attrNameLst>
                                      </p:cBhvr>
                                      <p:tavLst>
                                        <p:tav tm="0">
                                          <p:val>
                                            <p:strVal val="ppt_w"/>
                                          </p:val>
                                        </p:tav>
                                        <p:tav tm="100000">
                                          <p:val>
                                            <p:fltVal val="0"/>
                                          </p:val>
                                        </p:tav>
                                      </p:tavLst>
                                    </p:anim>
                                    <p:anim calcmode="lin" valueType="num">
                                      <p:cBhvr>
                                        <p:cTn id="137" dur="500"/>
                                        <p:tgtEl>
                                          <p:spTgt spid="26"/>
                                        </p:tgtEl>
                                        <p:attrNameLst>
                                          <p:attrName>ppt_h</p:attrName>
                                        </p:attrNameLst>
                                      </p:cBhvr>
                                      <p:tavLst>
                                        <p:tav tm="0">
                                          <p:val>
                                            <p:strVal val="ppt_h"/>
                                          </p:val>
                                        </p:tav>
                                        <p:tav tm="100000">
                                          <p:val>
                                            <p:fltVal val="0"/>
                                          </p:val>
                                        </p:tav>
                                      </p:tavLst>
                                    </p:anim>
                                    <p:set>
                                      <p:cBhvr>
                                        <p:cTn id="138" dur="1" fill="hold">
                                          <p:stCondLst>
                                            <p:cond delay="499"/>
                                          </p:stCondLst>
                                        </p:cTn>
                                        <p:tgtEl>
                                          <p:spTgt spid="26"/>
                                        </p:tgtEl>
                                        <p:attrNameLst>
                                          <p:attrName>style.visibility</p:attrName>
                                        </p:attrNameLst>
                                      </p:cBhvr>
                                      <p:to>
                                        <p:strVal val="hidden"/>
                                      </p:to>
                                    </p:set>
                                  </p:childTnLst>
                                </p:cTn>
                              </p:par>
                              <p:par>
                                <p:cTn id="139" presetID="23" presetClass="exit" presetSubtype="32" fill="hold" grpId="1" nodeType="withEffect">
                                  <p:stCondLst>
                                    <p:cond delay="0"/>
                                  </p:stCondLst>
                                  <p:iterate type="lt">
                                    <p:tmPct val="0"/>
                                  </p:iterate>
                                  <p:childTnLst>
                                    <p:anim calcmode="lin" valueType="num">
                                      <p:cBhvr>
                                        <p:cTn id="140" dur="500"/>
                                        <p:tgtEl>
                                          <p:spTgt spid="9"/>
                                        </p:tgtEl>
                                        <p:attrNameLst>
                                          <p:attrName>ppt_w</p:attrName>
                                        </p:attrNameLst>
                                      </p:cBhvr>
                                      <p:tavLst>
                                        <p:tav tm="0">
                                          <p:val>
                                            <p:strVal val="ppt_w"/>
                                          </p:val>
                                        </p:tav>
                                        <p:tav tm="100000">
                                          <p:val>
                                            <p:fltVal val="0"/>
                                          </p:val>
                                        </p:tav>
                                      </p:tavLst>
                                    </p:anim>
                                    <p:anim calcmode="lin" valueType="num">
                                      <p:cBhvr>
                                        <p:cTn id="141" dur="500"/>
                                        <p:tgtEl>
                                          <p:spTgt spid="9"/>
                                        </p:tgtEl>
                                        <p:attrNameLst>
                                          <p:attrName>ppt_h</p:attrName>
                                        </p:attrNameLst>
                                      </p:cBhvr>
                                      <p:tavLst>
                                        <p:tav tm="0">
                                          <p:val>
                                            <p:strVal val="ppt_h"/>
                                          </p:val>
                                        </p:tav>
                                        <p:tav tm="100000">
                                          <p:val>
                                            <p:fltVal val="0"/>
                                          </p:val>
                                        </p:tav>
                                      </p:tavLst>
                                    </p:anim>
                                    <p:set>
                                      <p:cBhvr>
                                        <p:cTn id="142" dur="1" fill="hold">
                                          <p:stCondLst>
                                            <p:cond delay="499"/>
                                          </p:stCondLst>
                                        </p:cTn>
                                        <p:tgtEl>
                                          <p:spTgt spid="9"/>
                                        </p:tgtEl>
                                        <p:attrNameLst>
                                          <p:attrName>style.visibility</p:attrName>
                                        </p:attrNameLst>
                                      </p:cBhvr>
                                      <p:to>
                                        <p:strVal val="hidden"/>
                                      </p:to>
                                    </p:set>
                                  </p:childTnLst>
                                </p:cTn>
                              </p:par>
                              <p:par>
                                <p:cTn id="143" presetID="53" presetClass="exit" presetSubtype="32" fill="hold" nodeType="withEffect">
                                  <p:stCondLst>
                                    <p:cond delay="0"/>
                                  </p:stCondLst>
                                  <p:childTnLst>
                                    <p:anim calcmode="lin" valueType="num">
                                      <p:cBhvr>
                                        <p:cTn id="144" dur="500"/>
                                        <p:tgtEl>
                                          <p:spTgt spid="965"/>
                                        </p:tgtEl>
                                        <p:attrNameLst>
                                          <p:attrName>ppt_w</p:attrName>
                                        </p:attrNameLst>
                                      </p:cBhvr>
                                      <p:tavLst>
                                        <p:tav tm="0">
                                          <p:val>
                                            <p:strVal val="ppt_w"/>
                                          </p:val>
                                        </p:tav>
                                        <p:tav tm="100000">
                                          <p:val>
                                            <p:fltVal val="0"/>
                                          </p:val>
                                        </p:tav>
                                      </p:tavLst>
                                    </p:anim>
                                    <p:anim calcmode="lin" valueType="num">
                                      <p:cBhvr>
                                        <p:cTn id="145" dur="500"/>
                                        <p:tgtEl>
                                          <p:spTgt spid="965"/>
                                        </p:tgtEl>
                                        <p:attrNameLst>
                                          <p:attrName>ppt_h</p:attrName>
                                        </p:attrNameLst>
                                      </p:cBhvr>
                                      <p:tavLst>
                                        <p:tav tm="0">
                                          <p:val>
                                            <p:strVal val="ppt_h"/>
                                          </p:val>
                                        </p:tav>
                                        <p:tav tm="100000">
                                          <p:val>
                                            <p:fltVal val="0"/>
                                          </p:val>
                                        </p:tav>
                                      </p:tavLst>
                                    </p:anim>
                                    <p:animEffect transition="out" filter="fade">
                                      <p:cBhvr>
                                        <p:cTn id="146" dur="500"/>
                                        <p:tgtEl>
                                          <p:spTgt spid="965"/>
                                        </p:tgtEl>
                                      </p:cBhvr>
                                    </p:animEffect>
                                    <p:set>
                                      <p:cBhvr>
                                        <p:cTn id="147" dur="1" fill="hold">
                                          <p:stCondLst>
                                            <p:cond delay="499"/>
                                          </p:stCondLst>
                                        </p:cTn>
                                        <p:tgtEl>
                                          <p:spTgt spid="965"/>
                                        </p:tgtEl>
                                        <p:attrNameLst>
                                          <p:attrName>style.visibility</p:attrName>
                                        </p:attrNameLst>
                                      </p:cBhvr>
                                      <p:to>
                                        <p:strVal val="hidden"/>
                                      </p:to>
                                    </p:set>
                                  </p:childTnLst>
                                </p:cTn>
                              </p:par>
                              <p:par>
                                <p:cTn id="148" presetID="53" presetClass="exit" presetSubtype="32" fill="hold" nodeType="withEffect">
                                  <p:stCondLst>
                                    <p:cond delay="0"/>
                                  </p:stCondLst>
                                  <p:childTnLst>
                                    <p:anim calcmode="lin" valueType="num">
                                      <p:cBhvr>
                                        <p:cTn id="149" dur="500"/>
                                        <p:tgtEl>
                                          <p:spTgt spid="41"/>
                                        </p:tgtEl>
                                        <p:attrNameLst>
                                          <p:attrName>ppt_w</p:attrName>
                                        </p:attrNameLst>
                                      </p:cBhvr>
                                      <p:tavLst>
                                        <p:tav tm="0">
                                          <p:val>
                                            <p:strVal val="ppt_w"/>
                                          </p:val>
                                        </p:tav>
                                        <p:tav tm="100000">
                                          <p:val>
                                            <p:fltVal val="0"/>
                                          </p:val>
                                        </p:tav>
                                      </p:tavLst>
                                    </p:anim>
                                    <p:anim calcmode="lin" valueType="num">
                                      <p:cBhvr>
                                        <p:cTn id="150" dur="500"/>
                                        <p:tgtEl>
                                          <p:spTgt spid="41"/>
                                        </p:tgtEl>
                                        <p:attrNameLst>
                                          <p:attrName>ppt_h</p:attrName>
                                        </p:attrNameLst>
                                      </p:cBhvr>
                                      <p:tavLst>
                                        <p:tav tm="0">
                                          <p:val>
                                            <p:strVal val="ppt_h"/>
                                          </p:val>
                                        </p:tav>
                                        <p:tav tm="100000">
                                          <p:val>
                                            <p:fltVal val="0"/>
                                          </p:val>
                                        </p:tav>
                                      </p:tavLst>
                                    </p:anim>
                                    <p:animEffect transition="out" filter="fade">
                                      <p:cBhvr>
                                        <p:cTn id="151" dur="500"/>
                                        <p:tgtEl>
                                          <p:spTgt spid="41"/>
                                        </p:tgtEl>
                                      </p:cBhvr>
                                    </p:animEffect>
                                    <p:set>
                                      <p:cBhvr>
                                        <p:cTn id="152" dur="1" fill="hold">
                                          <p:stCondLst>
                                            <p:cond delay="499"/>
                                          </p:stCondLst>
                                        </p:cTn>
                                        <p:tgtEl>
                                          <p:spTgt spid="41"/>
                                        </p:tgtEl>
                                        <p:attrNameLst>
                                          <p:attrName>style.visibility</p:attrName>
                                        </p:attrNameLst>
                                      </p:cBhvr>
                                      <p:to>
                                        <p:strVal val="hidden"/>
                                      </p:to>
                                    </p:set>
                                  </p:childTnLst>
                                </p:cTn>
                              </p:par>
                              <p:par>
                                <p:cTn id="153" presetID="53" presetClass="exit" presetSubtype="32" fill="hold" nodeType="withEffect">
                                  <p:stCondLst>
                                    <p:cond delay="0"/>
                                  </p:stCondLst>
                                  <p:childTnLst>
                                    <p:anim calcmode="lin" valueType="num">
                                      <p:cBhvr>
                                        <p:cTn id="154" dur="500"/>
                                        <p:tgtEl>
                                          <p:spTgt spid="37"/>
                                        </p:tgtEl>
                                        <p:attrNameLst>
                                          <p:attrName>ppt_w</p:attrName>
                                        </p:attrNameLst>
                                      </p:cBhvr>
                                      <p:tavLst>
                                        <p:tav tm="0">
                                          <p:val>
                                            <p:strVal val="ppt_w"/>
                                          </p:val>
                                        </p:tav>
                                        <p:tav tm="100000">
                                          <p:val>
                                            <p:fltVal val="0"/>
                                          </p:val>
                                        </p:tav>
                                      </p:tavLst>
                                    </p:anim>
                                    <p:anim calcmode="lin" valueType="num">
                                      <p:cBhvr>
                                        <p:cTn id="155" dur="500"/>
                                        <p:tgtEl>
                                          <p:spTgt spid="37"/>
                                        </p:tgtEl>
                                        <p:attrNameLst>
                                          <p:attrName>ppt_h</p:attrName>
                                        </p:attrNameLst>
                                      </p:cBhvr>
                                      <p:tavLst>
                                        <p:tav tm="0">
                                          <p:val>
                                            <p:strVal val="ppt_h"/>
                                          </p:val>
                                        </p:tav>
                                        <p:tav tm="100000">
                                          <p:val>
                                            <p:fltVal val="0"/>
                                          </p:val>
                                        </p:tav>
                                      </p:tavLst>
                                    </p:anim>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par>
                                <p:cTn id="158" presetID="6" presetClass="emph" presetSubtype="0" fill="hold" nodeType="withEffect">
                                  <p:stCondLst>
                                    <p:cond delay="0"/>
                                  </p:stCondLst>
                                  <p:childTnLst>
                                    <p:animScale>
                                      <p:cBhvr>
                                        <p:cTn id="159" dur="3000" fill="hold"/>
                                        <p:tgtEl>
                                          <p:spTgt spid="6"/>
                                        </p:tgtEl>
                                      </p:cBhvr>
                                      <p:by x="50000" y="50000"/>
                                    </p:animScale>
                                  </p:childTnLst>
                                </p:cTn>
                              </p:par>
                              <p:par>
                                <p:cTn id="160" presetID="53" presetClass="entr" presetSubtype="16" fill="hold" nodeType="withEffect">
                                  <p:stCondLst>
                                    <p:cond delay="0"/>
                                  </p:stCondLst>
                                  <p:childTnLst>
                                    <p:set>
                                      <p:cBhvr>
                                        <p:cTn id="161" dur="1" fill="hold">
                                          <p:stCondLst>
                                            <p:cond delay="0"/>
                                          </p:stCondLst>
                                        </p:cTn>
                                        <p:tgtEl>
                                          <p:spTgt spid="960"/>
                                        </p:tgtEl>
                                        <p:attrNameLst>
                                          <p:attrName>style.visibility</p:attrName>
                                        </p:attrNameLst>
                                      </p:cBhvr>
                                      <p:to>
                                        <p:strVal val="visible"/>
                                      </p:to>
                                    </p:set>
                                    <p:anim calcmode="lin" valueType="num">
                                      <p:cBhvr>
                                        <p:cTn id="162" dur="3000" fill="hold"/>
                                        <p:tgtEl>
                                          <p:spTgt spid="960"/>
                                        </p:tgtEl>
                                        <p:attrNameLst>
                                          <p:attrName>ppt_w</p:attrName>
                                        </p:attrNameLst>
                                      </p:cBhvr>
                                      <p:tavLst>
                                        <p:tav tm="0">
                                          <p:val>
                                            <p:fltVal val="0"/>
                                          </p:val>
                                        </p:tav>
                                        <p:tav tm="100000">
                                          <p:val>
                                            <p:strVal val="#ppt_w"/>
                                          </p:val>
                                        </p:tav>
                                      </p:tavLst>
                                    </p:anim>
                                    <p:anim calcmode="lin" valueType="num">
                                      <p:cBhvr>
                                        <p:cTn id="163" dur="3000" fill="hold"/>
                                        <p:tgtEl>
                                          <p:spTgt spid="960"/>
                                        </p:tgtEl>
                                        <p:attrNameLst>
                                          <p:attrName>ppt_h</p:attrName>
                                        </p:attrNameLst>
                                      </p:cBhvr>
                                      <p:tavLst>
                                        <p:tav tm="0">
                                          <p:val>
                                            <p:fltVal val="0"/>
                                          </p:val>
                                        </p:tav>
                                        <p:tav tm="100000">
                                          <p:val>
                                            <p:strVal val="#ppt_h"/>
                                          </p:val>
                                        </p:tav>
                                      </p:tavLst>
                                    </p:anim>
                                    <p:animEffect transition="in" filter="fade">
                                      <p:cBhvr>
                                        <p:cTn id="164" dur="3000"/>
                                        <p:tgtEl>
                                          <p:spTgt spid="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7" grpId="1" build="p"/>
      <p:bldP spid="9" grpId="0"/>
      <p:bldP spid="9" grpId="1"/>
      <p:bldP spid="25" grpId="0"/>
      <p:bldP spid="25" grpId="1"/>
      <p:bldP spid="26" grpId="0"/>
      <p:bldP spid="26" grpId="1"/>
      <p:bldP spid="26" grpId="2"/>
      <p:bldP spid="27" grpId="0"/>
      <p:bldP spid="27" grpId="1"/>
      <p:bldP spid="27" grpId="2"/>
      <p:bldP spid="28" grpId="0"/>
      <p:bldP spid="28" grpId="1"/>
      <p:bldP spid="19" grpId="0"/>
      <p:bldP spid="19" grpId="1"/>
      <p:bldP spid="29" grpId="0"/>
      <p:bldP spid="29" grpId="1"/>
      <p:bldP spid="30" grpId="0" build="allAtOnce"/>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146243"/>
            <a:ext cx="4408714" cy="5715000"/>
          </a:xfrm>
          <a:prstGeom prst="rect">
            <a:avLst/>
          </a:prstGeom>
        </p:spPr>
      </p:pic>
      <p:sp>
        <p:nvSpPr>
          <p:cNvPr id="184" name="Rectangle 183"/>
          <p:cNvSpPr/>
          <p:nvPr/>
        </p:nvSpPr>
        <p:spPr>
          <a:xfrm>
            <a:off x="2286000" y="-1741646"/>
            <a:ext cx="4572000" cy="10341293"/>
          </a:xfrm>
          <a:prstGeom prst="rect">
            <a:avLst/>
          </a:prstGeom>
        </p:spPr>
        <p:txBody>
          <a:bodyPr>
            <a:sp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a:p>
            <a:r>
              <a:rPr lang="en-US" dirty="0">
                <a:solidFill>
                  <a:srgbClr val="FF0000"/>
                </a:solidFill>
              </a:rPr>
              <a:t>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 </a:t>
            </a:r>
          </a:p>
          <a:p>
            <a:endParaRPr lang="en-US" dirty="0">
              <a:solidFill>
                <a:srgbClr val="FF0000"/>
              </a:solidFill>
            </a:endParaRPr>
          </a:p>
          <a:p>
            <a:endParaRPr lang="en-US" dirty="0">
              <a:solidFill>
                <a:srgbClr val="FF0000"/>
              </a:solidFill>
            </a:endParaRPr>
          </a:p>
          <a:p>
            <a:r>
              <a:rPr lang="en-US" dirty="0">
                <a:solidFill>
                  <a:srgbClr val="FF0000"/>
                </a:solidFill>
              </a:rPr>
              <a:t> </a:t>
            </a:r>
          </a:p>
        </p:txBody>
      </p:sp>
      <p:pic>
        <p:nvPicPr>
          <p:cNvPr id="981" name="Picture 98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04800"/>
            <a:ext cx="4267200" cy="995680"/>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7010400" y="6492875"/>
            <a:ext cx="2133600" cy="365125"/>
          </a:xfrm>
          <a:prstGeom prst="rect">
            <a:avLst/>
          </a:prstGeom>
        </p:spPr>
        <p:txBody>
          <a:bodyPr/>
          <a:lstStyle/>
          <a:p>
            <a:fld id="{42BED7C3-4CCB-4CBD-A569-999EC570BF90}" type="slidenum">
              <a:rPr lang="en-US" smtClean="0">
                <a:solidFill>
                  <a:prstClr val="black">
                    <a:tint val="75000"/>
                  </a:prstClr>
                </a:solidFill>
              </a:rPr>
              <a:pPr/>
              <a:t>9</a:t>
            </a:fld>
            <a:endParaRPr lang="en-US" dirty="0">
              <a:solidFill>
                <a:prstClr val="black">
                  <a:tint val="75000"/>
                </a:prstClr>
              </a:solidFill>
            </a:endParaRPr>
          </a:p>
        </p:txBody>
      </p:sp>
      <p:sp>
        <p:nvSpPr>
          <p:cNvPr id="3" name="Rectangle 2"/>
          <p:cNvSpPr/>
          <p:nvPr/>
        </p:nvSpPr>
        <p:spPr>
          <a:xfrm>
            <a:off x="762000" y="533400"/>
            <a:ext cx="3372776" cy="584776"/>
          </a:xfrm>
          <a:prstGeom prst="rect">
            <a:avLst/>
          </a:prstGeom>
        </p:spPr>
        <p:txBody>
          <a:bodyPr wrap="none">
            <a:spAutoFit/>
          </a:bodyPr>
          <a:lstStyle/>
          <a:p>
            <a:pPr algn="ctr"/>
            <a:r>
              <a:rPr lang="en-US" sz="3200" b="1" i="1" dirty="0" smtClean="0">
                <a:solidFill>
                  <a:srgbClr val="C00000"/>
                </a:solidFill>
                <a:latin typeface="Calibri" panose="020F0502020204030204" pitchFamily="34" charset="0"/>
              </a:rPr>
              <a:t>Purpose of a FRAT</a:t>
            </a:r>
            <a:endParaRPr lang="en-US" sz="3200" b="1" i="1" dirty="0">
              <a:solidFill>
                <a:srgbClr val="C00000"/>
              </a:solidFill>
              <a:latin typeface="Calibri" panose="020F0502020204030204" pitchFamily="34" charset="0"/>
            </a:endParaRPr>
          </a:p>
        </p:txBody>
      </p:sp>
      <p:pic>
        <p:nvPicPr>
          <p:cNvPr id="6" name="Picture 5" descr="head-outline-hi.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05200" y="1600200"/>
            <a:ext cx="4392606" cy="4410328"/>
          </a:xfrm>
          <a:prstGeom prst="rect">
            <a:avLst/>
          </a:prstGeom>
        </p:spPr>
      </p:pic>
      <p:sp>
        <p:nvSpPr>
          <p:cNvPr id="9" name="Rectangle 8"/>
          <p:cNvSpPr/>
          <p:nvPr/>
        </p:nvSpPr>
        <p:spPr>
          <a:xfrm rot="20561046">
            <a:off x="4567631" y="2296859"/>
            <a:ext cx="1197764" cy="400110"/>
          </a:xfrm>
          <a:prstGeom prst="rect">
            <a:avLst/>
          </a:prstGeom>
          <a:noFill/>
        </p:spPr>
        <p:txBody>
          <a:bodyPr wrap="none" lIns="91440" tIns="45720" rIns="91440" bIns="45720">
            <a:spAutoFit/>
          </a:bodyPr>
          <a:lstStyle/>
          <a:p>
            <a:pPr algn="ctr"/>
            <a:r>
              <a:rPr lang="en-US" sz="2000" b="1" dirty="0" smtClean="0">
                <a:ln w="1905"/>
                <a:solidFill>
                  <a:srgbClr val="CC0000"/>
                </a:solidFill>
                <a:effectLst>
                  <a:innerShdw blurRad="69850" dist="43180" dir="5400000">
                    <a:srgbClr val="000000">
                      <a:alpha val="65000"/>
                    </a:srgbClr>
                  </a:innerShdw>
                </a:effectLst>
              </a:rPr>
              <a:t>Weather</a:t>
            </a:r>
            <a:endParaRPr lang="en-US" sz="2000" b="1" dirty="0">
              <a:ln w="1905"/>
              <a:solidFill>
                <a:srgbClr val="CC0000"/>
              </a:solidFill>
              <a:effectLst>
                <a:innerShdw blurRad="69850" dist="43180" dir="5400000">
                  <a:srgbClr val="000000">
                    <a:alpha val="65000"/>
                  </a:srgbClr>
                </a:innerShdw>
              </a:effectLst>
            </a:endParaRPr>
          </a:p>
        </p:txBody>
      </p:sp>
      <p:sp>
        <p:nvSpPr>
          <p:cNvPr id="25" name="Rectangle 24"/>
          <p:cNvSpPr/>
          <p:nvPr/>
        </p:nvSpPr>
        <p:spPr>
          <a:xfrm rot="1804410">
            <a:off x="4419600" y="3124200"/>
            <a:ext cx="1159730" cy="646331"/>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Personal</a:t>
            </a:r>
          </a:p>
          <a:p>
            <a:pPr algn="ctr"/>
            <a:r>
              <a:rPr lang="en-US" b="1" dirty="0" smtClean="0">
                <a:ln w="1905"/>
                <a:solidFill>
                  <a:srgbClr val="CC0000"/>
                </a:solidFill>
                <a:effectLst>
                  <a:innerShdw blurRad="69850" dist="43180" dir="5400000">
                    <a:srgbClr val="000000">
                      <a:alpha val="65000"/>
                    </a:srgbClr>
                  </a:innerShdw>
                </a:effectLst>
              </a:rPr>
              <a:t>Life</a:t>
            </a:r>
            <a:endParaRPr lang="en-US" b="1" dirty="0">
              <a:ln w="1905"/>
              <a:solidFill>
                <a:srgbClr val="CC0000"/>
              </a:solidFill>
              <a:effectLst>
                <a:innerShdw blurRad="69850" dist="43180" dir="5400000">
                  <a:srgbClr val="000000">
                    <a:alpha val="65000"/>
                  </a:srgbClr>
                </a:innerShdw>
              </a:effectLst>
            </a:endParaRPr>
          </a:p>
        </p:txBody>
      </p:sp>
      <p:sp>
        <p:nvSpPr>
          <p:cNvPr id="26" name="Rectangle 25"/>
          <p:cNvSpPr/>
          <p:nvPr/>
        </p:nvSpPr>
        <p:spPr>
          <a:xfrm rot="19395432">
            <a:off x="5603382" y="2286000"/>
            <a:ext cx="1595922" cy="646331"/>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Aircraft </a:t>
            </a:r>
          </a:p>
          <a:p>
            <a:pPr algn="ctr"/>
            <a:r>
              <a:rPr lang="en-US" b="1" dirty="0" smtClean="0">
                <a:ln w="1905"/>
                <a:solidFill>
                  <a:srgbClr val="CC0000"/>
                </a:solidFill>
                <a:effectLst>
                  <a:innerShdw blurRad="69850" dist="43180" dir="5400000">
                    <a:srgbClr val="000000">
                      <a:alpha val="65000"/>
                    </a:srgbClr>
                  </a:innerShdw>
                </a:effectLst>
              </a:rPr>
              <a:t>Performance</a:t>
            </a:r>
            <a:endParaRPr lang="en-US" b="1" dirty="0">
              <a:ln w="1905"/>
              <a:solidFill>
                <a:srgbClr val="CC0000"/>
              </a:solidFill>
              <a:effectLst>
                <a:innerShdw blurRad="69850" dist="43180" dir="5400000">
                  <a:srgbClr val="000000">
                    <a:alpha val="65000"/>
                  </a:srgbClr>
                </a:innerShdw>
              </a:effectLst>
            </a:endParaRPr>
          </a:p>
        </p:txBody>
      </p:sp>
      <p:sp>
        <p:nvSpPr>
          <p:cNvPr id="27" name="Rectangle 26"/>
          <p:cNvSpPr/>
          <p:nvPr/>
        </p:nvSpPr>
        <p:spPr>
          <a:xfrm rot="2478905">
            <a:off x="5889229" y="3545816"/>
            <a:ext cx="1416486" cy="369332"/>
          </a:xfrm>
          <a:prstGeom prst="rect">
            <a:avLst/>
          </a:prstGeom>
          <a:noFill/>
        </p:spPr>
        <p:txBody>
          <a:bodyPr wrap="none" lIns="91440" tIns="45720" rIns="91440" bIns="45720">
            <a:spAutoFit/>
          </a:bodyPr>
          <a:lstStyle/>
          <a:p>
            <a:pPr algn="ctr"/>
            <a:r>
              <a:rPr lang="en-US" b="1" dirty="0" smtClean="0">
                <a:ln w="1905"/>
                <a:solidFill>
                  <a:srgbClr val="CC0000"/>
                </a:solidFill>
                <a:effectLst>
                  <a:innerShdw blurRad="69850" dist="43180" dir="5400000">
                    <a:srgbClr val="000000">
                      <a:alpha val="65000"/>
                    </a:srgbClr>
                  </a:innerShdw>
                </a:effectLst>
              </a:rPr>
              <a:t>Experience</a:t>
            </a:r>
            <a:endParaRPr lang="en-US" sz="2800" b="1" dirty="0">
              <a:ln w="1905"/>
              <a:solidFill>
                <a:srgbClr val="CC0000"/>
              </a:solidFill>
              <a:effectLst>
                <a:innerShdw blurRad="69850" dist="43180" dir="5400000">
                  <a:srgbClr val="000000">
                    <a:alpha val="65000"/>
                  </a:srgbClr>
                </a:innerShdw>
              </a:effectLst>
            </a:endParaRPr>
          </a:p>
        </p:txBody>
      </p:sp>
      <p:sp>
        <p:nvSpPr>
          <p:cNvPr id="28" name="Rectangle 27"/>
          <p:cNvSpPr/>
          <p:nvPr/>
        </p:nvSpPr>
        <p:spPr>
          <a:xfrm rot="729911">
            <a:off x="5061463" y="4142606"/>
            <a:ext cx="1461408" cy="523220"/>
          </a:xfrm>
          <a:prstGeom prst="rect">
            <a:avLst/>
          </a:prstGeom>
          <a:noFill/>
        </p:spPr>
        <p:txBody>
          <a:bodyPr wrap="none" lIns="91440" tIns="45720" rIns="91440" bIns="45720">
            <a:spAutoFit/>
          </a:bodyPr>
          <a:lstStyle/>
          <a:p>
            <a:pPr algn="ctr"/>
            <a:r>
              <a:rPr lang="en-US" sz="2800" b="1" dirty="0" smtClean="0">
                <a:ln w="1905"/>
                <a:solidFill>
                  <a:srgbClr val="CC0000"/>
                </a:solidFill>
                <a:effectLst>
                  <a:innerShdw blurRad="69850" dist="43180" dir="5400000">
                    <a:srgbClr val="000000">
                      <a:alpha val="65000"/>
                    </a:srgbClr>
                  </a:innerShdw>
                </a:effectLst>
              </a:rPr>
              <a:t>Fatigue</a:t>
            </a:r>
            <a:endParaRPr lang="en-US" sz="2800" b="1" dirty="0">
              <a:ln w="1905"/>
              <a:solidFill>
                <a:srgbClr val="CC0000"/>
              </a:solidFill>
              <a:effectLst>
                <a:innerShdw blurRad="69850" dist="43180" dir="5400000">
                  <a:srgbClr val="000000">
                    <a:alpha val="65000"/>
                  </a:srgbClr>
                </a:innerShdw>
              </a:effectLst>
            </a:endParaRPr>
          </a:p>
        </p:txBody>
      </p:sp>
      <p:sp>
        <p:nvSpPr>
          <p:cNvPr id="22" name="Rectangle 21"/>
          <p:cNvSpPr/>
          <p:nvPr/>
        </p:nvSpPr>
        <p:spPr>
          <a:xfrm>
            <a:off x="914400" y="2286000"/>
            <a:ext cx="119776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Weather</a:t>
            </a:r>
            <a:endParaRPr lang="en-US" sz="2000" b="1" dirty="0">
              <a:ln w="1905"/>
              <a:effectLst>
                <a:innerShdw blurRad="69850" dist="43180" dir="5400000">
                  <a:srgbClr val="000000">
                    <a:alpha val="65000"/>
                  </a:srgbClr>
                </a:innerShdw>
              </a:effectLst>
            </a:endParaRPr>
          </a:p>
        </p:txBody>
      </p:sp>
      <p:sp>
        <p:nvSpPr>
          <p:cNvPr id="23" name="Rectangle 22"/>
          <p:cNvSpPr/>
          <p:nvPr/>
        </p:nvSpPr>
        <p:spPr>
          <a:xfrm>
            <a:off x="914272" y="2819400"/>
            <a:ext cx="1752728"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Performance</a:t>
            </a:r>
            <a:endParaRPr lang="en-US" sz="2000" b="1" dirty="0">
              <a:ln w="1905"/>
              <a:effectLst>
                <a:innerShdw blurRad="69850" dist="43180" dir="5400000">
                  <a:srgbClr val="000000">
                    <a:alpha val="65000"/>
                  </a:srgbClr>
                </a:innerShdw>
              </a:effectLst>
            </a:endParaRPr>
          </a:p>
        </p:txBody>
      </p:sp>
      <p:sp>
        <p:nvSpPr>
          <p:cNvPr id="24" name="Rectangle 23"/>
          <p:cNvSpPr/>
          <p:nvPr/>
        </p:nvSpPr>
        <p:spPr>
          <a:xfrm>
            <a:off x="914400" y="3429000"/>
            <a:ext cx="109662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Fatigue</a:t>
            </a:r>
            <a:endParaRPr lang="en-US" sz="2000" b="1" dirty="0">
              <a:ln w="1905"/>
              <a:effectLst>
                <a:innerShdw blurRad="69850" dist="43180" dir="5400000">
                  <a:srgbClr val="000000">
                    <a:alpha val="65000"/>
                  </a:srgbClr>
                </a:innerShdw>
              </a:effectLst>
            </a:endParaRPr>
          </a:p>
        </p:txBody>
      </p:sp>
      <p:sp>
        <p:nvSpPr>
          <p:cNvPr id="32" name="Rectangle 31"/>
          <p:cNvSpPr/>
          <p:nvPr/>
        </p:nvSpPr>
        <p:spPr>
          <a:xfrm>
            <a:off x="914400" y="4038600"/>
            <a:ext cx="1795308"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Personal Life</a:t>
            </a:r>
            <a:endParaRPr lang="en-US" sz="2000" b="1" dirty="0">
              <a:ln w="1905"/>
              <a:effectLst>
                <a:innerShdw blurRad="69850" dist="43180" dir="5400000">
                  <a:srgbClr val="000000">
                    <a:alpha val="65000"/>
                  </a:srgbClr>
                </a:innerShdw>
              </a:effectLst>
            </a:endParaRPr>
          </a:p>
        </p:txBody>
      </p:sp>
      <p:sp>
        <p:nvSpPr>
          <p:cNvPr id="33" name="Rectangle 32"/>
          <p:cNvSpPr/>
          <p:nvPr/>
        </p:nvSpPr>
        <p:spPr>
          <a:xfrm>
            <a:off x="914400" y="4648200"/>
            <a:ext cx="1553355"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Experience</a:t>
            </a:r>
            <a:endParaRPr lang="en-US" sz="2000" b="1" dirty="0">
              <a:ln w="1905"/>
              <a:effectLst>
                <a:innerShdw blurRad="69850" dist="43180" dir="5400000">
                  <a:srgbClr val="000000">
                    <a:alpha val="65000"/>
                  </a:srgbClr>
                </a:innerShdw>
              </a:effectLst>
            </a:endParaRPr>
          </a:p>
        </p:txBody>
      </p:sp>
      <p:sp>
        <p:nvSpPr>
          <p:cNvPr id="34" name="Rectangle 33"/>
          <p:cNvSpPr/>
          <p:nvPr/>
        </p:nvSpPr>
        <p:spPr>
          <a:xfrm>
            <a:off x="876790" y="5181600"/>
            <a:ext cx="1780980" cy="400110"/>
          </a:xfrm>
          <a:prstGeom prst="rect">
            <a:avLst/>
          </a:prstGeom>
          <a:noFill/>
        </p:spPr>
        <p:txBody>
          <a:bodyPr wrap="none" lIns="91440" tIns="45720" rIns="91440" bIns="45720">
            <a:spAutoFit/>
          </a:bodyPr>
          <a:lstStyle/>
          <a:p>
            <a:pPr algn="ctr"/>
            <a:r>
              <a:rPr lang="en-US" sz="2000" b="1" i="1" dirty="0" smtClean="0">
                <a:ln w="1905"/>
                <a:effectLst>
                  <a:innerShdw blurRad="69850" dist="43180" dir="5400000">
                    <a:srgbClr val="000000">
                      <a:alpha val="65000"/>
                    </a:srgbClr>
                  </a:innerShdw>
                </a:effectLst>
              </a:rPr>
              <a:t>Stuff I forgot</a:t>
            </a:r>
            <a:endParaRPr lang="en-US" sz="2000" b="1" i="1" dirty="0">
              <a:ln w="1905"/>
              <a:effectLst>
                <a:innerShdw blurRad="69850" dist="43180" dir="5400000">
                  <a:srgbClr val="000000">
                    <a:alpha val="65000"/>
                  </a:srgbClr>
                </a:innerShdw>
              </a:effectLst>
            </a:endParaRPr>
          </a:p>
        </p:txBody>
      </p:sp>
      <p:sp>
        <p:nvSpPr>
          <p:cNvPr id="35" name="Rectangle 34"/>
          <p:cNvSpPr/>
          <p:nvPr/>
        </p:nvSpPr>
        <p:spPr>
          <a:xfrm>
            <a:off x="1524000" y="25146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36" name="Rectangle 35"/>
          <p:cNvSpPr/>
          <p:nvPr/>
        </p:nvSpPr>
        <p:spPr>
          <a:xfrm>
            <a:off x="932116" y="5791200"/>
            <a:ext cx="1582484" cy="400110"/>
          </a:xfrm>
          <a:prstGeom prst="rect">
            <a:avLst/>
          </a:prstGeom>
          <a:noFill/>
        </p:spPr>
        <p:txBody>
          <a:bodyPr wrap="none" lIns="91440" tIns="45720" rIns="91440" bIns="45720">
            <a:spAutoFit/>
          </a:bodyPr>
          <a:lstStyle/>
          <a:p>
            <a:pPr algn="ctr"/>
            <a:r>
              <a:rPr lang="en-US" sz="2000" b="1" dirty="0" smtClean="0">
                <a:ln w="1905"/>
                <a:effectLst>
                  <a:innerShdw blurRad="69850" dist="43180" dir="5400000">
                    <a:srgbClr val="000000">
                      <a:alpha val="65000"/>
                    </a:srgbClr>
                  </a:innerShdw>
                </a:effectLst>
              </a:rPr>
              <a:t>Actual Risk</a:t>
            </a:r>
            <a:endParaRPr lang="en-US" sz="2000" b="1" dirty="0">
              <a:ln w="1905"/>
              <a:effectLst>
                <a:innerShdw blurRad="69850" dist="43180" dir="5400000">
                  <a:srgbClr val="000000">
                    <a:alpha val="65000"/>
                  </a:srgbClr>
                </a:innerShdw>
              </a:effectLst>
            </a:endParaRPr>
          </a:p>
        </p:txBody>
      </p:sp>
      <p:sp>
        <p:nvSpPr>
          <p:cNvPr id="38" name="Rectangle 37"/>
          <p:cNvSpPr/>
          <p:nvPr/>
        </p:nvSpPr>
        <p:spPr>
          <a:xfrm>
            <a:off x="1524000" y="30480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39" name="Rectangle 38"/>
          <p:cNvSpPr/>
          <p:nvPr/>
        </p:nvSpPr>
        <p:spPr>
          <a:xfrm>
            <a:off x="1524000" y="373380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0" name="Rectangle 39"/>
          <p:cNvSpPr/>
          <p:nvPr/>
        </p:nvSpPr>
        <p:spPr>
          <a:xfrm>
            <a:off x="1524000" y="432429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2" name="Rectangle 41"/>
          <p:cNvSpPr/>
          <p:nvPr/>
        </p:nvSpPr>
        <p:spPr>
          <a:xfrm>
            <a:off x="1524000" y="4933890"/>
            <a:ext cx="338554"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sp>
        <p:nvSpPr>
          <p:cNvPr id="43" name="Rectangle 42"/>
          <p:cNvSpPr/>
          <p:nvPr/>
        </p:nvSpPr>
        <p:spPr>
          <a:xfrm>
            <a:off x="1524000" y="5486400"/>
            <a:ext cx="334447" cy="400110"/>
          </a:xfrm>
          <a:prstGeom prst="rect">
            <a:avLst/>
          </a:prstGeom>
          <a:noFill/>
        </p:spPr>
        <p:txBody>
          <a:bodyPr wrap="none" lIns="91440" tIns="45720" rIns="91440" bIns="45720">
            <a:spAutoFit/>
          </a:bodyPr>
          <a:lstStyle/>
          <a:p>
            <a:pPr algn="ctr"/>
            <a:r>
              <a:rPr lang="en-US" sz="2000" b="1" dirty="0" smtClean="0">
                <a:ln w="1905"/>
                <a:solidFill>
                  <a:srgbClr val="FF0000"/>
                </a:solidFill>
                <a:effectLst>
                  <a:innerShdw blurRad="69850" dist="43180" dir="5400000">
                    <a:srgbClr val="000000">
                      <a:alpha val="65000"/>
                    </a:srgbClr>
                  </a:innerShdw>
                </a:effectLst>
              </a:rPr>
              <a:t>=</a:t>
            </a:r>
            <a:endParaRPr lang="en-US" sz="2000" b="1" dirty="0">
              <a:ln w="1905"/>
              <a:solidFill>
                <a:srgbClr val="FF0000"/>
              </a:solidFill>
              <a:effectLst>
                <a:innerShdw blurRad="69850" dist="43180" dir="5400000">
                  <a:srgbClr val="000000">
                    <a:alpha val="65000"/>
                  </a:srgbClr>
                </a:innerShdw>
              </a:effectLst>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00600" y="1981200"/>
            <a:ext cx="1986038" cy="166759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81400" y="1905000"/>
            <a:ext cx="782580" cy="4457700"/>
          </a:xfrm>
          <a:prstGeom prst="rect">
            <a:avLst/>
          </a:prstGeom>
          <a:scene3d>
            <a:camera prst="orthographicFront"/>
            <a:lightRig rig="threePt" dir="t"/>
          </a:scene3d>
          <a:sp3d>
            <a:bevelT w="165100" prst="coolSlant"/>
          </a:sp3d>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05400" y="3200400"/>
            <a:ext cx="2257937" cy="168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9827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iterate type="lt">
                                    <p:tmPct val="0"/>
                                  </p:iterate>
                                  <p:childTnLst>
                                    <p:animMotion origin="layout" path="M 0 0 L -0.40819 -0.0111 " pathEditMode="relative" ptsTypes="AA">
                                      <p:cBhvr>
                                        <p:cTn id="13" dur="2000" fill="hold"/>
                                        <p:tgtEl>
                                          <p:spTgt spid="9"/>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0 L -0.51649 0.06662 " pathEditMode="relative" ptsTypes="AA">
                                      <p:cBhvr>
                                        <p:cTn id="15" dur="2000" fill="hold"/>
                                        <p:tgtEl>
                                          <p:spTgt spid="26"/>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 0 L -0.35821 0.12214 " pathEditMode="relative" ptsTypes="AA">
                                      <p:cBhvr>
                                        <p:cTn id="17" dur="2000" fill="hold"/>
                                        <p:tgtEl>
                                          <p:spTgt spid="25"/>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5.76189E-7 7.35832E-6 L -0.53315 0.16656 " pathEditMode="relative" ptsTypes="AA">
                                      <p:cBhvr>
                                        <p:cTn id="19" dur="2000" fill="hold"/>
                                        <p:tgtEl>
                                          <p:spTgt spid="27"/>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3.50226E-6 6.79158E-6 L -0.4665 -0.11103 " pathEditMode="relative" ptsTypes="AA">
                                      <p:cBhvr>
                                        <p:cTn id="21" dur="2000" fill="hold"/>
                                        <p:tgtEl>
                                          <p:spTgt spid="28"/>
                                        </p:tgtEl>
                                        <p:attrNameLst>
                                          <p:attrName>ppt_x</p:attrName>
                                          <p:attrName>ppt_y</p:attrName>
                                        </p:attrNameLst>
                                      </p:cBhvr>
                                    </p:animMotion>
                                  </p:childTnLst>
                                </p:cTn>
                              </p:par>
                              <p:par>
                                <p:cTn id="22" presetID="55" presetClass="exit" presetSubtype="0" fill="hold" grpId="1" nodeType="withEffect">
                                  <p:stCondLst>
                                    <p:cond delay="2000"/>
                                  </p:stCondLst>
                                  <p:childTnLst>
                                    <p:anim calcmode="lin" valueType="num">
                                      <p:cBhvr>
                                        <p:cTn id="23" dur="1000"/>
                                        <p:tgtEl>
                                          <p:spTgt spid="27"/>
                                        </p:tgtEl>
                                        <p:attrNameLst>
                                          <p:attrName>ppt_w</p:attrName>
                                        </p:attrNameLst>
                                      </p:cBhvr>
                                      <p:tavLst>
                                        <p:tav tm="0">
                                          <p:val>
                                            <p:strVal val="ppt_w"/>
                                          </p:val>
                                        </p:tav>
                                        <p:tav tm="100000">
                                          <p:val>
                                            <p:strVal val="ppt_w*0.70"/>
                                          </p:val>
                                        </p:tav>
                                      </p:tavLst>
                                    </p:anim>
                                    <p:anim calcmode="lin" valueType="num">
                                      <p:cBhvr>
                                        <p:cTn id="24" dur="1000"/>
                                        <p:tgtEl>
                                          <p:spTgt spid="27"/>
                                        </p:tgtEl>
                                        <p:attrNameLst>
                                          <p:attrName>ppt_h</p:attrName>
                                        </p:attrNameLst>
                                      </p:cBhvr>
                                      <p:tavLst>
                                        <p:tav tm="0">
                                          <p:val>
                                            <p:strVal val="ppt_h"/>
                                          </p:val>
                                        </p:tav>
                                        <p:tav tm="100000">
                                          <p:val>
                                            <p:strVal val="ppt_h"/>
                                          </p:val>
                                        </p:tav>
                                      </p:tavLst>
                                    </p:anim>
                                    <p:animEffect transition="out" filter="fade">
                                      <p:cBhvr>
                                        <p:cTn id="25" dur="1000"/>
                                        <p:tgtEl>
                                          <p:spTgt spid="27"/>
                                        </p:tgtEl>
                                      </p:cBhvr>
                                    </p:animEffect>
                                    <p:set>
                                      <p:cBhvr>
                                        <p:cTn id="26" dur="1" fill="hold">
                                          <p:stCondLst>
                                            <p:cond delay="999"/>
                                          </p:stCondLst>
                                        </p:cTn>
                                        <p:tgtEl>
                                          <p:spTgt spid="27"/>
                                        </p:tgtEl>
                                        <p:attrNameLst>
                                          <p:attrName>style.visibility</p:attrName>
                                        </p:attrNameLst>
                                      </p:cBhvr>
                                      <p:to>
                                        <p:strVal val="hidden"/>
                                      </p:to>
                                    </p:set>
                                  </p:childTnLst>
                                </p:cTn>
                              </p:par>
                              <p:par>
                                <p:cTn id="27" presetID="55" presetClass="exit" presetSubtype="0" fill="hold" grpId="1" nodeType="withEffect">
                                  <p:stCondLst>
                                    <p:cond delay="2000"/>
                                  </p:stCondLst>
                                  <p:childTnLst>
                                    <p:anim calcmode="lin" valueType="num">
                                      <p:cBhvr>
                                        <p:cTn id="28" dur="1000"/>
                                        <p:tgtEl>
                                          <p:spTgt spid="25"/>
                                        </p:tgtEl>
                                        <p:attrNameLst>
                                          <p:attrName>ppt_w</p:attrName>
                                        </p:attrNameLst>
                                      </p:cBhvr>
                                      <p:tavLst>
                                        <p:tav tm="0">
                                          <p:val>
                                            <p:strVal val="ppt_w"/>
                                          </p:val>
                                        </p:tav>
                                        <p:tav tm="100000">
                                          <p:val>
                                            <p:strVal val="ppt_w*0.70"/>
                                          </p:val>
                                        </p:tav>
                                      </p:tavLst>
                                    </p:anim>
                                    <p:anim calcmode="lin" valueType="num">
                                      <p:cBhvr>
                                        <p:cTn id="29" dur="1000"/>
                                        <p:tgtEl>
                                          <p:spTgt spid="25"/>
                                        </p:tgtEl>
                                        <p:attrNameLst>
                                          <p:attrName>ppt_h</p:attrName>
                                        </p:attrNameLst>
                                      </p:cBhvr>
                                      <p:tavLst>
                                        <p:tav tm="0">
                                          <p:val>
                                            <p:strVal val="ppt_h"/>
                                          </p:val>
                                        </p:tav>
                                        <p:tav tm="100000">
                                          <p:val>
                                            <p:strVal val="ppt_h"/>
                                          </p:val>
                                        </p:tav>
                                      </p:tavLst>
                                    </p:anim>
                                    <p:animEffect transition="out" filter="fade">
                                      <p:cBhvr>
                                        <p:cTn id="30" dur="1000"/>
                                        <p:tgtEl>
                                          <p:spTgt spid="25"/>
                                        </p:tgtEl>
                                      </p:cBhvr>
                                    </p:animEffect>
                                    <p:set>
                                      <p:cBhvr>
                                        <p:cTn id="31" dur="1" fill="hold">
                                          <p:stCondLst>
                                            <p:cond delay="999"/>
                                          </p:stCondLst>
                                        </p:cTn>
                                        <p:tgtEl>
                                          <p:spTgt spid="25"/>
                                        </p:tgtEl>
                                        <p:attrNameLst>
                                          <p:attrName>style.visibility</p:attrName>
                                        </p:attrNameLst>
                                      </p:cBhvr>
                                      <p:to>
                                        <p:strVal val="hidden"/>
                                      </p:to>
                                    </p:set>
                                  </p:childTnLst>
                                </p:cTn>
                              </p:par>
                              <p:par>
                                <p:cTn id="32" presetID="55" presetClass="exit" presetSubtype="0" fill="hold" grpId="3" nodeType="withEffect">
                                  <p:stCondLst>
                                    <p:cond delay="2000"/>
                                  </p:stCondLst>
                                  <p:iterate type="lt">
                                    <p:tmPct val="0"/>
                                  </p:iterate>
                                  <p:childTnLst>
                                    <p:anim calcmode="lin" valueType="num">
                                      <p:cBhvr>
                                        <p:cTn id="33" dur="1000"/>
                                        <p:tgtEl>
                                          <p:spTgt spid="9"/>
                                        </p:tgtEl>
                                        <p:attrNameLst>
                                          <p:attrName>ppt_w</p:attrName>
                                        </p:attrNameLst>
                                      </p:cBhvr>
                                      <p:tavLst>
                                        <p:tav tm="0">
                                          <p:val>
                                            <p:strVal val="ppt_w"/>
                                          </p:val>
                                        </p:tav>
                                        <p:tav tm="100000">
                                          <p:val>
                                            <p:strVal val="ppt_w*0.70"/>
                                          </p:val>
                                        </p:tav>
                                      </p:tavLst>
                                    </p:anim>
                                    <p:anim calcmode="lin" valueType="num">
                                      <p:cBhvr>
                                        <p:cTn id="34" dur="1000"/>
                                        <p:tgtEl>
                                          <p:spTgt spid="9"/>
                                        </p:tgtEl>
                                        <p:attrNameLst>
                                          <p:attrName>ppt_h</p:attrName>
                                        </p:attrNameLst>
                                      </p:cBhvr>
                                      <p:tavLst>
                                        <p:tav tm="0">
                                          <p:val>
                                            <p:strVal val="ppt_h"/>
                                          </p:val>
                                        </p:tav>
                                        <p:tav tm="100000">
                                          <p:val>
                                            <p:strVal val="ppt_h"/>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par>
                                <p:cTn id="37" presetID="55" presetClass="exit" presetSubtype="0" fill="hold" grpId="1" nodeType="withEffect">
                                  <p:stCondLst>
                                    <p:cond delay="2000"/>
                                  </p:stCondLst>
                                  <p:childTnLst>
                                    <p:anim calcmode="lin" valueType="num">
                                      <p:cBhvr>
                                        <p:cTn id="38" dur="1000"/>
                                        <p:tgtEl>
                                          <p:spTgt spid="26"/>
                                        </p:tgtEl>
                                        <p:attrNameLst>
                                          <p:attrName>ppt_w</p:attrName>
                                        </p:attrNameLst>
                                      </p:cBhvr>
                                      <p:tavLst>
                                        <p:tav tm="0">
                                          <p:val>
                                            <p:strVal val="ppt_w"/>
                                          </p:val>
                                        </p:tav>
                                        <p:tav tm="100000">
                                          <p:val>
                                            <p:strVal val="ppt_w*0.70"/>
                                          </p:val>
                                        </p:tav>
                                      </p:tavLst>
                                    </p:anim>
                                    <p:anim calcmode="lin" valueType="num">
                                      <p:cBhvr>
                                        <p:cTn id="39" dur="1000"/>
                                        <p:tgtEl>
                                          <p:spTgt spid="26"/>
                                        </p:tgtEl>
                                        <p:attrNameLst>
                                          <p:attrName>ppt_h</p:attrName>
                                        </p:attrNameLst>
                                      </p:cBhvr>
                                      <p:tavLst>
                                        <p:tav tm="0">
                                          <p:val>
                                            <p:strVal val="ppt_h"/>
                                          </p:val>
                                        </p:tav>
                                        <p:tav tm="100000">
                                          <p:val>
                                            <p:strVal val="ppt_h"/>
                                          </p:val>
                                        </p:tav>
                                      </p:tavLst>
                                    </p:anim>
                                    <p:animEffect transition="out" filter="fade">
                                      <p:cBhvr>
                                        <p:cTn id="40" dur="1000"/>
                                        <p:tgtEl>
                                          <p:spTgt spid="26"/>
                                        </p:tgtEl>
                                      </p:cBhvr>
                                    </p:animEffect>
                                    <p:set>
                                      <p:cBhvr>
                                        <p:cTn id="41" dur="1" fill="hold">
                                          <p:stCondLst>
                                            <p:cond delay="999"/>
                                          </p:stCondLst>
                                        </p:cTn>
                                        <p:tgtEl>
                                          <p:spTgt spid="26"/>
                                        </p:tgtEl>
                                        <p:attrNameLst>
                                          <p:attrName>style.visibility</p:attrName>
                                        </p:attrNameLst>
                                      </p:cBhvr>
                                      <p:to>
                                        <p:strVal val="hidden"/>
                                      </p:to>
                                    </p:set>
                                  </p:childTnLst>
                                </p:cTn>
                              </p:par>
                              <p:par>
                                <p:cTn id="42" presetID="55" presetClass="exit" presetSubtype="0" fill="hold" grpId="1" nodeType="withEffect">
                                  <p:stCondLst>
                                    <p:cond delay="2000"/>
                                  </p:stCondLst>
                                  <p:childTnLst>
                                    <p:anim calcmode="lin" valueType="num">
                                      <p:cBhvr>
                                        <p:cTn id="43" dur="1000"/>
                                        <p:tgtEl>
                                          <p:spTgt spid="28"/>
                                        </p:tgtEl>
                                        <p:attrNameLst>
                                          <p:attrName>ppt_w</p:attrName>
                                        </p:attrNameLst>
                                      </p:cBhvr>
                                      <p:tavLst>
                                        <p:tav tm="0">
                                          <p:val>
                                            <p:strVal val="ppt_w"/>
                                          </p:val>
                                        </p:tav>
                                        <p:tav tm="100000">
                                          <p:val>
                                            <p:strVal val="ppt_w*0.70"/>
                                          </p:val>
                                        </p:tav>
                                      </p:tavLst>
                                    </p:anim>
                                    <p:anim calcmode="lin" valueType="num">
                                      <p:cBhvr>
                                        <p:cTn id="44" dur="1000"/>
                                        <p:tgtEl>
                                          <p:spTgt spid="28"/>
                                        </p:tgtEl>
                                        <p:attrNameLst>
                                          <p:attrName>ppt_h</p:attrName>
                                        </p:attrNameLst>
                                      </p:cBhvr>
                                      <p:tavLst>
                                        <p:tav tm="0">
                                          <p:val>
                                            <p:strVal val="ppt_h"/>
                                          </p:val>
                                        </p:tav>
                                        <p:tav tm="100000">
                                          <p:val>
                                            <p:strVal val="ppt_h"/>
                                          </p:val>
                                        </p:tav>
                                      </p:tavLst>
                                    </p:anim>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par>
                                <p:cTn id="47" presetID="22" presetClass="entr" presetSubtype="8" fill="hold" grpId="0" nodeType="withEffect">
                                  <p:stCondLst>
                                    <p:cond delay="20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20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grpId="0" nodeType="withEffect">
                                  <p:stCondLst>
                                    <p:cond delay="200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par>
                                <p:cTn id="59" presetID="22" presetClass="entr" presetSubtype="8" fill="hold" grpId="0" nodeType="withEffect">
                                  <p:stCondLst>
                                    <p:cond delay="200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1"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80">
                                          <p:stCondLst>
                                            <p:cond delay="0"/>
                                          </p:stCondLst>
                                        </p:cTn>
                                        <p:tgtEl>
                                          <p:spTgt spid="38"/>
                                        </p:tgtEl>
                                      </p:cBhvr>
                                    </p:animEffect>
                                    <p:anim calcmode="lin" valueType="num">
                                      <p:cBhvr>
                                        <p:cTn id="8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3" dur="26">
                                          <p:stCondLst>
                                            <p:cond delay="650"/>
                                          </p:stCondLst>
                                        </p:cTn>
                                        <p:tgtEl>
                                          <p:spTgt spid="38"/>
                                        </p:tgtEl>
                                      </p:cBhvr>
                                      <p:to x="100000" y="60000"/>
                                    </p:animScale>
                                    <p:animScale>
                                      <p:cBhvr>
                                        <p:cTn id="94" dur="166" decel="50000">
                                          <p:stCondLst>
                                            <p:cond delay="676"/>
                                          </p:stCondLst>
                                        </p:cTn>
                                        <p:tgtEl>
                                          <p:spTgt spid="38"/>
                                        </p:tgtEl>
                                      </p:cBhvr>
                                      <p:to x="100000" y="100000"/>
                                    </p:animScale>
                                    <p:animScale>
                                      <p:cBhvr>
                                        <p:cTn id="95" dur="26">
                                          <p:stCondLst>
                                            <p:cond delay="1312"/>
                                          </p:stCondLst>
                                        </p:cTn>
                                        <p:tgtEl>
                                          <p:spTgt spid="38"/>
                                        </p:tgtEl>
                                      </p:cBhvr>
                                      <p:to x="100000" y="80000"/>
                                    </p:animScale>
                                    <p:animScale>
                                      <p:cBhvr>
                                        <p:cTn id="96" dur="166" decel="50000">
                                          <p:stCondLst>
                                            <p:cond delay="1338"/>
                                          </p:stCondLst>
                                        </p:cTn>
                                        <p:tgtEl>
                                          <p:spTgt spid="38"/>
                                        </p:tgtEl>
                                      </p:cBhvr>
                                      <p:to x="100000" y="100000"/>
                                    </p:animScale>
                                    <p:animScale>
                                      <p:cBhvr>
                                        <p:cTn id="97" dur="26">
                                          <p:stCondLst>
                                            <p:cond delay="1642"/>
                                          </p:stCondLst>
                                        </p:cTn>
                                        <p:tgtEl>
                                          <p:spTgt spid="38"/>
                                        </p:tgtEl>
                                      </p:cBhvr>
                                      <p:to x="100000" y="90000"/>
                                    </p:animScale>
                                    <p:animScale>
                                      <p:cBhvr>
                                        <p:cTn id="98" dur="166" decel="50000">
                                          <p:stCondLst>
                                            <p:cond delay="1668"/>
                                          </p:stCondLst>
                                        </p:cTn>
                                        <p:tgtEl>
                                          <p:spTgt spid="38"/>
                                        </p:tgtEl>
                                      </p:cBhvr>
                                      <p:to x="100000" y="100000"/>
                                    </p:animScale>
                                    <p:animScale>
                                      <p:cBhvr>
                                        <p:cTn id="99" dur="26">
                                          <p:stCondLst>
                                            <p:cond delay="1808"/>
                                          </p:stCondLst>
                                        </p:cTn>
                                        <p:tgtEl>
                                          <p:spTgt spid="38"/>
                                        </p:tgtEl>
                                      </p:cBhvr>
                                      <p:to x="100000" y="95000"/>
                                    </p:animScale>
                                    <p:animScale>
                                      <p:cBhvr>
                                        <p:cTn id="100" dur="166" decel="50000">
                                          <p:stCondLst>
                                            <p:cond delay="1834"/>
                                          </p:stCondLst>
                                        </p:cTn>
                                        <p:tgtEl>
                                          <p:spTgt spid="3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wipe(down)">
                                      <p:cBhvr>
                                        <p:cTn id="103" dur="580">
                                          <p:stCondLst>
                                            <p:cond delay="0"/>
                                          </p:stCondLst>
                                        </p:cTn>
                                        <p:tgtEl>
                                          <p:spTgt spid="39"/>
                                        </p:tgtEl>
                                      </p:cBhvr>
                                    </p:animEffect>
                                    <p:anim calcmode="lin" valueType="num">
                                      <p:cBhvr>
                                        <p:cTn id="10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9" dur="26">
                                          <p:stCondLst>
                                            <p:cond delay="650"/>
                                          </p:stCondLst>
                                        </p:cTn>
                                        <p:tgtEl>
                                          <p:spTgt spid="39"/>
                                        </p:tgtEl>
                                      </p:cBhvr>
                                      <p:to x="100000" y="60000"/>
                                    </p:animScale>
                                    <p:animScale>
                                      <p:cBhvr>
                                        <p:cTn id="110" dur="166" decel="50000">
                                          <p:stCondLst>
                                            <p:cond delay="676"/>
                                          </p:stCondLst>
                                        </p:cTn>
                                        <p:tgtEl>
                                          <p:spTgt spid="39"/>
                                        </p:tgtEl>
                                      </p:cBhvr>
                                      <p:to x="100000" y="100000"/>
                                    </p:animScale>
                                    <p:animScale>
                                      <p:cBhvr>
                                        <p:cTn id="111" dur="26">
                                          <p:stCondLst>
                                            <p:cond delay="1312"/>
                                          </p:stCondLst>
                                        </p:cTn>
                                        <p:tgtEl>
                                          <p:spTgt spid="39"/>
                                        </p:tgtEl>
                                      </p:cBhvr>
                                      <p:to x="100000" y="80000"/>
                                    </p:animScale>
                                    <p:animScale>
                                      <p:cBhvr>
                                        <p:cTn id="112" dur="166" decel="50000">
                                          <p:stCondLst>
                                            <p:cond delay="1338"/>
                                          </p:stCondLst>
                                        </p:cTn>
                                        <p:tgtEl>
                                          <p:spTgt spid="39"/>
                                        </p:tgtEl>
                                      </p:cBhvr>
                                      <p:to x="100000" y="100000"/>
                                    </p:animScale>
                                    <p:animScale>
                                      <p:cBhvr>
                                        <p:cTn id="113" dur="26">
                                          <p:stCondLst>
                                            <p:cond delay="1642"/>
                                          </p:stCondLst>
                                        </p:cTn>
                                        <p:tgtEl>
                                          <p:spTgt spid="39"/>
                                        </p:tgtEl>
                                      </p:cBhvr>
                                      <p:to x="100000" y="90000"/>
                                    </p:animScale>
                                    <p:animScale>
                                      <p:cBhvr>
                                        <p:cTn id="114" dur="166" decel="50000">
                                          <p:stCondLst>
                                            <p:cond delay="1668"/>
                                          </p:stCondLst>
                                        </p:cTn>
                                        <p:tgtEl>
                                          <p:spTgt spid="39"/>
                                        </p:tgtEl>
                                      </p:cBhvr>
                                      <p:to x="100000" y="100000"/>
                                    </p:animScale>
                                    <p:animScale>
                                      <p:cBhvr>
                                        <p:cTn id="115" dur="26">
                                          <p:stCondLst>
                                            <p:cond delay="1808"/>
                                          </p:stCondLst>
                                        </p:cTn>
                                        <p:tgtEl>
                                          <p:spTgt spid="39"/>
                                        </p:tgtEl>
                                      </p:cBhvr>
                                      <p:to x="100000" y="95000"/>
                                    </p:animScale>
                                    <p:animScale>
                                      <p:cBhvr>
                                        <p:cTn id="116" dur="166" decel="50000">
                                          <p:stCondLst>
                                            <p:cond delay="1834"/>
                                          </p:stCondLst>
                                        </p:cTn>
                                        <p:tgtEl>
                                          <p:spTgt spid="3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wipe(down)">
                                      <p:cBhvr>
                                        <p:cTn id="119" dur="580">
                                          <p:stCondLst>
                                            <p:cond delay="0"/>
                                          </p:stCondLst>
                                        </p:cTn>
                                        <p:tgtEl>
                                          <p:spTgt spid="40"/>
                                        </p:tgtEl>
                                      </p:cBhvr>
                                    </p:animEffect>
                                    <p:anim calcmode="lin" valueType="num">
                                      <p:cBhvr>
                                        <p:cTn id="12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5" dur="26">
                                          <p:stCondLst>
                                            <p:cond delay="650"/>
                                          </p:stCondLst>
                                        </p:cTn>
                                        <p:tgtEl>
                                          <p:spTgt spid="40"/>
                                        </p:tgtEl>
                                      </p:cBhvr>
                                      <p:to x="100000" y="60000"/>
                                    </p:animScale>
                                    <p:animScale>
                                      <p:cBhvr>
                                        <p:cTn id="126" dur="166" decel="50000">
                                          <p:stCondLst>
                                            <p:cond delay="676"/>
                                          </p:stCondLst>
                                        </p:cTn>
                                        <p:tgtEl>
                                          <p:spTgt spid="40"/>
                                        </p:tgtEl>
                                      </p:cBhvr>
                                      <p:to x="100000" y="100000"/>
                                    </p:animScale>
                                    <p:animScale>
                                      <p:cBhvr>
                                        <p:cTn id="127" dur="26">
                                          <p:stCondLst>
                                            <p:cond delay="1312"/>
                                          </p:stCondLst>
                                        </p:cTn>
                                        <p:tgtEl>
                                          <p:spTgt spid="40"/>
                                        </p:tgtEl>
                                      </p:cBhvr>
                                      <p:to x="100000" y="80000"/>
                                    </p:animScale>
                                    <p:animScale>
                                      <p:cBhvr>
                                        <p:cTn id="128" dur="166" decel="50000">
                                          <p:stCondLst>
                                            <p:cond delay="1338"/>
                                          </p:stCondLst>
                                        </p:cTn>
                                        <p:tgtEl>
                                          <p:spTgt spid="40"/>
                                        </p:tgtEl>
                                      </p:cBhvr>
                                      <p:to x="100000" y="100000"/>
                                    </p:animScale>
                                    <p:animScale>
                                      <p:cBhvr>
                                        <p:cTn id="129" dur="26">
                                          <p:stCondLst>
                                            <p:cond delay="1642"/>
                                          </p:stCondLst>
                                        </p:cTn>
                                        <p:tgtEl>
                                          <p:spTgt spid="40"/>
                                        </p:tgtEl>
                                      </p:cBhvr>
                                      <p:to x="100000" y="90000"/>
                                    </p:animScale>
                                    <p:animScale>
                                      <p:cBhvr>
                                        <p:cTn id="130" dur="166" decel="50000">
                                          <p:stCondLst>
                                            <p:cond delay="1668"/>
                                          </p:stCondLst>
                                        </p:cTn>
                                        <p:tgtEl>
                                          <p:spTgt spid="40"/>
                                        </p:tgtEl>
                                      </p:cBhvr>
                                      <p:to x="100000" y="100000"/>
                                    </p:animScale>
                                    <p:animScale>
                                      <p:cBhvr>
                                        <p:cTn id="131" dur="26">
                                          <p:stCondLst>
                                            <p:cond delay="1808"/>
                                          </p:stCondLst>
                                        </p:cTn>
                                        <p:tgtEl>
                                          <p:spTgt spid="40"/>
                                        </p:tgtEl>
                                      </p:cBhvr>
                                      <p:to x="100000" y="95000"/>
                                    </p:animScale>
                                    <p:animScale>
                                      <p:cBhvr>
                                        <p:cTn id="132" dur="166" decel="50000">
                                          <p:stCondLst>
                                            <p:cond delay="1834"/>
                                          </p:stCondLst>
                                        </p:cTn>
                                        <p:tgtEl>
                                          <p:spTgt spid="4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wipe(down)">
                                      <p:cBhvr>
                                        <p:cTn id="135" dur="580">
                                          <p:stCondLst>
                                            <p:cond delay="0"/>
                                          </p:stCondLst>
                                        </p:cTn>
                                        <p:tgtEl>
                                          <p:spTgt spid="42"/>
                                        </p:tgtEl>
                                      </p:cBhvr>
                                    </p:animEffect>
                                    <p:anim calcmode="lin" valueType="num">
                                      <p:cBhvr>
                                        <p:cTn id="13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41" dur="26">
                                          <p:stCondLst>
                                            <p:cond delay="650"/>
                                          </p:stCondLst>
                                        </p:cTn>
                                        <p:tgtEl>
                                          <p:spTgt spid="42"/>
                                        </p:tgtEl>
                                      </p:cBhvr>
                                      <p:to x="100000" y="60000"/>
                                    </p:animScale>
                                    <p:animScale>
                                      <p:cBhvr>
                                        <p:cTn id="142" dur="166" decel="50000">
                                          <p:stCondLst>
                                            <p:cond delay="676"/>
                                          </p:stCondLst>
                                        </p:cTn>
                                        <p:tgtEl>
                                          <p:spTgt spid="42"/>
                                        </p:tgtEl>
                                      </p:cBhvr>
                                      <p:to x="100000" y="100000"/>
                                    </p:animScale>
                                    <p:animScale>
                                      <p:cBhvr>
                                        <p:cTn id="143" dur="26">
                                          <p:stCondLst>
                                            <p:cond delay="1312"/>
                                          </p:stCondLst>
                                        </p:cTn>
                                        <p:tgtEl>
                                          <p:spTgt spid="42"/>
                                        </p:tgtEl>
                                      </p:cBhvr>
                                      <p:to x="100000" y="80000"/>
                                    </p:animScale>
                                    <p:animScale>
                                      <p:cBhvr>
                                        <p:cTn id="144" dur="166" decel="50000">
                                          <p:stCondLst>
                                            <p:cond delay="1338"/>
                                          </p:stCondLst>
                                        </p:cTn>
                                        <p:tgtEl>
                                          <p:spTgt spid="42"/>
                                        </p:tgtEl>
                                      </p:cBhvr>
                                      <p:to x="100000" y="100000"/>
                                    </p:animScale>
                                    <p:animScale>
                                      <p:cBhvr>
                                        <p:cTn id="145" dur="26">
                                          <p:stCondLst>
                                            <p:cond delay="1642"/>
                                          </p:stCondLst>
                                        </p:cTn>
                                        <p:tgtEl>
                                          <p:spTgt spid="42"/>
                                        </p:tgtEl>
                                      </p:cBhvr>
                                      <p:to x="100000" y="90000"/>
                                    </p:animScale>
                                    <p:animScale>
                                      <p:cBhvr>
                                        <p:cTn id="146" dur="166" decel="50000">
                                          <p:stCondLst>
                                            <p:cond delay="1668"/>
                                          </p:stCondLst>
                                        </p:cTn>
                                        <p:tgtEl>
                                          <p:spTgt spid="42"/>
                                        </p:tgtEl>
                                      </p:cBhvr>
                                      <p:to x="100000" y="100000"/>
                                    </p:animScale>
                                    <p:animScale>
                                      <p:cBhvr>
                                        <p:cTn id="147" dur="26">
                                          <p:stCondLst>
                                            <p:cond delay="1808"/>
                                          </p:stCondLst>
                                        </p:cTn>
                                        <p:tgtEl>
                                          <p:spTgt spid="42"/>
                                        </p:tgtEl>
                                      </p:cBhvr>
                                      <p:to x="100000" y="95000"/>
                                    </p:animScale>
                                    <p:animScale>
                                      <p:cBhvr>
                                        <p:cTn id="148" dur="166" decel="50000">
                                          <p:stCondLst>
                                            <p:cond delay="1834"/>
                                          </p:stCondLst>
                                        </p:cTn>
                                        <p:tgtEl>
                                          <p:spTgt spid="42"/>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wipe(down)">
                                      <p:cBhvr>
                                        <p:cTn id="153" dur="145">
                                          <p:stCondLst>
                                            <p:cond delay="0"/>
                                          </p:stCondLst>
                                        </p:cTn>
                                        <p:tgtEl>
                                          <p:spTgt spid="43"/>
                                        </p:tgtEl>
                                      </p:cBhvr>
                                    </p:animEffect>
                                    <p:anim calcmode="lin" valueType="num">
                                      <p:cBhvr>
                                        <p:cTn id="154" dur="456"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55" dur="166"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56" dur="166" tmFilter="0, 0; 0.125,0.2665; 0.25,0.4; 0.375,0.465; 0.5,0.5;  0.625,0.535; 0.75,0.6; 0.875,0.7335; 1,1">
                                          <p:stCondLst>
                                            <p:cond delay="166"/>
                                          </p:stCondLst>
                                        </p:cTn>
                                        <p:tgtEl>
                                          <p:spTgt spid="43"/>
                                        </p:tgtEl>
                                        <p:attrNameLst>
                                          <p:attrName>ppt_y</p:attrName>
                                        </p:attrNameLst>
                                      </p:cBhvr>
                                      <p:tavLst>
                                        <p:tav tm="0" fmla="#ppt_y-sin(pi*$)/9">
                                          <p:val>
                                            <p:fltVal val="0"/>
                                          </p:val>
                                        </p:tav>
                                        <p:tav tm="100000">
                                          <p:val>
                                            <p:fltVal val="1"/>
                                          </p:val>
                                        </p:tav>
                                      </p:tavLst>
                                    </p:anim>
                                    <p:anim calcmode="lin" valueType="num">
                                      <p:cBhvr>
                                        <p:cTn id="157" dur="83" tmFilter="0, 0; 0.125,0.2665; 0.25,0.4; 0.375,0.465; 0.5,0.5;  0.625,0.535; 0.75,0.6; 0.875,0.7335; 1,1">
                                          <p:stCondLst>
                                            <p:cond delay="331"/>
                                          </p:stCondLst>
                                        </p:cTn>
                                        <p:tgtEl>
                                          <p:spTgt spid="43"/>
                                        </p:tgtEl>
                                        <p:attrNameLst>
                                          <p:attrName>ppt_y</p:attrName>
                                        </p:attrNameLst>
                                      </p:cBhvr>
                                      <p:tavLst>
                                        <p:tav tm="0" fmla="#ppt_y-sin(pi*$)/27">
                                          <p:val>
                                            <p:fltVal val="0"/>
                                          </p:val>
                                        </p:tav>
                                        <p:tav tm="100000">
                                          <p:val>
                                            <p:fltVal val="1"/>
                                          </p:val>
                                        </p:tav>
                                      </p:tavLst>
                                    </p:anim>
                                    <p:anim calcmode="lin" valueType="num">
                                      <p:cBhvr>
                                        <p:cTn id="158" dur="41" tmFilter="0, 0; 0.125,0.2665; 0.25,0.4; 0.375,0.465; 0.5,0.5;  0.625,0.535; 0.75,0.6; 0.875,0.7335; 1,1">
                                          <p:stCondLst>
                                            <p:cond delay="414"/>
                                          </p:stCondLst>
                                        </p:cTn>
                                        <p:tgtEl>
                                          <p:spTgt spid="43"/>
                                        </p:tgtEl>
                                        <p:attrNameLst>
                                          <p:attrName>ppt_y</p:attrName>
                                        </p:attrNameLst>
                                      </p:cBhvr>
                                      <p:tavLst>
                                        <p:tav tm="0" fmla="#ppt_y-sin(pi*$)/81">
                                          <p:val>
                                            <p:fltVal val="0"/>
                                          </p:val>
                                        </p:tav>
                                        <p:tav tm="100000">
                                          <p:val>
                                            <p:fltVal val="1"/>
                                          </p:val>
                                        </p:tav>
                                      </p:tavLst>
                                    </p:anim>
                                    <p:animScale>
                                      <p:cBhvr>
                                        <p:cTn id="159" dur="7">
                                          <p:stCondLst>
                                            <p:cond delay="162"/>
                                          </p:stCondLst>
                                        </p:cTn>
                                        <p:tgtEl>
                                          <p:spTgt spid="43"/>
                                        </p:tgtEl>
                                      </p:cBhvr>
                                      <p:to x="100000" y="60000"/>
                                    </p:animScale>
                                    <p:animScale>
                                      <p:cBhvr>
                                        <p:cTn id="160" dur="41" decel="50000">
                                          <p:stCondLst>
                                            <p:cond delay="169"/>
                                          </p:stCondLst>
                                        </p:cTn>
                                        <p:tgtEl>
                                          <p:spTgt spid="43"/>
                                        </p:tgtEl>
                                      </p:cBhvr>
                                      <p:to x="100000" y="100000"/>
                                    </p:animScale>
                                    <p:animScale>
                                      <p:cBhvr>
                                        <p:cTn id="161" dur="7">
                                          <p:stCondLst>
                                            <p:cond delay="328"/>
                                          </p:stCondLst>
                                        </p:cTn>
                                        <p:tgtEl>
                                          <p:spTgt spid="43"/>
                                        </p:tgtEl>
                                      </p:cBhvr>
                                      <p:to x="100000" y="80000"/>
                                    </p:animScale>
                                    <p:animScale>
                                      <p:cBhvr>
                                        <p:cTn id="162" dur="41" decel="50000">
                                          <p:stCondLst>
                                            <p:cond delay="335"/>
                                          </p:stCondLst>
                                        </p:cTn>
                                        <p:tgtEl>
                                          <p:spTgt spid="43"/>
                                        </p:tgtEl>
                                      </p:cBhvr>
                                      <p:to x="100000" y="100000"/>
                                    </p:animScale>
                                    <p:animScale>
                                      <p:cBhvr>
                                        <p:cTn id="163" dur="7">
                                          <p:stCondLst>
                                            <p:cond delay="410"/>
                                          </p:stCondLst>
                                        </p:cTn>
                                        <p:tgtEl>
                                          <p:spTgt spid="43"/>
                                        </p:tgtEl>
                                      </p:cBhvr>
                                      <p:to x="100000" y="90000"/>
                                    </p:animScale>
                                    <p:animScale>
                                      <p:cBhvr>
                                        <p:cTn id="164" dur="41" decel="50000">
                                          <p:stCondLst>
                                            <p:cond delay="417"/>
                                          </p:stCondLst>
                                        </p:cTn>
                                        <p:tgtEl>
                                          <p:spTgt spid="43"/>
                                        </p:tgtEl>
                                      </p:cBhvr>
                                      <p:to x="100000" y="100000"/>
                                    </p:animScale>
                                    <p:animScale>
                                      <p:cBhvr>
                                        <p:cTn id="165" dur="7">
                                          <p:stCondLst>
                                            <p:cond delay="452"/>
                                          </p:stCondLst>
                                        </p:cTn>
                                        <p:tgtEl>
                                          <p:spTgt spid="43"/>
                                        </p:tgtEl>
                                      </p:cBhvr>
                                      <p:to x="100000" y="95000"/>
                                    </p:animScale>
                                    <p:animScale>
                                      <p:cBhvr>
                                        <p:cTn id="166" dur="41" decel="50000">
                                          <p:stCondLst>
                                            <p:cond delay="459"/>
                                          </p:stCondLst>
                                        </p:cTn>
                                        <p:tgtEl>
                                          <p:spTgt spid="43"/>
                                        </p:tgtEl>
                                      </p:cBhvr>
                                      <p:to x="100000" y="100000"/>
                                    </p:animScale>
                                  </p:childTnLst>
                                </p:cTn>
                              </p:par>
                            </p:childTnLst>
                          </p:cTn>
                        </p:par>
                        <p:par>
                          <p:cTn id="167" fill="hold">
                            <p:stCondLst>
                              <p:cond delay="500"/>
                            </p:stCondLst>
                            <p:childTnLst>
                              <p:par>
                                <p:cTn id="168" presetID="22" presetClass="entr" presetSubtype="8" fill="hold" grpId="0" nodeType="afterEffect">
                                  <p:stCondLst>
                                    <p:cond delay="0"/>
                                  </p:stCondLst>
                                  <p:childTnLst>
                                    <p:set>
                                      <p:cBhvr>
                                        <p:cTn id="169" dur="1" fill="hold">
                                          <p:stCondLst>
                                            <p:cond delay="0"/>
                                          </p:stCondLst>
                                        </p:cTn>
                                        <p:tgtEl>
                                          <p:spTgt spid="36"/>
                                        </p:tgtEl>
                                        <p:attrNameLst>
                                          <p:attrName>style.visibility</p:attrName>
                                        </p:attrNameLst>
                                      </p:cBhvr>
                                      <p:to>
                                        <p:strVal val="visible"/>
                                      </p:to>
                                    </p:set>
                                    <p:animEffect transition="in" filter="wipe(left)">
                                      <p:cBhvr>
                                        <p:cTn id="170" dur="500"/>
                                        <p:tgtEl>
                                          <p:spTgt spid="36"/>
                                        </p:tgtEl>
                                      </p:cBhvr>
                                    </p:animEffect>
                                  </p:childTnLst>
                                </p:cTn>
                              </p:par>
                            </p:childTnLst>
                          </p:cTn>
                        </p:par>
                      </p:childTnLst>
                    </p:cTn>
                  </p:par>
                  <p:par>
                    <p:cTn id="171" fill="hold">
                      <p:stCondLst>
                        <p:cond delay="indefinite"/>
                      </p:stCondLst>
                      <p:childTnLst>
                        <p:par>
                          <p:cTn id="172" fill="hold">
                            <p:stCondLst>
                              <p:cond delay="0"/>
                            </p:stCondLst>
                            <p:childTnLst>
                              <p:par>
                                <p:cTn id="173" presetID="37" presetClass="entr" presetSubtype="0" fill="hold" nodeType="clickEffect">
                                  <p:stCondLst>
                                    <p:cond delay="0"/>
                                  </p:stCondLst>
                                  <p:childTnLst>
                                    <p:set>
                                      <p:cBhvr>
                                        <p:cTn id="174" dur="1" fill="hold">
                                          <p:stCondLst>
                                            <p:cond delay="0"/>
                                          </p:stCondLst>
                                        </p:cTn>
                                        <p:tgtEl>
                                          <p:spTgt spid="8"/>
                                        </p:tgtEl>
                                        <p:attrNameLst>
                                          <p:attrName>style.visibility</p:attrName>
                                        </p:attrNameLst>
                                      </p:cBhvr>
                                      <p:to>
                                        <p:strVal val="visible"/>
                                      </p:to>
                                    </p:set>
                                    <p:animEffect transition="in" filter="fade">
                                      <p:cBhvr>
                                        <p:cTn id="175" dur="1000"/>
                                        <p:tgtEl>
                                          <p:spTgt spid="8"/>
                                        </p:tgtEl>
                                      </p:cBhvr>
                                    </p:animEffect>
                                    <p:anim calcmode="lin" valueType="num">
                                      <p:cBhvr>
                                        <p:cTn id="176" dur="1000" fill="hold"/>
                                        <p:tgtEl>
                                          <p:spTgt spid="8"/>
                                        </p:tgtEl>
                                        <p:attrNameLst>
                                          <p:attrName>ppt_x</p:attrName>
                                        </p:attrNameLst>
                                      </p:cBhvr>
                                      <p:tavLst>
                                        <p:tav tm="0">
                                          <p:val>
                                            <p:strVal val="#ppt_x"/>
                                          </p:val>
                                        </p:tav>
                                        <p:tav tm="100000">
                                          <p:val>
                                            <p:strVal val="#ppt_x"/>
                                          </p:val>
                                        </p:tav>
                                      </p:tavLst>
                                    </p:anim>
                                    <p:anim calcmode="lin" valueType="num">
                                      <p:cBhvr>
                                        <p:cTn id="177" dur="900" decel="100000" fill="hold"/>
                                        <p:tgtEl>
                                          <p:spTgt spid="8"/>
                                        </p:tgtEl>
                                        <p:attrNameLst>
                                          <p:attrName>ppt_y</p:attrName>
                                        </p:attrNameLst>
                                      </p:cBhvr>
                                      <p:tavLst>
                                        <p:tav tm="0">
                                          <p:val>
                                            <p:strVal val="#ppt_y+1"/>
                                          </p:val>
                                        </p:tav>
                                        <p:tav tm="100000">
                                          <p:val>
                                            <p:strVal val="#ppt_y-.03"/>
                                          </p:val>
                                        </p:tav>
                                      </p:tavLst>
                                    </p:anim>
                                    <p:anim calcmode="lin" valueType="num">
                                      <p:cBhvr>
                                        <p:cTn id="1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nodeType="clickEffect">
                                  <p:stCondLst>
                                    <p:cond delay="0"/>
                                  </p:stCondLst>
                                  <p:childTnLst>
                                    <p:set>
                                      <p:cBhvr>
                                        <p:cTn id="182" dur="1" fill="hold">
                                          <p:stCondLst>
                                            <p:cond delay="0"/>
                                          </p:stCondLst>
                                        </p:cTn>
                                        <p:tgtEl>
                                          <p:spTgt spid="4"/>
                                        </p:tgtEl>
                                        <p:attrNameLst>
                                          <p:attrName>style.visibility</p:attrName>
                                        </p:attrNameLst>
                                      </p:cBhvr>
                                      <p:to>
                                        <p:strVal val="visible"/>
                                      </p:to>
                                    </p:set>
                                    <p:animEffect transition="in" filter="fade">
                                      <p:cBhvr>
                                        <p:cTn id="183" dur="1000"/>
                                        <p:tgtEl>
                                          <p:spTgt spid="4"/>
                                        </p:tgtEl>
                                      </p:cBhvr>
                                    </p:animEffect>
                                    <p:anim calcmode="lin" valueType="num">
                                      <p:cBhvr>
                                        <p:cTn id="184" dur="1000" fill="hold"/>
                                        <p:tgtEl>
                                          <p:spTgt spid="4"/>
                                        </p:tgtEl>
                                        <p:attrNameLst>
                                          <p:attrName>ppt_x</p:attrName>
                                        </p:attrNameLst>
                                      </p:cBhvr>
                                      <p:tavLst>
                                        <p:tav tm="0">
                                          <p:val>
                                            <p:strVal val="#ppt_x"/>
                                          </p:val>
                                        </p:tav>
                                        <p:tav tm="100000">
                                          <p:val>
                                            <p:strVal val="#ppt_x"/>
                                          </p:val>
                                        </p:tav>
                                      </p:tavLst>
                                    </p:anim>
                                    <p:anim calcmode="lin" valueType="num">
                                      <p:cBhvr>
                                        <p:cTn id="18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nodeType="clickEffect">
                                  <p:stCondLst>
                                    <p:cond delay="0"/>
                                  </p:stCondLst>
                                  <p:childTnLst>
                                    <p:set>
                                      <p:cBhvr>
                                        <p:cTn id="189" dur="1" fill="hold">
                                          <p:stCondLst>
                                            <p:cond delay="0"/>
                                          </p:stCondLst>
                                        </p:cTn>
                                        <p:tgtEl>
                                          <p:spTgt spid="10"/>
                                        </p:tgtEl>
                                        <p:attrNameLst>
                                          <p:attrName>style.visibility</p:attrName>
                                        </p:attrNameLst>
                                      </p:cBhvr>
                                      <p:to>
                                        <p:strVal val="visible"/>
                                      </p:to>
                                    </p:set>
                                    <p:animEffect transition="in" filter="fade">
                                      <p:cBhvr>
                                        <p:cTn id="190" dur="1000"/>
                                        <p:tgtEl>
                                          <p:spTgt spid="10"/>
                                        </p:tgtEl>
                                      </p:cBhvr>
                                    </p:animEffect>
                                    <p:anim calcmode="lin" valueType="num">
                                      <p:cBhvr>
                                        <p:cTn id="191" dur="1000" fill="hold"/>
                                        <p:tgtEl>
                                          <p:spTgt spid="10"/>
                                        </p:tgtEl>
                                        <p:attrNameLst>
                                          <p:attrName>ppt_x</p:attrName>
                                        </p:attrNameLst>
                                      </p:cBhvr>
                                      <p:tavLst>
                                        <p:tav tm="0">
                                          <p:val>
                                            <p:strVal val="#ppt_x"/>
                                          </p:val>
                                        </p:tav>
                                        <p:tav tm="100000">
                                          <p:val>
                                            <p:strVal val="#ppt_x"/>
                                          </p:val>
                                        </p:tav>
                                      </p:tavLst>
                                    </p:anim>
                                    <p:anim calcmode="lin" valueType="num">
                                      <p:cBhvr>
                                        <p:cTn id="19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p:bldP spid="9" grpId="3"/>
      <p:bldP spid="25" grpId="0"/>
      <p:bldP spid="25" grpId="1"/>
      <p:bldP spid="26" grpId="0"/>
      <p:bldP spid="26" grpId="1"/>
      <p:bldP spid="27" grpId="0"/>
      <p:bldP spid="27" grpId="1"/>
      <p:bldP spid="28" grpId="0"/>
      <p:bldP spid="28" grpId="1"/>
      <p:bldP spid="22" grpId="0"/>
      <p:bldP spid="23" grpId="0"/>
      <p:bldP spid="24" grpId="0"/>
      <p:bldP spid="32" grpId="0"/>
      <p:bldP spid="33" grpId="0"/>
      <p:bldP spid="34" grpId="0"/>
      <p:bldP spid="35" grpId="1"/>
      <p:bldP spid="36" grpId="0"/>
      <p:bldP spid="38" grpId="0"/>
      <p:bldP spid="39" grpId="0"/>
      <p:bldP spid="40" grpId="0"/>
      <p:bldP spid="42" grpId="0"/>
      <p:bldP spid="4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12018</TotalTime>
  <Words>2821</Words>
  <Application>Microsoft Macintosh PowerPoint</Application>
  <PresentationFormat>On-screen Show (4:3)</PresentationFormat>
  <Paragraphs>1945</Paragraphs>
  <Slides>47</Slides>
  <Notes>2</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molinaro</dc:creator>
  <cp:lastModifiedBy>bryan smith</cp:lastModifiedBy>
  <cp:revision>518</cp:revision>
  <cp:lastPrinted>2014-05-06T14:45:53Z</cp:lastPrinted>
  <dcterms:created xsi:type="dcterms:W3CDTF">2011-08-10T21:06:44Z</dcterms:created>
  <dcterms:modified xsi:type="dcterms:W3CDTF">2015-03-10T14:19:34Z</dcterms:modified>
</cp:coreProperties>
</file>